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C9F0-32A9-43EB-81E3-8E1B92B891CF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0E6E3-B4E1-45BD-9231-CB1A33C00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E6E3-B4E1-45BD-9231-CB1A33C007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1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r>
              <a:rPr lang="ru-RU" b="1" dirty="0"/>
              <a:t>. </a:t>
            </a:r>
            <a:r>
              <a:rPr lang="ru-RU" dirty="0"/>
              <a:t>Преподаватель </a:t>
            </a:r>
            <a:r>
              <a:rPr lang="ru-RU" dirty="0" smtClean="0"/>
              <a:t>ДИСЦИПЛИНЫ «ОСНОВЫ АРХИТЕКТУРЫ И СТРОИТЕЛЬНЫХ КОНСТРУКЦИЙ» </a:t>
            </a:r>
            <a:r>
              <a:rPr lang="ru-RU" dirty="0" err="1"/>
              <a:t>Капичула</a:t>
            </a:r>
            <a:r>
              <a:rPr lang="ru-RU" dirty="0"/>
              <a:t> О.Н.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2017 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. Сведения о модульной координации размеров в строительстве</a:t>
            </a:r>
            <a:endParaRPr lang="ru-RU" dirty="0"/>
          </a:p>
        </p:txBody>
      </p:sp>
      <p:pic>
        <p:nvPicPr>
          <p:cNvPr id="3074" name="Picture 2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1784909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t="25283" r="43927" b="12732"/>
          <a:stretch/>
        </p:blipFill>
        <p:spPr bwMode="auto">
          <a:xfrm>
            <a:off x="3292624" y="1533316"/>
            <a:ext cx="4750669" cy="447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007156"/>
            <a:ext cx="6264696" cy="319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Плита опирается – стена несущая, привязка модульная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92080" y="4941168"/>
            <a:ext cx="0" cy="10659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2276872"/>
            <a:ext cx="2304256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Плита не опирается – стена самонесущая, привязка нулевая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9792" y="3848709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24179" r="40131" b="13252"/>
          <a:stretch/>
        </p:blipFill>
        <p:spPr bwMode="auto">
          <a:xfrm>
            <a:off x="2913074" y="1561509"/>
            <a:ext cx="5550604" cy="43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025590"/>
            <a:ext cx="6984776" cy="319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Плита не опирается – стена самонесущая, привязка нулевая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55976" y="4725145"/>
            <a:ext cx="0" cy="1300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844824"/>
            <a:ext cx="2232248" cy="3168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Плита опирается – стена несущая, привязка модульная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43808" y="3671955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2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213285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Индустриализация – быстрое возведение сооружения из сборных конструкций</a:t>
            </a:r>
          </a:p>
          <a:p>
            <a:r>
              <a:rPr lang="ru-RU" dirty="0" smtClean="0"/>
              <a:t>Типизация – проработка элементов для многократного применения</a:t>
            </a:r>
          </a:p>
          <a:p>
            <a:r>
              <a:rPr lang="ru-RU" dirty="0" smtClean="0"/>
              <a:t>Стандартизация – установка требований к элементам (ГОСТы, СП или СНиПы)</a:t>
            </a:r>
          </a:p>
          <a:p>
            <a:r>
              <a:rPr lang="ru-RU" dirty="0" smtClean="0"/>
              <a:t>Унификация – выбор лучших решений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7584" y="4995557"/>
            <a:ext cx="2932779" cy="1358387"/>
            <a:chOff x="827584" y="4734909"/>
            <a:chExt cx="2932779" cy="135838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" t="66694" r="72857" b="6495"/>
            <a:stretch/>
          </p:blipFill>
          <p:spPr>
            <a:xfrm>
              <a:off x="827584" y="4734909"/>
              <a:ext cx="1512168" cy="13583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4" t="11034" b="69506"/>
            <a:stretch/>
          </p:blipFill>
          <p:spPr bwMode="auto">
            <a:xfrm>
              <a:off x="2380338" y="5414102"/>
              <a:ext cx="1380025" cy="679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3642" r="46488" b="10000"/>
          <a:stretch/>
        </p:blipFill>
        <p:spPr bwMode="auto">
          <a:xfrm>
            <a:off x="7164288" y="3789040"/>
            <a:ext cx="172595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МКРС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Модульная координация размеров в строительстве – взаимное согласование размеров на основе кратности модулю (</a:t>
            </a:r>
            <a:r>
              <a:rPr lang="en-US" i="1" dirty="0" smtClean="0"/>
              <a:t>l; h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Цель МКРС – уменьшение числа разнотипных размеров и ускорение строительства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3861048"/>
            <a:ext cx="5328591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ISOCPEUR" pitchFamily="34" charset="0"/>
              </a:rPr>
              <a:t>Виды модулей:</a:t>
            </a:r>
          </a:p>
          <a:p>
            <a:r>
              <a:rPr lang="ru-RU" sz="2800" dirty="0" smtClean="0">
                <a:latin typeface="ISOCPEUR" pitchFamily="34" charset="0"/>
              </a:rPr>
              <a:t>Основной – 1М=100 мм</a:t>
            </a:r>
          </a:p>
          <a:p>
            <a:r>
              <a:rPr lang="ru-RU" sz="2800" dirty="0" smtClean="0">
                <a:latin typeface="ISOCPEUR" pitchFamily="34" charset="0"/>
              </a:rPr>
              <a:t>Укрупненные – 2М, 3М, 6М, 12М, 15М, 30М, 60М</a:t>
            </a:r>
          </a:p>
          <a:p>
            <a:r>
              <a:rPr lang="ru-RU" sz="2800" dirty="0" smtClean="0">
                <a:latin typeface="ISOCPEUR" pitchFamily="34" charset="0"/>
              </a:rPr>
              <a:t>Дробные – 1/2М, 1/5М, 1/10М, 1/20М, 1/50М, 1/100М</a:t>
            </a:r>
            <a:endParaRPr lang="ru-RU" sz="2800" dirty="0">
              <a:latin typeface="ISOCPEUR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25626" r="40000" b="18309"/>
          <a:stretch/>
        </p:blipFill>
        <p:spPr bwMode="auto">
          <a:xfrm>
            <a:off x="5964331" y="3861048"/>
            <a:ext cx="29822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620170" cy="4386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50640"/>
            <a:ext cx="2362200" cy="1356320"/>
          </a:xfrm>
        </p:spPr>
        <p:txBody>
          <a:bodyPr/>
          <a:lstStyle/>
          <a:p>
            <a:r>
              <a:rPr lang="ru-RU" dirty="0" smtClean="0"/>
              <a:t>Оси -  практическое применение МКРС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2204864"/>
            <a:ext cx="2362200" cy="4033621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Назначение  – ориентир для строительства и чертежа (разметка здания)</a:t>
            </a:r>
          </a:p>
          <a:p>
            <a:r>
              <a:rPr lang="ru-RU" sz="1700" dirty="0" smtClean="0"/>
              <a:t>Обозначение осевыми (штрих-пунктирными линиями)</a:t>
            </a:r>
          </a:p>
          <a:p>
            <a:r>
              <a:rPr lang="ru-RU" sz="1700" dirty="0" smtClean="0"/>
              <a:t>Маркировка в кружках диаметром 6 – 12 мм</a:t>
            </a:r>
          </a:p>
          <a:p>
            <a:r>
              <a:rPr lang="ru-RU" sz="1700" dirty="0" smtClean="0"/>
              <a:t>Начало маркировки – левый нижний угол (слева направо цифрами, снизу вверх – буквами)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Оси совмещают со стенами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5301208"/>
            <a:ext cx="1584176" cy="8576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Начало маркировки осей !!!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99992" y="6158837"/>
            <a:ext cx="14667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51920" y="386104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0910" r="30023" b="18612"/>
          <a:stretch/>
        </p:blipFill>
        <p:spPr>
          <a:xfrm>
            <a:off x="3347864" y="1570924"/>
            <a:ext cx="5491889" cy="466638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82550" y="651892"/>
            <a:ext cx="5638800" cy="5410200"/>
          </a:xfrm>
        </p:spPr>
        <p:txBody>
          <a:bodyPr/>
          <a:lstStyle/>
          <a:p>
            <a:r>
              <a:rPr lang="ru-RU" dirty="0" smtClean="0"/>
              <a:t>Привязка – расстояние от оси до поверхности стены, ее виды: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r>
              <a:rPr lang="ru-RU" dirty="0" smtClean="0"/>
              <a:t>Привязка стен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1588976"/>
            <a:ext cx="2362200" cy="4400128"/>
          </a:xfrm>
        </p:spPr>
        <p:txBody>
          <a:bodyPr>
            <a:noAutofit/>
          </a:bodyPr>
          <a:lstStyle/>
          <a:p>
            <a:r>
              <a:rPr lang="ru-RU" sz="1350" dirty="0"/>
              <a:t>1 - Для внутренних стен разбивочные оси совмещают с их геометрическими осями (центральная привязка).</a:t>
            </a:r>
          </a:p>
          <a:p>
            <a:r>
              <a:rPr lang="ru-RU" sz="1350" dirty="0"/>
              <a:t>2 - Для наружных несущих стен (несущими называют стены, на которые опираются перекрытия) назначают модульную привязку: "200" (ось заводят на 200мм в стену).</a:t>
            </a:r>
          </a:p>
          <a:p>
            <a:r>
              <a:rPr lang="ru-RU" sz="1350" dirty="0"/>
              <a:t>3 - Для наружных самонесущих стен (самонесущими называют стены, которые воспринимают только свой вес) назначают "нулевую" </a:t>
            </a:r>
            <a:r>
              <a:rPr lang="ru-RU" sz="1350" dirty="0" smtClean="0"/>
              <a:t>привязку (ось совмещают с внутренней гранью стены.</a:t>
            </a:r>
            <a:endParaRPr lang="ru-RU" sz="1350" dirty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573016"/>
            <a:ext cx="100811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Центральная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5373216"/>
            <a:ext cx="115212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Нулевая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76262" y="1570924"/>
            <a:ext cx="100811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Модульная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236296" y="335699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flipH="1" flipV="1">
            <a:off x="6732240" y="335699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84374" y="1930964"/>
            <a:ext cx="747666" cy="777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95936" y="3465004"/>
            <a:ext cx="216024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0910" r="30023" b="18612"/>
          <a:stretch/>
        </p:blipFill>
        <p:spPr>
          <a:xfrm>
            <a:off x="3356558" y="1660072"/>
            <a:ext cx="5491889" cy="46663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Шаги и пролеты: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здания на основе МКРС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Шаг - </a:t>
            </a:r>
            <a:r>
              <a:rPr lang="ru-RU" dirty="0" smtClean="0"/>
              <a:t>расстояния </a:t>
            </a:r>
            <a:r>
              <a:rPr lang="ru-RU" dirty="0"/>
              <a:t>между поперечными стенами</a:t>
            </a:r>
          </a:p>
          <a:p>
            <a:r>
              <a:rPr lang="ru-RU" dirty="0" smtClean="0"/>
              <a:t>Пролет </a:t>
            </a:r>
            <a:r>
              <a:rPr lang="ru-RU" dirty="0"/>
              <a:t>- </a:t>
            </a:r>
            <a:r>
              <a:rPr lang="ru-RU" dirty="0" smtClean="0"/>
              <a:t>расстояния </a:t>
            </a:r>
            <a:r>
              <a:rPr lang="ru-RU" dirty="0"/>
              <a:t>между продольными стенами</a:t>
            </a:r>
          </a:p>
          <a:p>
            <a:r>
              <a:rPr lang="ru-RU" dirty="0" smtClean="0"/>
              <a:t>Высота </a:t>
            </a:r>
            <a:r>
              <a:rPr lang="ru-RU" dirty="0"/>
              <a:t>этажа - </a:t>
            </a:r>
            <a:r>
              <a:rPr lang="ru-RU" dirty="0" smtClean="0"/>
              <a:t> </a:t>
            </a:r>
            <a:r>
              <a:rPr lang="ru-RU" dirty="0"/>
              <a:t>расстояние от уровня чистого пола одного этажа до уровня чистого пола следующего этажа.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555776" y="3537012"/>
            <a:ext cx="12241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Пролеты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3808" y="1268759"/>
            <a:ext cx="955385" cy="305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Шаги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49193" y="1574438"/>
            <a:ext cx="331119" cy="270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660815" y="1574438"/>
            <a:ext cx="441688" cy="359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83868" y="3140968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83868" y="4005064"/>
            <a:ext cx="4680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59832" y="5445224"/>
            <a:ext cx="108012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Кратно модулю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139952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139952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5876" y="2518048"/>
            <a:ext cx="4826578" cy="36175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2362200" cy="1506488"/>
          </a:xfrm>
        </p:spPr>
        <p:txBody>
          <a:bodyPr/>
          <a:lstStyle/>
          <a:p>
            <a:r>
              <a:rPr lang="ru-RU" dirty="0" smtClean="0"/>
              <a:t>Размеры конструкций на основе МКРС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276872"/>
            <a:ext cx="2362200" cy="4144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Номинальный размер - </a:t>
            </a:r>
            <a:r>
              <a:rPr lang="ru-RU" dirty="0"/>
              <a:t>размер между координационными осями, а также размер конструктивного элемента с учетом швов и зазоров. Этот размер всегда кратен модулю. </a:t>
            </a:r>
          </a:p>
          <a:p>
            <a:r>
              <a:rPr lang="ru-RU" b="1" dirty="0"/>
              <a:t>Конструктивный размер</a:t>
            </a:r>
            <a:r>
              <a:rPr lang="ru-RU" dirty="0"/>
              <a:t> - проектный размер изделия, отличающийся от номинального на величину зазора.</a:t>
            </a:r>
          </a:p>
          <a:p>
            <a:r>
              <a:rPr lang="ru-RU" b="1" dirty="0" smtClean="0"/>
              <a:t>Натурный размер</a:t>
            </a:r>
            <a:r>
              <a:rPr lang="ru-RU" dirty="0" smtClean="0"/>
              <a:t> </a:t>
            </a:r>
            <a:r>
              <a:rPr lang="ru-RU" dirty="0"/>
              <a:t>- фактический размер, отличающийся от конструктивного на величину определяемую погрешностью изготовления.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Отличие конструктивного и номинального размеров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359055"/>
            <a:ext cx="9361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Зазор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949" y="1577042"/>
            <a:ext cx="1944216" cy="555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Номинальный размер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18766" y="1577042"/>
            <a:ext cx="1944216" cy="555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Конструктивный размер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>
            <a:off x="4897057" y="2132856"/>
            <a:ext cx="755063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5869166" y="2132856"/>
            <a:ext cx="142170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55876" y="2865512"/>
            <a:ext cx="468052" cy="17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" idx="2"/>
          </p:cNvCxnSpPr>
          <p:nvPr/>
        </p:nvCxnSpPr>
        <p:spPr>
          <a:xfrm flipH="1">
            <a:off x="7956376" y="2865512"/>
            <a:ext cx="258919" cy="17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747243" y="2361456"/>
            <a:ext cx="9361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Зазор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7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25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25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2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41682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МКРС – назначение размеров кратно модулю, система для правильного взаимного расположения конструкций. 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4606583" y="2420888"/>
            <a:ext cx="142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17172" y="2780928"/>
            <a:ext cx="741682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МКРС – уменьшение числа разнотипных размеров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7172" y="3669703"/>
            <a:ext cx="7416824" cy="839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Оси – практическое применение МКРС (места расположения стен и правильное размещение перекрытий)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10" idx="0"/>
          </p:cNvCxnSpPr>
          <p:nvPr/>
        </p:nvCxnSpPr>
        <p:spPr>
          <a:xfrm>
            <a:off x="4625584" y="3356992"/>
            <a:ext cx="0" cy="312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17172" y="4833156"/>
            <a:ext cx="7416824" cy="578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Привязка – расстояние от оси до грани стены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25584" y="4509120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17172" y="5672201"/>
            <a:ext cx="7416824" cy="578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Привязка показывает положение плит перекрытий по отношению к стенам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4625584" y="5411789"/>
            <a:ext cx="0" cy="260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0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7173" y="5375583"/>
            <a:ext cx="741682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Шаги и пролеты должны быть кратны модулю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6" idx="0"/>
          </p:cNvCxnSpPr>
          <p:nvPr/>
        </p:nvCxnSpPr>
        <p:spPr>
          <a:xfrm flipH="1">
            <a:off x="4625584" y="2216426"/>
            <a:ext cx="1" cy="564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17172" y="2780928"/>
            <a:ext cx="74168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Номинальный и конструктивный размеры конструкции отличаются зазором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7172" y="3982414"/>
            <a:ext cx="741682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Номинальный размер кратен модулю и совпадает с размером </a:t>
            </a:r>
            <a:r>
              <a:rPr lang="ru-RU" smtClean="0"/>
              <a:t>в осях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10" idx="0"/>
          </p:cNvCxnSpPr>
          <p:nvPr/>
        </p:nvCxnSpPr>
        <p:spPr>
          <a:xfrm>
            <a:off x="4625584" y="3573016"/>
            <a:ext cx="0" cy="409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7584" y="1628800"/>
            <a:ext cx="7416824" cy="578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Шаги, пролеты – размеры между стенами в осях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25584" y="5085184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0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359</TotalTime>
  <Words>511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. Сведения о модульной координации размеров в строительстве</vt:lpstr>
      <vt:lpstr>Основные понятия</vt:lpstr>
      <vt:lpstr>МКРС</vt:lpstr>
      <vt:lpstr>Оси -  практическое применение МКРС</vt:lpstr>
      <vt:lpstr>Привязка стен</vt:lpstr>
      <vt:lpstr>Размеры здания на основе МКРС</vt:lpstr>
      <vt:lpstr>Размеры конструкций на основе МКРС</vt:lpstr>
      <vt:lpstr>Итог </vt:lpstr>
      <vt:lpstr>Итог </vt:lpstr>
      <vt:lpstr>Итог </vt:lpstr>
      <vt:lpstr>Итог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Сведения о модульной координации размеров в строительстве</dc:title>
  <dc:creator>Admin</dc:creator>
  <cp:lastModifiedBy>Admin</cp:lastModifiedBy>
  <cp:revision>33</cp:revision>
  <dcterms:created xsi:type="dcterms:W3CDTF">2017-10-09T17:48:51Z</dcterms:created>
  <dcterms:modified xsi:type="dcterms:W3CDTF">2017-10-29T14:04:15Z</dcterms:modified>
</cp:coreProperties>
</file>