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319" r:id="rId3"/>
    <p:sldId id="320" r:id="rId4"/>
    <p:sldId id="293" r:id="rId5"/>
    <p:sldId id="302" r:id="rId6"/>
    <p:sldId id="323" r:id="rId7"/>
    <p:sldId id="321" r:id="rId8"/>
    <p:sldId id="291" r:id="rId9"/>
    <p:sldId id="257" r:id="rId10"/>
    <p:sldId id="258" r:id="rId11"/>
    <p:sldId id="261" r:id="rId12"/>
    <p:sldId id="328" r:id="rId13"/>
    <p:sldId id="311" r:id="rId14"/>
    <p:sldId id="263" r:id="rId15"/>
    <p:sldId id="289" r:id="rId16"/>
    <p:sldId id="264" r:id="rId17"/>
    <p:sldId id="268" r:id="rId18"/>
    <p:sldId id="327" r:id="rId19"/>
    <p:sldId id="304" r:id="rId20"/>
    <p:sldId id="294" r:id="rId21"/>
    <p:sldId id="269" r:id="rId22"/>
    <p:sldId id="272" r:id="rId23"/>
    <p:sldId id="267" r:id="rId24"/>
    <p:sldId id="303" r:id="rId25"/>
    <p:sldId id="270" r:id="rId26"/>
    <p:sldId id="305" r:id="rId27"/>
    <p:sldId id="273" r:id="rId28"/>
    <p:sldId id="275" r:id="rId29"/>
    <p:sldId id="317" r:id="rId30"/>
    <p:sldId id="318" r:id="rId31"/>
    <p:sldId id="276" r:id="rId32"/>
    <p:sldId id="324" r:id="rId33"/>
    <p:sldId id="277" r:id="rId34"/>
    <p:sldId id="283" r:id="rId35"/>
    <p:sldId id="316" r:id="rId36"/>
    <p:sldId id="284" r:id="rId37"/>
    <p:sldId id="278" r:id="rId38"/>
    <p:sldId id="296" r:id="rId39"/>
    <p:sldId id="325" r:id="rId40"/>
    <p:sldId id="326" r:id="rId41"/>
    <p:sldId id="279" r:id="rId42"/>
    <p:sldId id="280" r:id="rId43"/>
    <p:sldId id="281" r:id="rId44"/>
    <p:sldId id="285" r:id="rId45"/>
    <p:sldId id="286" r:id="rId46"/>
    <p:sldId id="287" r:id="rId47"/>
    <p:sldId id="288" r:id="rId48"/>
    <p:sldId id="308" r:id="rId49"/>
    <p:sldId id="295" r:id="rId50"/>
    <p:sldId id="309" r:id="rId51"/>
    <p:sldId id="329" r:id="rId52"/>
    <p:sldId id="310" r:id="rId53"/>
    <p:sldId id="297" r:id="rId54"/>
    <p:sldId id="298" r:id="rId55"/>
    <p:sldId id="299" r:id="rId56"/>
    <p:sldId id="313" r:id="rId57"/>
    <p:sldId id="312" r:id="rId58"/>
    <p:sldId id="322" r:id="rId59"/>
    <p:sldId id="314" r:id="rId60"/>
    <p:sldId id="300" r:id="rId61"/>
    <p:sldId id="306" r:id="rId62"/>
    <p:sldId id="315" r:id="rId63"/>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92" autoAdjust="0"/>
    <p:restoredTop sz="94660"/>
  </p:normalViewPr>
  <p:slideViewPr>
    <p:cSldViewPr>
      <p:cViewPr>
        <p:scale>
          <a:sx n="90" d="100"/>
          <a:sy n="90" d="100"/>
        </p:scale>
        <p:origin x="-1435"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fld id="{4C4E7F56-E05D-4DFC-823A-A636C209A6CA}" type="datetimeFigureOut">
              <a:rPr lang="ru-RU" smtClean="0"/>
              <a:t>21.12.2022</a:t>
            </a:fld>
            <a:endParaRPr lang="ru-RU"/>
          </a:p>
        </p:txBody>
      </p:sp>
      <p:sp>
        <p:nvSpPr>
          <p:cNvPr id="2" name="Нижний колонтитул 1"/>
          <p:cNvSpPr>
            <a:spLocks noGrp="1"/>
          </p:cNvSpPr>
          <p:nvPr>
            <p:ph type="ftr" sz="quarter" idx="11"/>
          </p:nvPr>
        </p:nvSpPr>
        <p:spPr/>
        <p:txBody>
          <a:bodyPr/>
          <a:lstStyle/>
          <a:p>
            <a:endParaRPr lang="ru-RU"/>
          </a:p>
        </p:txBody>
      </p:sp>
      <p:sp>
        <p:nvSpPr>
          <p:cNvPr id="15" name="Номер слайда 14"/>
          <p:cNvSpPr>
            <a:spLocks noGrp="1"/>
          </p:cNvSpPr>
          <p:nvPr>
            <p:ph type="sldNum" sz="quarter" idx="12"/>
          </p:nvPr>
        </p:nvSpPr>
        <p:spPr>
          <a:xfrm>
            <a:off x="8229600" y="6473952"/>
            <a:ext cx="758952" cy="246888"/>
          </a:xfrm>
        </p:spPr>
        <p:txBody>
          <a:bodyPr/>
          <a:lstStyle/>
          <a:p>
            <a:fld id="{95943811-B211-4352-950F-0B8E043AE796}"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4E7F56-E05D-4DFC-823A-A636C209A6CA}" type="datetimeFigureOut">
              <a:rPr lang="ru-RU" smtClean="0"/>
              <a:t>21.12.2022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4C4E7F56-E05D-4DFC-823A-A636C209A6CA}" type="datetimeFigureOut">
              <a:rPr lang="ru-RU" smtClean="0"/>
              <a:t>21.12.2022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C4E7F56-E05D-4DFC-823A-A636C209A6CA}" type="datetimeFigureOut">
              <a:rPr lang="ru-RU" smtClean="0"/>
              <a:t>21.12.2022</a:t>
            </a:fld>
            <a:endParaRPr lang="ru-RU"/>
          </a:p>
        </p:txBody>
      </p:sp>
      <p:sp>
        <p:nvSpPr>
          <p:cNvPr id="19" name="Нижний колонтитул 18"/>
          <p:cNvSpPr>
            <a:spLocks noGrp="1"/>
          </p:cNvSpPr>
          <p:nvPr>
            <p:ph type="ftr" sz="quarter" idx="11"/>
          </p:nvPr>
        </p:nvSpPr>
        <p:spPr>
          <a:xfrm>
            <a:off x="3581400" y="76200"/>
            <a:ext cx="2895600" cy="288925"/>
          </a:xfrm>
        </p:spPr>
        <p:txBody>
          <a:bodyPr/>
          <a:lstStyle/>
          <a:p>
            <a:endParaRPr lang="ru-RU"/>
          </a:p>
        </p:txBody>
      </p:sp>
      <p:sp>
        <p:nvSpPr>
          <p:cNvPr id="16" name="Номер слайда 15"/>
          <p:cNvSpPr>
            <a:spLocks noGrp="1"/>
          </p:cNvSpPr>
          <p:nvPr>
            <p:ph type="sldNum" sz="quarter" idx="12"/>
          </p:nvPr>
        </p:nvSpPr>
        <p:spPr>
          <a:xfrm>
            <a:off x="8229600" y="6473952"/>
            <a:ext cx="758952" cy="246888"/>
          </a:xfrm>
        </p:spPr>
        <p:txBody>
          <a:bodyPr/>
          <a:lstStyle/>
          <a:p>
            <a:fld id="{95943811-B211-4352-950F-0B8E043AE796}"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fld id="{4C4E7F56-E05D-4DFC-823A-A636C209A6CA}" type="datetimeFigureOut">
              <a:rPr lang="ru-RU" smtClean="0"/>
              <a:t>21.12.2022</a:t>
            </a:fld>
            <a:endParaRPr lang="ru-RU"/>
          </a:p>
        </p:txBody>
      </p:sp>
      <p:sp>
        <p:nvSpPr>
          <p:cNvPr id="11" name="Нижний колонтитул 10"/>
          <p:cNvSpPr>
            <a:spLocks noGrp="1"/>
          </p:cNvSpPr>
          <p:nvPr>
            <p:ph type="ftr" sz="quarter" idx="11"/>
          </p:nvPr>
        </p:nvSpPr>
        <p:spPr/>
        <p:txBody>
          <a:bodyPr/>
          <a:lstStyle/>
          <a:p>
            <a:endParaRPr lang="ru-RU"/>
          </a:p>
        </p:txBody>
      </p:sp>
      <p:sp>
        <p:nvSpPr>
          <p:cNvPr id="16" name="Номер слайда 15"/>
          <p:cNvSpPr>
            <a:spLocks noGrp="1"/>
          </p:cNvSpPr>
          <p:nvPr>
            <p:ph type="sldNum" sz="quarter" idx="12"/>
          </p:nvPr>
        </p:nvSpPr>
        <p:spPr/>
        <p:txBody>
          <a:bodyPr/>
          <a:lstStyle/>
          <a:p>
            <a:fld id="{95943811-B211-4352-950F-0B8E043AE796}" type="slidenum">
              <a:rPr lang="ru-RU" smtClean="0"/>
              <a:t>‹#›</a:t>
            </a:fld>
            <a:endParaRPr lang="ru-RU"/>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fld id="{4C4E7F56-E05D-4DFC-823A-A636C209A6CA}" type="datetimeFigureOut">
              <a:rPr lang="ru-RU" smtClean="0"/>
              <a:t>21.12.2022</a:t>
            </a:fld>
            <a:endParaRPr lang="ru-RU"/>
          </a:p>
        </p:txBody>
      </p:sp>
      <p:sp>
        <p:nvSpPr>
          <p:cNvPr id="10" name="Нижний колонтитул 9"/>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fld id="{4C4E7F56-E05D-4DFC-823A-A636C209A6CA}" type="datetimeFigureOut">
              <a:rPr lang="ru-RU" smtClean="0"/>
              <a:t>21.12.2022</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a:xfrm>
            <a:off x="8229600" y="6477000"/>
            <a:ext cx="762000" cy="246888"/>
          </a:xfrm>
        </p:spPr>
        <p:txBody>
          <a:bodyPr/>
          <a:lstStyle/>
          <a:p>
            <a:fld id="{95943811-B211-4352-950F-0B8E043AE796}" type="slidenum">
              <a:rPr lang="ru-RU" smtClean="0"/>
              <a:t>‹#›</a:t>
            </a:fld>
            <a:endParaRPr lang="ru-RU"/>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fld id="{4C4E7F56-E05D-4DFC-823A-A636C209A6CA}" type="datetimeFigureOut">
              <a:rPr lang="ru-RU" smtClean="0"/>
              <a:t>21.12.2022</a:t>
            </a:fld>
            <a:endParaRPr lang="ru-RU"/>
          </a:p>
        </p:txBody>
      </p:sp>
      <p:sp>
        <p:nvSpPr>
          <p:cNvPr id="21" name="Нижний колонтитул 20"/>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fld id="{4C4E7F56-E05D-4DFC-823A-A636C209A6CA}" type="datetimeFigureOut">
              <a:rPr lang="ru-RU" smtClean="0"/>
              <a:t>21.12.2022</a:t>
            </a:fld>
            <a:endParaRPr lang="ru-RU"/>
          </a:p>
        </p:txBody>
      </p:sp>
      <p:sp>
        <p:nvSpPr>
          <p:cNvPr id="24" name="Нижний колонтитул 23"/>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fld id="{4C4E7F56-E05D-4DFC-823A-A636C209A6CA}" type="datetimeFigureOut">
              <a:rPr lang="ru-RU" smtClean="0"/>
              <a:t>21.12.2022</a:t>
            </a:fld>
            <a:endParaRPr lang="ru-RU"/>
          </a:p>
        </p:txBody>
      </p:sp>
      <p:sp>
        <p:nvSpPr>
          <p:cNvPr id="29" name="Нижний колонтитул 28"/>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95943811-B211-4352-950F-0B8E043AE796}"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fld id="{4C4E7F56-E05D-4DFC-823A-A636C209A6CA}" type="datetimeFigureOut">
              <a:rPr lang="ru-RU" smtClean="0"/>
              <a:t>21.12.2022</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31" name="Номер слайда 30"/>
          <p:cNvSpPr>
            <a:spLocks noGrp="1"/>
          </p:cNvSpPr>
          <p:nvPr>
            <p:ph type="sldNum" sz="quarter" idx="12"/>
          </p:nvPr>
        </p:nvSpPr>
        <p:spPr/>
        <p:txBody>
          <a:bodyPr/>
          <a:lstStyle/>
          <a:p>
            <a:fld id="{95943811-B211-4352-950F-0B8E043AE796}" type="slidenum">
              <a:rPr lang="ru-RU" smtClean="0"/>
              <a:t>‹#›</a:t>
            </a:fld>
            <a:endParaRPr lang="ru-RU"/>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C4E7F56-E05D-4DFC-823A-A636C209A6CA}" type="datetimeFigureOut">
              <a:rPr lang="ru-RU" smtClean="0"/>
              <a:t>21.12.2022</a:t>
            </a:fld>
            <a:endParaRPr lang="ru-RU"/>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ru-RU"/>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95943811-B211-4352-950F-0B8E043AE796}" type="slidenum">
              <a:rPr lang="ru-RU" smtClean="0"/>
              <a:t>‹#›</a:t>
            </a:fld>
            <a:endParaRPr lang="ru-RU"/>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3528" y="2492896"/>
            <a:ext cx="8458200" cy="1222375"/>
          </a:xfrm>
        </p:spPr>
        <p:txBody>
          <a:bodyPr>
            <a:noAutofit/>
          </a:bodyPr>
          <a:lstStyle/>
          <a:p>
            <a:pPr algn="ctr"/>
            <a:r>
              <a:rPr lang="ru-RU" sz="4000" dirty="0" smtClean="0"/>
              <a:t>ОБЗОР периодических изданий</a:t>
            </a:r>
            <a:br>
              <a:rPr lang="ru-RU" sz="4000" dirty="0" smtClean="0"/>
            </a:br>
            <a:r>
              <a:rPr lang="ru-RU" sz="4000" dirty="0" smtClean="0"/>
              <a:t>2023 ГОД</a:t>
            </a:r>
            <a:endParaRPr lang="ru-RU" sz="4000" dirty="0"/>
          </a:p>
        </p:txBody>
      </p:sp>
    </p:spTree>
    <p:extLst>
      <p:ext uri="{BB962C8B-B14F-4D97-AF65-F5344CB8AC3E}">
        <p14:creationId xmlns:p14="http://schemas.microsoft.com/office/powerpoint/2010/main" val="18314015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9"/>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04034"/>
            <a:ext cx="2808312" cy="3781149"/>
          </a:xfrm>
          <a:prstGeom prst="rect">
            <a:avLst/>
          </a:prstGeom>
          <a:noFill/>
          <a:ln>
            <a:noFill/>
          </a:ln>
        </p:spPr>
      </p:pic>
      <p:sp>
        <p:nvSpPr>
          <p:cNvPr id="5" name="Прямоугольник 4"/>
          <p:cNvSpPr/>
          <p:nvPr/>
        </p:nvSpPr>
        <p:spPr>
          <a:xfrm>
            <a:off x="3275857" y="1334520"/>
            <a:ext cx="5544616" cy="3754874"/>
          </a:xfrm>
          <a:prstGeom prst="rect">
            <a:avLst/>
          </a:prstGeom>
        </p:spPr>
        <p:txBody>
          <a:bodyPr wrap="square">
            <a:spAutoFit/>
          </a:bodyPr>
          <a:lstStyle/>
          <a:p>
            <a:pPr algn="just"/>
            <a:r>
              <a:rPr lang="ru-RU" sz="1400" dirty="0" smtClean="0"/>
              <a:t>Научно-технический и производственный журнал  </a:t>
            </a:r>
            <a:r>
              <a:rPr lang="ru-RU" sz="1400" b="1" dirty="0" smtClean="0"/>
              <a:t>«Жилищное строительство»</a:t>
            </a:r>
            <a:r>
              <a:rPr lang="ru-RU" sz="1400" dirty="0" smtClean="0"/>
              <a:t> (основан в 1958 г.) освещает технологические и экономические аспекты строительства жилья и объектов соцкультбыта. </a:t>
            </a:r>
          </a:p>
          <a:p>
            <a:pPr algn="just"/>
            <a:endParaRPr lang="ru-RU" sz="1400" dirty="0" smtClean="0"/>
          </a:p>
          <a:p>
            <a:pPr algn="just"/>
            <a:r>
              <a:rPr lang="ru-RU" sz="1400" dirty="0" smtClean="0"/>
              <a:t>Это ежемесячный научно-технический журнал для профессионалов - домостроителей, архитекторов, инженеров, проектировщиков, всех работников строительного комплекса, а также для индивидуальных застройщиков. </a:t>
            </a:r>
          </a:p>
          <a:p>
            <a:pPr algn="just"/>
            <a:endParaRPr lang="ru-RU" sz="1400" dirty="0" smtClean="0"/>
          </a:p>
          <a:p>
            <a:pPr algn="just"/>
            <a:r>
              <a:rPr lang="ru-RU" sz="1400" dirty="0" smtClean="0"/>
              <a:t>В журнале "Жилищное строительство" публикуются материалы о новых конструктивных и планировочных решениях, прогрессивных строительных материалах, о </a:t>
            </a:r>
            <a:r>
              <a:rPr lang="ru-RU" sz="1400" dirty="0" err="1" smtClean="0"/>
              <a:t>теплосберегающих</a:t>
            </a:r>
            <a:r>
              <a:rPr lang="ru-RU" sz="1400" dirty="0" smtClean="0"/>
              <a:t> технологиях и конструкциях, об экономике жилищно-гражданского строительства, проблемах архитектуры, градостроительства, сельского строительства, экологии жилища.</a:t>
            </a:r>
            <a:endParaRPr lang="ru-RU" sz="1400" dirty="0"/>
          </a:p>
        </p:txBody>
      </p:sp>
    </p:spTree>
    <p:extLst>
      <p:ext uri="{BB962C8B-B14F-4D97-AF65-F5344CB8AC3E}">
        <p14:creationId xmlns:p14="http://schemas.microsoft.com/office/powerpoint/2010/main" val="679941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9"/>
          <p:cNvPicPr/>
          <p:nvPr/>
        </p:nvPicPr>
        <p:blipFill>
          <a:blip r:embed="rId2">
            <a:extLst>
              <a:ext uri="{28A0092B-C50C-407E-A947-70E740481C1C}">
                <a14:useLocalDpi xmlns:a14="http://schemas.microsoft.com/office/drawing/2010/main" val="0"/>
              </a:ext>
            </a:extLst>
          </a:blip>
          <a:srcRect/>
          <a:stretch>
            <a:fillRect/>
          </a:stretch>
        </p:blipFill>
        <p:spPr bwMode="auto">
          <a:xfrm>
            <a:off x="231640" y="116632"/>
            <a:ext cx="2396144" cy="3240360"/>
          </a:xfrm>
          <a:prstGeom prst="rect">
            <a:avLst/>
          </a:prstGeom>
          <a:noFill/>
          <a:ln>
            <a:noFill/>
          </a:ln>
        </p:spPr>
      </p:pic>
      <p:sp>
        <p:nvSpPr>
          <p:cNvPr id="3" name="Прямоугольник 2"/>
          <p:cNvSpPr/>
          <p:nvPr/>
        </p:nvSpPr>
        <p:spPr>
          <a:xfrm>
            <a:off x="3059832" y="327663"/>
            <a:ext cx="5904656" cy="2246769"/>
          </a:xfrm>
          <a:prstGeom prst="rect">
            <a:avLst/>
          </a:prstGeom>
        </p:spPr>
        <p:txBody>
          <a:bodyPr wrap="square">
            <a:spAutoFit/>
          </a:bodyPr>
          <a:lstStyle/>
          <a:p>
            <a:pPr algn="just"/>
            <a:r>
              <a:rPr lang="ru-RU" sz="1400" dirty="0" smtClean="0"/>
              <a:t>Ежемесячный научно-технический </a:t>
            </a:r>
            <a:r>
              <a:rPr lang="ru-RU" sz="1400" dirty="0"/>
              <a:t>журнал </a:t>
            </a:r>
            <a:r>
              <a:rPr lang="ru-RU" sz="1400" b="1" dirty="0"/>
              <a:t>"Строительные материалы</a:t>
            </a:r>
            <a:r>
              <a:rPr lang="ru-RU" sz="1400" b="1" dirty="0" smtClean="0"/>
              <a:t>"</a:t>
            </a:r>
            <a:r>
              <a:rPr lang="ru-RU" sz="1400" dirty="0"/>
              <a:t> </a:t>
            </a:r>
            <a:endParaRPr lang="ru-RU" sz="1400" dirty="0" smtClean="0"/>
          </a:p>
          <a:p>
            <a:pPr algn="just"/>
            <a:r>
              <a:rPr lang="ru-RU" sz="1400" dirty="0" smtClean="0"/>
              <a:t>На </a:t>
            </a:r>
            <a:r>
              <a:rPr lang="ru-RU" sz="1400" dirty="0"/>
              <a:t>протяжении десятилетий в журнале "Строительные материалы" освещены основные этапы становления и развития более чем двадцати </a:t>
            </a:r>
            <a:r>
              <a:rPr lang="ru-RU" sz="1400" dirty="0" err="1"/>
              <a:t>подотраслей</a:t>
            </a:r>
            <a:r>
              <a:rPr lang="ru-RU" sz="1400" dirty="0"/>
              <a:t> промышленности строительных материалов, важнейшие открытия и изобретения в области материаловедения, техники и технологии. освещается развитие более пятнадцати </a:t>
            </a:r>
            <a:r>
              <a:rPr lang="ru-RU" sz="1400" dirty="0" err="1"/>
              <a:t>подотраслей</a:t>
            </a:r>
            <a:r>
              <a:rPr lang="ru-RU" sz="1400" dirty="0"/>
              <a:t> промышленности строительных материалов, современные достижения в области материаловедения, техники и технологий;</a:t>
            </a:r>
          </a:p>
        </p:txBody>
      </p:sp>
      <p:pic>
        <p:nvPicPr>
          <p:cNvPr id="4" name="Рисунок 3" descr="https://panor.ru/storage/images/journal/74/rectangle_height/MkORfzYH8bwC.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501008"/>
            <a:ext cx="2448272" cy="3240360"/>
          </a:xfrm>
          <a:prstGeom prst="rect">
            <a:avLst/>
          </a:prstGeom>
          <a:noFill/>
          <a:ln>
            <a:noFill/>
          </a:ln>
        </p:spPr>
      </p:pic>
      <p:sp>
        <p:nvSpPr>
          <p:cNvPr id="5" name="Прямоугольник 4"/>
          <p:cNvSpPr/>
          <p:nvPr/>
        </p:nvSpPr>
        <p:spPr>
          <a:xfrm>
            <a:off x="3059832" y="3933056"/>
            <a:ext cx="5904656" cy="1600438"/>
          </a:xfrm>
          <a:prstGeom prst="rect">
            <a:avLst/>
          </a:prstGeom>
        </p:spPr>
        <p:txBody>
          <a:bodyPr wrap="square">
            <a:spAutoFit/>
          </a:bodyPr>
          <a:lstStyle/>
          <a:p>
            <a:pPr algn="just"/>
            <a:r>
              <a:rPr lang="ru-RU" sz="1400" b="1" dirty="0" smtClean="0"/>
              <a:t>«Охрана труда и техника безопасности в строительстве» </a:t>
            </a:r>
            <a:r>
              <a:rPr lang="ru-RU" sz="1400" dirty="0" smtClean="0"/>
              <a:t>– ежемесячный производственный журнал для руководителей предприятий строительного комплекса, специалистов по охране труда, членов профсоюзных организаций, комитетов (комиссий) по охране труда, уполномоченных (доверенных) лиц и технических инспекторов по охране труда профсоюзов и иных представительных органов.</a:t>
            </a:r>
            <a:endParaRPr lang="ru-RU" sz="1400" dirty="0"/>
          </a:p>
        </p:txBody>
      </p:sp>
    </p:spTree>
    <p:extLst>
      <p:ext uri="{BB962C8B-B14F-4D97-AF65-F5344CB8AC3E}">
        <p14:creationId xmlns:p14="http://schemas.microsoft.com/office/powerpoint/2010/main" val="579260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692696"/>
            <a:ext cx="3469645"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4355976" y="1340768"/>
            <a:ext cx="4567606" cy="1877437"/>
          </a:xfrm>
          <a:prstGeom prst="rect">
            <a:avLst/>
          </a:prstGeom>
        </p:spPr>
        <p:txBody>
          <a:bodyPr wrap="square">
            <a:spAutoFit/>
          </a:bodyPr>
          <a:lstStyle/>
          <a:p>
            <a:pPr algn="just"/>
            <a:r>
              <a:rPr lang="ru-RU" b="1" dirty="0" smtClean="0"/>
              <a:t>«</a:t>
            </a:r>
            <a:r>
              <a:rPr lang="ru-RU" sz="1400" b="1" dirty="0" smtClean="0"/>
              <a:t>Экология»</a:t>
            </a:r>
          </a:p>
          <a:p>
            <a:pPr algn="just"/>
            <a:endParaRPr lang="ru-RU" sz="1400" dirty="0"/>
          </a:p>
          <a:p>
            <a:pPr algn="just"/>
            <a:r>
              <a:rPr lang="ru-RU" sz="1400" dirty="0" smtClean="0"/>
              <a:t>Журнал </a:t>
            </a:r>
            <a:r>
              <a:rPr lang="ru-RU" sz="1400" dirty="0"/>
              <a:t>публикует оригинальные статьи, краткие сообщения, обзоры, теоретические и методические работы по завершенным </a:t>
            </a:r>
            <a:r>
              <a:rPr lang="ru-RU" sz="1400" dirty="0" smtClean="0"/>
              <a:t>исследованиям </a:t>
            </a:r>
            <a:r>
              <a:rPr lang="ru-RU" sz="1400" dirty="0"/>
              <a:t>во всех областях экологии в классическом понимании этого термина – науки о взаимоотношениях организмов между собой и со средой обитания. </a:t>
            </a:r>
          </a:p>
        </p:txBody>
      </p:sp>
    </p:spTree>
    <p:extLst>
      <p:ext uri="{BB962C8B-B14F-4D97-AF65-F5344CB8AC3E}">
        <p14:creationId xmlns:p14="http://schemas.microsoft.com/office/powerpoint/2010/main" val="4009455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7864" y="1484783"/>
            <a:ext cx="5616624" cy="2893100"/>
          </a:xfrm>
          <a:prstGeom prst="rect">
            <a:avLst/>
          </a:prstGeom>
        </p:spPr>
        <p:txBody>
          <a:bodyPr wrap="square">
            <a:spAutoFit/>
          </a:bodyPr>
          <a:lstStyle/>
          <a:p>
            <a:pPr algn="just"/>
            <a:r>
              <a:rPr lang="ru-RU" sz="1400" b="1" dirty="0" smtClean="0"/>
              <a:t>Журнал «Основания</a:t>
            </a:r>
            <a:r>
              <a:rPr lang="ru-RU" sz="1400" b="1" dirty="0"/>
              <a:t>, фундаменты и механика </a:t>
            </a:r>
            <a:r>
              <a:rPr lang="ru-RU" sz="1400" b="1" dirty="0" smtClean="0"/>
              <a:t>грунтов».</a:t>
            </a:r>
          </a:p>
          <a:p>
            <a:pPr algn="just"/>
            <a:endParaRPr lang="ru-RU" sz="1400" dirty="0" smtClean="0"/>
          </a:p>
          <a:p>
            <a:pPr algn="just"/>
            <a:r>
              <a:rPr lang="ru-RU" sz="1400" dirty="0" smtClean="0"/>
              <a:t>Редакция </a:t>
            </a:r>
            <a:r>
              <a:rPr lang="ru-RU" sz="1400" dirty="0"/>
              <a:t>публикует оригинальные материалы по следующей тематике: механика грунтов, проектирование, экспериментальные исследования, сейсмостойкое строительство, геотехнический мониторинг, подземные сооружения, опыт строительства, строительные свойства грунтов, технология и производство работ, строительство в особых грунтовых условиях, строительство на </a:t>
            </a:r>
            <a:r>
              <a:rPr lang="ru-RU" sz="1400" dirty="0" err="1"/>
              <a:t>многолетнемёрзлых</a:t>
            </a:r>
            <a:r>
              <a:rPr lang="ru-RU" sz="1400" dirty="0"/>
              <a:t> грунтах, аварии и катастрофы, экология в строительстве, инженерно-геологические изыскания, строительная механика конструкций, взаимодействующих с основаниями, строительные нормы и правила.</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980728"/>
            <a:ext cx="2892548"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16644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779912" y="2060848"/>
            <a:ext cx="4572000" cy="307777"/>
          </a:xfrm>
          <a:prstGeom prst="rect">
            <a:avLst/>
          </a:prstGeom>
        </p:spPr>
        <p:txBody>
          <a:bodyPr>
            <a:spAutoFit/>
          </a:bodyPr>
          <a:lstStyle/>
          <a:p>
            <a:pPr algn="just"/>
            <a:r>
              <a:rPr lang="ru-RU" sz="1400" dirty="0" smtClean="0"/>
              <a:t> </a:t>
            </a:r>
            <a:endParaRPr lang="ru-RU" sz="1400" dirty="0"/>
          </a:p>
        </p:txBody>
      </p:sp>
      <p:sp>
        <p:nvSpPr>
          <p:cNvPr id="5" name="Прямоугольник 4"/>
          <p:cNvSpPr/>
          <p:nvPr/>
        </p:nvSpPr>
        <p:spPr>
          <a:xfrm>
            <a:off x="3491880" y="836712"/>
            <a:ext cx="5400600" cy="4616648"/>
          </a:xfrm>
          <a:prstGeom prst="rect">
            <a:avLst/>
          </a:prstGeom>
        </p:spPr>
        <p:txBody>
          <a:bodyPr wrap="square">
            <a:spAutoFit/>
          </a:bodyPr>
          <a:lstStyle/>
          <a:p>
            <a:pPr algn="just"/>
            <a:r>
              <a:rPr lang="ru-RU" sz="1400" b="1" dirty="0" smtClean="0"/>
              <a:t>«Ландшафтная </a:t>
            </a:r>
            <a:r>
              <a:rPr lang="ru-RU" sz="1400" b="1" dirty="0"/>
              <a:t>архитектура. Благоустройство и озеленение </a:t>
            </a:r>
            <a:r>
              <a:rPr lang="ru-RU" sz="1400" b="1" dirty="0" smtClean="0"/>
              <a:t>города»</a:t>
            </a:r>
            <a:r>
              <a:rPr lang="ru-RU" sz="1400" dirty="0"/>
              <a:t> позволит быть в курсе основных  новостей ландшафтной архитектуры; в ежемесячной динамике увидеть, как меняется рынок; какова практика ведущих игроков рынка, каковы мнения ключевых персон, прогнозы и перспективы развития рынка</a:t>
            </a:r>
            <a:r>
              <a:rPr lang="ru-RU" sz="1400" dirty="0" smtClean="0"/>
              <a:t>.</a:t>
            </a:r>
          </a:p>
          <a:p>
            <a:pPr algn="just"/>
            <a:endParaRPr lang="ru-RU" sz="1400" dirty="0"/>
          </a:p>
          <a:p>
            <a:pPr algn="just"/>
            <a:r>
              <a:rPr lang="ru-RU" sz="1400" b="1" dirty="0"/>
              <a:t>Главные темы публикаций:</a:t>
            </a:r>
          </a:p>
          <a:p>
            <a:pPr marL="285750" indent="-285750" algn="just">
              <a:buFont typeface="Arial" panose="020B0604020202020204" pitchFamily="34" charset="0"/>
              <a:buChar char="•"/>
            </a:pPr>
            <a:r>
              <a:rPr lang="ru-RU" sz="1400" dirty="0"/>
              <a:t>Региональные программы и решения</a:t>
            </a:r>
          </a:p>
          <a:p>
            <a:pPr marL="285750" indent="-285750" algn="just">
              <a:buFont typeface="Arial" panose="020B0604020202020204" pitchFamily="34" charset="0"/>
              <a:buChar char="•"/>
            </a:pPr>
            <a:r>
              <a:rPr lang="ru-RU" sz="1400" dirty="0"/>
              <a:t>Благоустройство: городская ландшафтная архитектура; сады, парки, зоны отдыха; дворы, спортивные и детские площадки</a:t>
            </a:r>
          </a:p>
          <a:p>
            <a:pPr marL="285750" indent="-285750" algn="just">
              <a:buFont typeface="Arial" panose="020B0604020202020204" pitchFamily="34" charset="0"/>
              <a:buChar char="•"/>
            </a:pPr>
            <a:r>
              <a:rPr lang="ru-RU" sz="1400" dirty="0"/>
              <a:t>Компоненты ландшафтного дизайна: зеленые насаждения; малые архитектурные формы, садово-парковая скульптура; </a:t>
            </a:r>
            <a:r>
              <a:rPr lang="ru-RU" sz="1400" dirty="0" err="1"/>
              <a:t>аквадизайн</a:t>
            </a:r>
            <a:r>
              <a:rPr lang="ru-RU" sz="1400" dirty="0"/>
              <a:t>, фонтаны, искусственные водоемы; освещение города, садово-парковое освещение</a:t>
            </a:r>
          </a:p>
          <a:p>
            <a:pPr marL="285750" indent="-285750" algn="just">
              <a:buFont typeface="Arial" panose="020B0604020202020204" pitchFamily="34" charset="0"/>
              <a:buChar char="•"/>
            </a:pPr>
            <a:r>
              <a:rPr lang="ru-RU" sz="1400" dirty="0"/>
              <a:t>Технологии. Оборудование. Инструмент. Посадочный материал</a:t>
            </a:r>
          </a:p>
          <a:p>
            <a:pPr marL="285750" indent="-285750" algn="just">
              <a:buFont typeface="Arial" panose="020B0604020202020204" pitchFamily="34" charset="0"/>
              <a:buChar char="•"/>
            </a:pPr>
            <a:r>
              <a:rPr lang="ru-RU" sz="1400" dirty="0"/>
              <a:t>Экскурсии. Обзоры. Портреты</a:t>
            </a:r>
          </a:p>
          <a:p>
            <a:pPr marL="285750" indent="-285750" algn="just">
              <a:buFont typeface="Arial" panose="020B0604020202020204" pitchFamily="34" charset="0"/>
              <a:buChar char="•"/>
            </a:pPr>
            <a:r>
              <a:rPr lang="ru-RU" sz="1400" dirty="0"/>
              <a:t>Индикаторы развития: аналитика, обзоры, исследования, статистика. Тенденции и </a:t>
            </a:r>
            <a:r>
              <a:rPr lang="ru-RU" sz="1400" dirty="0" smtClean="0"/>
              <a:t>перспективы.</a:t>
            </a:r>
            <a:endParaRPr lang="ru-RU" sz="1400" dirty="0"/>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931" t="1659" r="10193" b="-3171"/>
          <a:stretch/>
        </p:blipFill>
        <p:spPr bwMode="auto">
          <a:xfrm>
            <a:off x="186266" y="914400"/>
            <a:ext cx="2954867" cy="4602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54798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96752"/>
            <a:ext cx="2880320"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131840" y="1484784"/>
            <a:ext cx="5725541" cy="2508379"/>
          </a:xfrm>
          <a:prstGeom prst="rect">
            <a:avLst/>
          </a:prstGeom>
        </p:spPr>
        <p:txBody>
          <a:bodyPr wrap="square">
            <a:spAutoFit/>
          </a:bodyPr>
          <a:lstStyle/>
          <a:p>
            <a:pPr algn="just"/>
            <a:r>
              <a:rPr lang="ru-RU" sz="1400" b="1" dirty="0"/>
              <a:t>«</a:t>
            </a:r>
            <a:r>
              <a:rPr lang="en-US" sz="1400" b="1" dirty="0"/>
              <a:t>INTERIOR + DESIGN</a:t>
            </a:r>
            <a:r>
              <a:rPr lang="ru-RU" sz="1400" b="1" dirty="0"/>
              <a:t>»</a:t>
            </a:r>
            <a:r>
              <a:rPr lang="ru-RU" sz="1400" dirty="0"/>
              <a:t> — </a:t>
            </a:r>
            <a:r>
              <a:rPr lang="ru-RU" sz="1300" dirty="0"/>
              <a:t>DIGITAL-FIRST БРЕНД, УНИКАЛЬНЫЙ, ОТВЕЧАЮЩИЙ ИНТЕРЕСАМ ПРОФЕССИОНАЛОВ И ШИРОКОЙ АУДИТОРИИ. </a:t>
            </a:r>
          </a:p>
          <a:p>
            <a:pPr algn="just"/>
            <a:endParaRPr lang="ru-RU" sz="1300" dirty="0"/>
          </a:p>
          <a:p>
            <a:pPr algn="just"/>
            <a:r>
              <a:rPr lang="ru-RU" sz="1300" dirty="0"/>
              <a:t>«НАША МИССИЯ: ВДОХНОВЛЯТЬ, ОБУЧАТЬ И ОБЪЕДИНЯТЬ».</a:t>
            </a:r>
          </a:p>
          <a:p>
            <a:pPr algn="just"/>
            <a:endParaRPr lang="ru-RU" sz="1300" dirty="0"/>
          </a:p>
          <a:p>
            <a:pPr algn="just"/>
            <a:r>
              <a:rPr lang="ru-RU" sz="1300" dirty="0"/>
              <a:t>«</a:t>
            </a:r>
            <a:r>
              <a:rPr lang="en-US" sz="1300" dirty="0"/>
              <a:t> </a:t>
            </a:r>
            <a:r>
              <a:rPr lang="ru-RU" sz="1300" dirty="0"/>
              <a:t>…МЫ СОВМЕЩАЕМ ВИЗИОНЕРСКИЕ ИСТОРИИ И ПРАКТИЧЕСКИЕ РЕКОМЕНДАЦИИ. ОТКРЫВАЕМ НОВЫЕ ИМЕНА И РЕШАЕМ ОБРАЗОВАТЕЛЬНЫЕ ЗАДАЧИ. МЫ ВЕРИМ, ЧТО МОДА МОЖЕТ БЫТЬ ИНТЕЛЛЕКТУАЛЬНОЙ, А БОГАТЫЙ ИНТЕРЬЕР — СОВРЕМЕННЫМ. МЫ ПОМОГАЕМ ПРОФЕССИОНАЛАМ И ЛЮБИТЕЛЯМ ОВЛАДЕТЬ ИСКУССТВОМ БЫТЬ СОВРЕМЕННЫМ...»</a:t>
            </a:r>
          </a:p>
        </p:txBody>
      </p:sp>
    </p:spTree>
    <p:extLst>
      <p:ext uri="{BB962C8B-B14F-4D97-AF65-F5344CB8AC3E}">
        <p14:creationId xmlns:p14="http://schemas.microsoft.com/office/powerpoint/2010/main" val="5843138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vodonagrevatel-boyler.ru/wp-content/uploads/zhurnal-avok-52019-37de5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1030"/>
            <a:ext cx="2232248" cy="3091946"/>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627784" y="121030"/>
            <a:ext cx="6174432" cy="2031325"/>
          </a:xfrm>
          <a:prstGeom prst="rect">
            <a:avLst/>
          </a:prstGeom>
        </p:spPr>
        <p:txBody>
          <a:bodyPr wrap="square">
            <a:spAutoFit/>
          </a:bodyPr>
          <a:lstStyle/>
          <a:p>
            <a:pPr algn="just"/>
            <a:endParaRPr lang="ru-RU" sz="1400" dirty="0"/>
          </a:p>
          <a:p>
            <a:pPr algn="just"/>
            <a:r>
              <a:rPr lang="ru-RU" sz="1400" b="1" dirty="0" smtClean="0"/>
              <a:t>«</a:t>
            </a:r>
            <a:r>
              <a:rPr lang="ru-RU" sz="1400" b="1" dirty="0"/>
              <a:t>АВОК»</a:t>
            </a:r>
            <a:r>
              <a:rPr lang="ru-RU" sz="1400" dirty="0"/>
              <a:t> — ведущий отраслевой журнал, пользующийся заслуженным авторитетом специалистов в области ОВК. В публикациях объективно отражается отечественный и международный опыт применения различных инженерных решений на современных объектах</a:t>
            </a:r>
            <a:r>
              <a:rPr lang="ru-RU" sz="1400" dirty="0" smtClean="0"/>
              <a:t>.</a:t>
            </a:r>
          </a:p>
          <a:p>
            <a:pPr algn="just"/>
            <a:endParaRPr lang="ru-RU" sz="1400" dirty="0"/>
          </a:p>
          <a:p>
            <a:pPr algn="just"/>
            <a:r>
              <a:rPr lang="ru-RU" sz="1400" dirty="0"/>
              <a:t>Уникальная особенность журнала «АВОК» заключается в том, что он предоставляет специалистам полный спектр информации в области </a:t>
            </a:r>
            <a:r>
              <a:rPr lang="ru-RU" sz="1400" dirty="0" smtClean="0"/>
              <a:t>отопления, вентиляции и кондиционирования в</a:t>
            </a:r>
            <a:r>
              <a:rPr lang="ru-RU" sz="1400" dirty="0"/>
              <a:t> </a:t>
            </a:r>
            <a:r>
              <a:rPr lang="ru-RU" sz="1400" dirty="0" smtClean="0"/>
              <a:t>частности. </a:t>
            </a:r>
            <a:endParaRPr lang="ru-RU" sz="1400" dirty="0"/>
          </a:p>
        </p:txBody>
      </p:sp>
      <p:sp>
        <p:nvSpPr>
          <p:cNvPr id="3" name="Прямоугольник 2"/>
          <p:cNvSpPr/>
          <p:nvPr/>
        </p:nvSpPr>
        <p:spPr>
          <a:xfrm>
            <a:off x="2699792" y="3429000"/>
            <a:ext cx="6102424" cy="2031325"/>
          </a:xfrm>
          <a:prstGeom prst="rect">
            <a:avLst/>
          </a:prstGeom>
        </p:spPr>
        <p:txBody>
          <a:bodyPr wrap="square">
            <a:spAutoFit/>
          </a:bodyPr>
          <a:lstStyle/>
          <a:p>
            <a:pPr algn="just"/>
            <a:r>
              <a:rPr lang="ru-RU" sz="1400" dirty="0"/>
              <a:t>Журнал </a:t>
            </a:r>
            <a:r>
              <a:rPr lang="ru-RU" sz="1400" b="1" dirty="0" smtClean="0"/>
              <a:t>«С.О.К</a:t>
            </a:r>
            <a:r>
              <a:rPr lang="ru-RU" sz="1400" b="1" dirty="0"/>
              <a:t>. (Сантехника. Отопление. Кондиционирование</a:t>
            </a:r>
            <a:r>
              <a:rPr lang="ru-RU" sz="1400" b="1" dirty="0" smtClean="0"/>
              <a:t>)»</a:t>
            </a:r>
            <a:r>
              <a:rPr lang="ru-RU" sz="1400" dirty="0"/>
              <a:t> — ежемесячное отраслевое издание для профессионалов рынка инженерного обустройства зданий и сооружений. </a:t>
            </a:r>
            <a:r>
              <a:rPr lang="ru-RU" sz="1400" dirty="0"/>
              <a:t>Ж</a:t>
            </a:r>
            <a:r>
              <a:rPr lang="ru-RU" sz="1400" dirty="0" smtClean="0"/>
              <a:t>урнал </a:t>
            </a:r>
            <a:r>
              <a:rPr lang="ru-RU" sz="1400" dirty="0"/>
              <a:t>помогает специалистам в выборе инженерной сантехники, отопительного и климатического оборудования и технологий, публикуя экспертные оценки и освещая актуальные вопросы отрасли. </a:t>
            </a:r>
            <a:endParaRPr lang="ru-RU" sz="1400" dirty="0" smtClean="0"/>
          </a:p>
          <a:p>
            <a:pPr algn="just"/>
            <a:r>
              <a:rPr lang="ru-RU" sz="1400" dirty="0" smtClean="0"/>
              <a:t>Также </a:t>
            </a:r>
            <a:r>
              <a:rPr lang="ru-RU" sz="1400" dirty="0"/>
              <a:t>информация, размещаемая в издании, даёт понимание происходящего в сегментах энергосбережения, </a:t>
            </a:r>
            <a:r>
              <a:rPr lang="ru-RU" sz="1400" dirty="0" err="1"/>
              <a:t>энергоэффективности</a:t>
            </a:r>
            <a:r>
              <a:rPr lang="ru-RU" sz="1400" dirty="0"/>
              <a:t> и возобновляемой </a:t>
            </a:r>
            <a:r>
              <a:rPr lang="ru-RU" sz="1400" dirty="0" smtClean="0"/>
              <a:t>энергетики. </a:t>
            </a:r>
            <a:endParaRPr lang="ru-RU" sz="1400" dirty="0"/>
          </a:p>
        </p:txBody>
      </p:sp>
      <p:pic>
        <p:nvPicPr>
          <p:cNvPr id="1028" name="Picture 4" descr="https://www.c-o-k.ru/images/news/cok/886/886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429000"/>
            <a:ext cx="2353815"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5760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1340768"/>
            <a:ext cx="5434226" cy="4185761"/>
          </a:xfrm>
          <a:prstGeom prst="rect">
            <a:avLst/>
          </a:prstGeom>
        </p:spPr>
        <p:txBody>
          <a:bodyPr wrap="square">
            <a:spAutoFit/>
          </a:bodyPr>
          <a:lstStyle/>
          <a:p>
            <a:pPr algn="just"/>
            <a:r>
              <a:rPr lang="ru-RU" sz="1400" b="1" dirty="0" smtClean="0"/>
              <a:t>«Инженерные системы зданий</a:t>
            </a:r>
            <a:r>
              <a:rPr lang="ru-RU" sz="1400" dirty="0" smtClean="0"/>
              <a:t>» ежемесячное отраслевое издание для руководителей </a:t>
            </a:r>
            <a:r>
              <a:rPr lang="ru-RU" sz="1400" dirty="0"/>
              <a:t>и </a:t>
            </a:r>
            <a:r>
              <a:rPr lang="ru-RU" sz="1400" dirty="0" smtClean="0"/>
              <a:t>технических специалистов </a:t>
            </a:r>
            <a:r>
              <a:rPr lang="ru-RU" sz="1400" dirty="0" smtClean="0"/>
              <a:t>строительных </a:t>
            </a:r>
            <a:r>
              <a:rPr lang="ru-RU" sz="1400" dirty="0"/>
              <a:t>компаний; </a:t>
            </a:r>
            <a:r>
              <a:rPr lang="ru-RU" sz="1400" dirty="0" smtClean="0"/>
              <a:t>архитекторов</a:t>
            </a:r>
            <a:r>
              <a:rPr lang="ru-RU" sz="1400" dirty="0" smtClean="0"/>
              <a:t>, дизайнеров, проектировщиков </a:t>
            </a:r>
            <a:r>
              <a:rPr lang="ru-RU" sz="1400" dirty="0"/>
              <a:t>зданий; </a:t>
            </a:r>
            <a:r>
              <a:rPr lang="ru-RU" sz="1400" dirty="0" smtClean="0"/>
              <a:t>специалистов </a:t>
            </a:r>
            <a:r>
              <a:rPr lang="ru-RU" sz="1400" dirty="0"/>
              <a:t>проектных и конструкторских организаций; </a:t>
            </a:r>
            <a:r>
              <a:rPr lang="ru-RU" sz="1400" dirty="0" smtClean="0"/>
              <a:t>руководителей </a:t>
            </a:r>
            <a:r>
              <a:rPr lang="ru-RU" sz="1400" dirty="0"/>
              <a:t>и </a:t>
            </a:r>
            <a:r>
              <a:rPr lang="ru-RU" sz="1400" dirty="0" smtClean="0"/>
              <a:t>технических специалистов </a:t>
            </a:r>
            <a:r>
              <a:rPr lang="ru-RU" sz="1400" dirty="0"/>
              <a:t>управляющих и эксплуатационных </a:t>
            </a:r>
            <a:r>
              <a:rPr lang="ru-RU" sz="1400" dirty="0" smtClean="0"/>
              <a:t>компаний</a:t>
            </a:r>
            <a:r>
              <a:rPr lang="ru-RU" sz="1400" dirty="0"/>
              <a:t>.</a:t>
            </a:r>
            <a:r>
              <a:rPr lang="ru-RU" sz="1400" dirty="0" smtClean="0"/>
              <a:t> </a:t>
            </a:r>
            <a:r>
              <a:rPr lang="ru-RU" sz="1400" i="1" dirty="0" smtClean="0"/>
              <a:t>В</a:t>
            </a:r>
            <a:r>
              <a:rPr lang="ru-RU" sz="1400" i="1" dirty="0" smtClean="0"/>
              <a:t> публикациях объективно отражаются материалы по</a:t>
            </a:r>
            <a:r>
              <a:rPr lang="ru-RU" sz="1400" dirty="0" smtClean="0"/>
              <a:t>: </a:t>
            </a:r>
          </a:p>
          <a:p>
            <a:pPr marL="285750" indent="-285750" algn="just">
              <a:buFont typeface="Arial" panose="020B0604020202020204" pitchFamily="34" charset="0"/>
              <a:buChar char="•"/>
            </a:pPr>
            <a:r>
              <a:rPr lang="ru-RU" sz="1400" dirty="0" smtClean="0"/>
              <a:t>Регулированию, стандартам и нормативам. </a:t>
            </a:r>
          </a:p>
          <a:p>
            <a:pPr marL="285750" indent="-285750" algn="just">
              <a:buFont typeface="Arial" panose="020B0604020202020204" pitchFamily="34" charset="0"/>
              <a:buChar char="•"/>
            </a:pPr>
            <a:r>
              <a:rPr lang="ru-RU" sz="1400" dirty="0" smtClean="0"/>
              <a:t>Вопросы профессионального сообщества. Партнерство и сотрудничество.</a:t>
            </a:r>
          </a:p>
          <a:p>
            <a:pPr marL="285750" indent="-285750" algn="just">
              <a:buFont typeface="Arial" panose="020B0604020202020204" pitchFamily="34" charset="0"/>
              <a:buChar char="•"/>
            </a:pPr>
            <a:r>
              <a:rPr lang="ru-RU" sz="1400" dirty="0" smtClean="0"/>
              <a:t>Комплексные </a:t>
            </a:r>
            <a:r>
              <a:rPr lang="ru-RU" sz="1400" dirty="0"/>
              <a:t>проекты и решения "умного дома": российские решения, зарубежный опыт и решения. </a:t>
            </a:r>
            <a:endParaRPr lang="ru-RU" sz="1400" dirty="0" smtClean="0"/>
          </a:p>
          <a:p>
            <a:pPr marL="285750" indent="-285750" algn="just">
              <a:buFont typeface="Arial" panose="020B0604020202020204" pitchFamily="34" charset="0"/>
              <a:buChar char="•"/>
            </a:pPr>
            <a:r>
              <a:rPr lang="ru-RU" sz="1400" dirty="0" smtClean="0"/>
              <a:t>Системы </a:t>
            </a:r>
            <a:r>
              <a:rPr lang="ru-RU" sz="1400" dirty="0"/>
              <a:t>"умного дома": </a:t>
            </a:r>
            <a:r>
              <a:rPr lang="ru-RU" sz="1400" dirty="0" err="1"/>
              <a:t>мультирум</a:t>
            </a:r>
            <a:r>
              <a:rPr lang="ru-RU" sz="1400" dirty="0"/>
              <a:t>, системы диспетчеризации, микроклимат, освещение и энергоснабжение, водоснабжение и канализация, системы контроля и управления доступом, охранно-пожарные системы, телевидение, связь, интернет, обслуживание территории, иные системы. </a:t>
            </a:r>
            <a:endParaRPr lang="ru-RU" sz="1400" dirty="0" smtClean="0"/>
          </a:p>
          <a:p>
            <a:pPr marL="285750" indent="-285750" algn="just">
              <a:buFont typeface="Arial" panose="020B0604020202020204" pitchFamily="34" charset="0"/>
              <a:buChar char="•"/>
            </a:pPr>
            <a:r>
              <a:rPr lang="ru-RU" sz="1400" dirty="0" smtClean="0"/>
              <a:t>Производство </a:t>
            </a:r>
            <a:r>
              <a:rPr lang="ru-RU" sz="1400" dirty="0"/>
              <a:t>для "умного дома". </a:t>
            </a:r>
          </a:p>
        </p:txBody>
      </p:sp>
      <p:pic>
        <p:nvPicPr>
          <p:cNvPr id="5122" name="Picture 2" descr="Журнал ИНЖЕНЕРНЫЕ СИСТЕМЫ ЗДАНИЙ - подписка на журнал. Подписаться и купить журнал ИНЖЕНЕРНЫЕ СИСТЕМЫ ЗДАНИЙ 2023 с доставкой - Агентство подписки «Деловая пресс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12776"/>
            <a:ext cx="2952328"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04423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047116"/>
            <a:ext cx="3024336"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588094" y="1268760"/>
            <a:ext cx="5232378" cy="2893100"/>
          </a:xfrm>
          <a:prstGeom prst="rect">
            <a:avLst/>
          </a:prstGeom>
        </p:spPr>
        <p:txBody>
          <a:bodyPr wrap="square">
            <a:spAutoFit/>
          </a:bodyPr>
          <a:lstStyle/>
          <a:p>
            <a:pPr algn="just"/>
            <a:r>
              <a:rPr lang="ru-RU" sz="1400" b="1" dirty="0" smtClean="0"/>
              <a:t>«Строительные и дорожные машины»</a:t>
            </a:r>
          </a:p>
          <a:p>
            <a:pPr algn="just"/>
            <a:r>
              <a:rPr lang="ru-RU" sz="1400" dirty="0" smtClean="0"/>
              <a:t>Научно-технический </a:t>
            </a:r>
            <a:r>
              <a:rPr lang="ru-RU" sz="1400" dirty="0"/>
              <a:t>и производственный журнал издается с января 1956 </a:t>
            </a:r>
            <a:r>
              <a:rPr lang="ru-RU" sz="1400" dirty="0" smtClean="0"/>
              <a:t>года. </a:t>
            </a:r>
          </a:p>
          <a:p>
            <a:pPr algn="just"/>
            <a:endParaRPr lang="ru-RU" sz="1400" dirty="0"/>
          </a:p>
          <a:p>
            <a:pPr algn="just"/>
            <a:r>
              <a:rPr lang="ru-RU" sz="1400" dirty="0"/>
              <a:t>Освещает вопросы, связанные с созданием, производством, эксплуатацией строительно-дорожной, коммунальной, лесозаготовительной и мелиоративной техники, оборудования промышленности строительных материалов, ручного инструмента, лифтов, а также результаты поисковых, научно-исследовательских и опытно-конструкторских работ в области машиностроения, технологий выполнения строительных работ, сертификации, подготовки технических регламентов и стандартов ISO.</a:t>
            </a:r>
          </a:p>
        </p:txBody>
      </p:sp>
    </p:spTree>
    <p:extLst>
      <p:ext uri="{BB962C8B-B14F-4D97-AF65-F5344CB8AC3E}">
        <p14:creationId xmlns:p14="http://schemas.microsoft.com/office/powerpoint/2010/main" val="3593482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124744"/>
            <a:ext cx="2967762" cy="39604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75856" y="1772816"/>
            <a:ext cx="5681712" cy="1600438"/>
          </a:xfrm>
          <a:prstGeom prst="rect">
            <a:avLst/>
          </a:prstGeom>
        </p:spPr>
        <p:txBody>
          <a:bodyPr wrap="square">
            <a:spAutoFit/>
          </a:bodyPr>
          <a:lstStyle/>
          <a:p>
            <a:pPr algn="just"/>
            <a:r>
              <a:rPr lang="ru-RU" sz="1400" b="1" dirty="0"/>
              <a:t>Журнал «ДОРОГИ. Инновации в строительстве» </a:t>
            </a:r>
            <a:r>
              <a:rPr lang="ru-RU" sz="1400" dirty="0"/>
              <a:t>освещает экономические и правовые аспекты дорожной отрасли, поднимает вопросы проектирования, строительства и содержания объектов транспортной инфраструктуры, технического и технологического оснащения предприятий дорожно-мостового комплекса, знакомит с российскими и зарубежными инновационными разработками. </a:t>
            </a:r>
            <a:endParaRPr lang="ru-RU" sz="1400" dirty="0" smtClean="0"/>
          </a:p>
        </p:txBody>
      </p:sp>
    </p:spTree>
    <p:extLst>
      <p:ext uri="{BB962C8B-B14F-4D97-AF65-F5344CB8AC3E}">
        <p14:creationId xmlns:p14="http://schemas.microsoft.com/office/powerpoint/2010/main" val="20078402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635896" y="980728"/>
            <a:ext cx="5328592" cy="2677656"/>
          </a:xfrm>
          <a:prstGeom prst="rect">
            <a:avLst/>
          </a:prstGeom>
        </p:spPr>
        <p:txBody>
          <a:bodyPr wrap="square">
            <a:spAutoFit/>
          </a:bodyPr>
          <a:lstStyle/>
          <a:p>
            <a:pPr algn="just"/>
            <a:r>
              <a:rPr lang="ru-RU" sz="1400" b="1" dirty="0"/>
              <a:t>"Российская газета" </a:t>
            </a:r>
            <a:r>
              <a:rPr lang="ru-RU" sz="1400" dirty="0"/>
              <a:t>- ежедневная общественно-политическая газета. Учредитель — Правительство РФ. </a:t>
            </a:r>
            <a:endParaRPr lang="ru-RU" sz="1400" dirty="0" smtClean="0"/>
          </a:p>
          <a:p>
            <a:pPr algn="just"/>
            <a:endParaRPr lang="ru-RU" sz="1400" dirty="0"/>
          </a:p>
          <a:p>
            <a:pPr algn="just"/>
            <a:r>
              <a:rPr lang="ru-RU" sz="1400" dirty="0" smtClean="0"/>
              <a:t>После </a:t>
            </a:r>
            <a:r>
              <a:rPr lang="ru-RU" sz="1400" dirty="0"/>
              <a:t>публикации в «Российской газете» вступают в силу законы и нормативно-правовые акты</a:t>
            </a:r>
            <a:r>
              <a:rPr lang="ru-RU" sz="1400" dirty="0" smtClean="0"/>
              <a:t>.</a:t>
            </a:r>
            <a:endParaRPr lang="ru-RU" sz="1400" dirty="0"/>
          </a:p>
          <a:p>
            <a:pPr algn="just"/>
            <a:endParaRPr lang="ru-RU" sz="1400" b="1" dirty="0" smtClean="0"/>
          </a:p>
          <a:p>
            <a:pPr algn="just"/>
            <a:r>
              <a:rPr lang="ru-RU" sz="1400" b="1" dirty="0" smtClean="0"/>
              <a:t>"</a:t>
            </a:r>
            <a:r>
              <a:rPr lang="ru-RU" sz="1400" b="1" dirty="0"/>
              <a:t>Российская газета"</a:t>
            </a:r>
            <a:r>
              <a:rPr lang="ru-RU" sz="1400" dirty="0"/>
              <a:t> — современный мультимедийный холдинг, круглосуточно поставляющий качественную информацию о значимых событиях федерального, регионального и международного масштаба. Является лидером по объему аудитории в сегменте общественно-политических и деловых газет.</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9"/>
            <a:ext cx="3309796" cy="452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6893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316" y="980728"/>
            <a:ext cx="2711500" cy="3883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3131840" y="1484784"/>
            <a:ext cx="5616624" cy="2893100"/>
          </a:xfrm>
          <a:prstGeom prst="rect">
            <a:avLst/>
          </a:prstGeom>
        </p:spPr>
        <p:txBody>
          <a:bodyPr wrap="square">
            <a:spAutoFit/>
          </a:bodyPr>
          <a:lstStyle/>
          <a:p>
            <a:pPr algn="just"/>
            <a:r>
              <a:rPr lang="ru-RU" sz="1400" dirty="0" smtClean="0"/>
              <a:t>Журнал </a:t>
            </a:r>
            <a:r>
              <a:rPr lang="ru-RU" sz="1400" b="1" dirty="0"/>
              <a:t>«Автомобильные дороги» </a:t>
            </a:r>
            <a:r>
              <a:rPr lang="ru-RU" sz="1400" dirty="0"/>
              <a:t>– это ведущее издание дорожного комплекса страны. Издаваясь с 1927 года, он имеет богатую историю и многолетние </a:t>
            </a:r>
            <a:r>
              <a:rPr lang="ru-RU" sz="1400" dirty="0" smtClean="0"/>
              <a:t>традиции. </a:t>
            </a:r>
          </a:p>
          <a:p>
            <a:pPr algn="just"/>
            <a:r>
              <a:rPr lang="ru-RU" sz="1400" dirty="0"/>
              <a:t/>
            </a:r>
            <a:br>
              <a:rPr lang="ru-RU" sz="1400" dirty="0"/>
            </a:br>
            <a:r>
              <a:rPr lang="ru-RU" sz="1400" dirty="0"/>
              <a:t>В журнале «Автомобильные дороги» специалисты находят информацию, аналитику и прогнозы по самому широкому спектру проблем дорожного хозяйства. Источники и объекты финансирования дорожных работ, современные технологии управления, строительства, содержания и ремонта</a:t>
            </a:r>
            <a:r>
              <a:rPr lang="ru-RU" sz="1400" dirty="0" smtClean="0"/>
              <a:t>, </a:t>
            </a:r>
            <a:r>
              <a:rPr lang="ru-RU" sz="1400" dirty="0"/>
              <a:t>технические и технологические новинки, образовательные услуги для специалистов дорожной отрасли, зарубежный опыт, подробные обзоры профильных выставок – это лишь некоторые темы журнала</a:t>
            </a:r>
            <a:r>
              <a:rPr lang="ru-RU" sz="1400" dirty="0" smtClean="0"/>
              <a:t>.</a:t>
            </a:r>
            <a:endParaRPr lang="ru-RU" sz="1400" dirty="0" smtClean="0"/>
          </a:p>
        </p:txBody>
      </p:sp>
    </p:spTree>
    <p:extLst>
      <p:ext uri="{BB962C8B-B14F-4D97-AF65-F5344CB8AC3E}">
        <p14:creationId xmlns:p14="http://schemas.microsoft.com/office/powerpoint/2010/main" val="311975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275856" y="836712"/>
            <a:ext cx="5616624" cy="5047536"/>
          </a:xfrm>
          <a:prstGeom prst="rect">
            <a:avLst/>
          </a:prstGeom>
        </p:spPr>
        <p:txBody>
          <a:bodyPr wrap="square">
            <a:spAutoFit/>
          </a:bodyPr>
          <a:lstStyle/>
          <a:p>
            <a:pPr algn="just"/>
            <a:r>
              <a:rPr lang="ru-RU" sz="1400" b="1" dirty="0" smtClean="0"/>
              <a:t>«</a:t>
            </a:r>
            <a:r>
              <a:rPr lang="ru-RU" sz="1400" b="1" dirty="0" err="1" smtClean="0"/>
              <a:t>Дорожно</a:t>
            </a:r>
            <a:r>
              <a:rPr lang="ru-RU" sz="1400" b="1" dirty="0" smtClean="0"/>
              <a:t> – строительная техника и технологии</a:t>
            </a:r>
            <a:r>
              <a:rPr lang="ru-RU" sz="1400" b="1" dirty="0" smtClean="0"/>
              <a:t>»</a:t>
            </a:r>
            <a:endParaRPr lang="ru-RU" sz="1400" dirty="0" smtClean="0"/>
          </a:p>
          <a:p>
            <a:pPr algn="just"/>
            <a:endParaRPr lang="ru-RU" sz="1400" dirty="0"/>
          </a:p>
          <a:p>
            <a:pPr algn="just"/>
            <a:r>
              <a:rPr lang="ru-RU" sz="1400" dirty="0" smtClean="0"/>
              <a:t>  Это ежемесячное отраслевое издание для </a:t>
            </a:r>
            <a:r>
              <a:rPr lang="ru-RU" sz="1400" dirty="0"/>
              <a:t>р</a:t>
            </a:r>
            <a:r>
              <a:rPr lang="ru-RU" sz="1400" dirty="0" smtClean="0"/>
              <a:t>уководителей </a:t>
            </a:r>
            <a:r>
              <a:rPr lang="ru-RU" sz="1400" dirty="0"/>
              <a:t>и </a:t>
            </a:r>
            <a:r>
              <a:rPr lang="ru-RU" sz="1400" dirty="0" smtClean="0"/>
              <a:t>специалистов </a:t>
            </a:r>
            <a:r>
              <a:rPr lang="ru-RU" sz="1400" dirty="0"/>
              <a:t>проектных институтов, подразделений по благоустройству и дорожному хозяйству, дорожных управлений и предприятий, выполняющих дорожно-строительные </a:t>
            </a:r>
            <a:r>
              <a:rPr lang="ru-RU" sz="1400" dirty="0" smtClean="0"/>
              <a:t>работы. </a:t>
            </a:r>
            <a:endParaRPr lang="ru-RU" sz="1400" dirty="0" smtClean="0"/>
          </a:p>
          <a:p>
            <a:pPr algn="just"/>
            <a:endParaRPr lang="ru-RU" sz="1400" i="1" dirty="0"/>
          </a:p>
          <a:p>
            <a:pPr algn="just"/>
            <a:r>
              <a:rPr lang="ru-RU" sz="1400" i="1" dirty="0" smtClean="0"/>
              <a:t>Темы публикаций:</a:t>
            </a:r>
          </a:p>
          <a:p>
            <a:pPr algn="just"/>
            <a:endParaRPr lang="ru-RU" sz="1400" i="1" dirty="0" smtClean="0"/>
          </a:p>
          <a:p>
            <a:pPr marL="285750" indent="-285750" algn="just">
              <a:buFont typeface="Arial" panose="020B0604020202020204" pitchFamily="34" charset="0"/>
              <a:buChar char="•"/>
            </a:pPr>
            <a:r>
              <a:rPr lang="ru-RU" sz="1400" dirty="0" smtClean="0"/>
              <a:t>Регулирование: </a:t>
            </a:r>
            <a:r>
              <a:rPr lang="ru-RU" sz="1400" dirty="0"/>
              <a:t>Законодательные акты. Государственные инициативы. Региональные и муниципальные программы. </a:t>
            </a:r>
            <a:endParaRPr lang="ru-RU" sz="1400" dirty="0" smtClean="0"/>
          </a:p>
          <a:p>
            <a:pPr marL="285750" indent="-285750" algn="just">
              <a:buFont typeface="Arial" panose="020B0604020202020204" pitchFamily="34" charset="0"/>
              <a:buChar char="•"/>
            </a:pPr>
            <a:r>
              <a:rPr lang="ru-RU" sz="1400" dirty="0" smtClean="0"/>
              <a:t>Государственно-частное </a:t>
            </a:r>
            <a:r>
              <a:rPr lang="ru-RU" sz="1400" dirty="0"/>
              <a:t>партнерство. Производство. Модернизация. </a:t>
            </a:r>
            <a:r>
              <a:rPr lang="ru-RU" sz="1400" dirty="0" err="1"/>
              <a:t>Импортозамещение</a:t>
            </a:r>
            <a:r>
              <a:rPr lang="ru-RU" sz="1400" dirty="0"/>
              <a:t>. </a:t>
            </a:r>
            <a:endParaRPr lang="ru-RU" sz="1400" dirty="0" smtClean="0"/>
          </a:p>
          <a:p>
            <a:pPr marL="285750" indent="-285750" algn="just">
              <a:buFont typeface="Arial" panose="020B0604020202020204" pitchFamily="34" charset="0"/>
              <a:buChar char="•"/>
            </a:pPr>
            <a:r>
              <a:rPr lang="ru-RU" sz="1400" dirty="0" smtClean="0"/>
              <a:t>Сервисные центры. Техническое обслуживание. </a:t>
            </a:r>
          </a:p>
          <a:p>
            <a:pPr marL="285750" indent="-285750" algn="just">
              <a:buFont typeface="Arial" panose="020B0604020202020204" pitchFamily="34" charset="0"/>
              <a:buChar char="•"/>
            </a:pPr>
            <a:r>
              <a:rPr lang="ru-RU" sz="1400" dirty="0" smtClean="0"/>
              <a:t>Маркетинг </a:t>
            </a:r>
            <a:r>
              <a:rPr lang="ru-RU" sz="1400" dirty="0"/>
              <a:t>и продажи: демонстрационные показы. Обзоры техники, лизинг, аренда, продажи, поставки спецтехники. </a:t>
            </a:r>
            <a:endParaRPr lang="ru-RU" sz="1400" dirty="0" smtClean="0"/>
          </a:p>
          <a:p>
            <a:pPr marL="285750" indent="-285750" algn="just">
              <a:buFont typeface="Arial" panose="020B0604020202020204" pitchFamily="34" charset="0"/>
              <a:buChar char="•"/>
            </a:pPr>
            <a:r>
              <a:rPr lang="ru-RU" sz="1400" dirty="0" smtClean="0"/>
              <a:t>Технологии </a:t>
            </a:r>
            <a:r>
              <a:rPr lang="ru-RU" sz="1400" dirty="0"/>
              <a:t>дорожного строительства. Новинки техники: техника для землеройных работ; техника для подготовки и укладки дорожных покрытий; техника для погрузочно-разгрузочных работ; техника для транспортировки грузов; специализированная техника; техника для ухода за дорогами. </a:t>
            </a:r>
            <a:endParaRPr lang="ru-RU" sz="1400" dirty="0" smtClean="0"/>
          </a:p>
          <a:p>
            <a:pPr marL="285750" indent="-285750" algn="just">
              <a:buFont typeface="Arial" panose="020B0604020202020204" pitchFamily="34" charset="0"/>
              <a:buChar char="•"/>
            </a:pPr>
            <a:r>
              <a:rPr lang="ru-RU" sz="1400" dirty="0" smtClean="0"/>
              <a:t>Инновации</a:t>
            </a:r>
            <a:r>
              <a:rPr lang="ru-RU" sz="1400" dirty="0"/>
              <a:t>. Интеллектуальные системы. Комплектующие.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2808312"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663714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3419872" y="1412776"/>
            <a:ext cx="5290120" cy="2277547"/>
          </a:xfrm>
          <a:prstGeom prst="rect">
            <a:avLst/>
          </a:prstGeom>
        </p:spPr>
        <p:txBody>
          <a:bodyPr wrap="square">
            <a:spAutoFit/>
          </a:bodyPr>
          <a:lstStyle/>
          <a:p>
            <a:pPr algn="just"/>
            <a:r>
              <a:rPr lang="ru-RU" sz="1400" dirty="0" smtClean="0"/>
              <a:t>«</a:t>
            </a:r>
            <a:r>
              <a:rPr lang="ru-RU" sz="1400" b="1" dirty="0" smtClean="0"/>
              <a:t>Земельные отношения: регулирование, практика, региональные аспекты</a:t>
            </a:r>
            <a:r>
              <a:rPr lang="ru-RU" sz="1400" dirty="0" smtClean="0"/>
              <a:t>» представляет </a:t>
            </a:r>
            <a:r>
              <a:rPr lang="ru-RU" sz="1400" dirty="0"/>
              <a:t>вниманию читателей ежемесячный мониторинг главных событий  по вопросам земельных отношений. </a:t>
            </a:r>
            <a:endParaRPr lang="ru-RU" sz="1400" dirty="0" smtClean="0"/>
          </a:p>
          <a:p>
            <a:pPr algn="just"/>
            <a:endParaRPr lang="ru-RU" sz="1400" dirty="0"/>
          </a:p>
          <a:p>
            <a:pPr algn="just"/>
            <a:r>
              <a:rPr lang="ru-RU" sz="1400" dirty="0" smtClean="0"/>
              <a:t>На </a:t>
            </a:r>
            <a:r>
              <a:rPr lang="ru-RU" sz="1400" dirty="0"/>
              <a:t>страницах издания читатели найдут главные отраслевые новости, обзоры, аналитические материалы, тенденции и прогнозы развития рынка, экспертные мнения, деловой календарь, обучающие семинары</a:t>
            </a:r>
            <a:r>
              <a:rPr lang="ru-RU" sz="1400" dirty="0" smtClean="0"/>
              <a:t>.</a:t>
            </a:r>
          </a:p>
          <a:p>
            <a:pPr algn="just"/>
            <a:endParaRPr lang="ru-RU" sz="16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980727"/>
            <a:ext cx="3024336" cy="408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87170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geocartography.ru/sites/default/files/styles/large/public/pdfpreview/8794-2020.09.jpg?itok=azqUal7K"/>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2304256" cy="3024336"/>
          </a:xfrm>
          <a:prstGeom prst="rect">
            <a:avLst/>
          </a:prstGeom>
          <a:noFill/>
          <a:ln>
            <a:noFill/>
          </a:ln>
        </p:spPr>
      </p:pic>
      <p:sp>
        <p:nvSpPr>
          <p:cNvPr id="3" name="Прямоугольник 2"/>
          <p:cNvSpPr/>
          <p:nvPr/>
        </p:nvSpPr>
        <p:spPr>
          <a:xfrm>
            <a:off x="2771799" y="404664"/>
            <a:ext cx="5616625" cy="2246769"/>
          </a:xfrm>
          <a:prstGeom prst="rect">
            <a:avLst/>
          </a:prstGeom>
        </p:spPr>
        <p:txBody>
          <a:bodyPr wrap="square">
            <a:spAutoFit/>
          </a:bodyPr>
          <a:lstStyle/>
          <a:p>
            <a:pPr algn="just"/>
            <a:r>
              <a:rPr lang="ru-RU" sz="1400" dirty="0"/>
              <a:t>Журнал </a:t>
            </a:r>
            <a:r>
              <a:rPr lang="ru-RU" sz="1400" b="1" dirty="0"/>
              <a:t>«Геодезия и картография» </a:t>
            </a:r>
            <a:r>
              <a:rPr lang="ru-RU" sz="1400" dirty="0"/>
              <a:t>выходит в свет с августа 1925 года и является авторитетнейшим научным изданием отрасли геодезии и картографии России и стран СНГ. </a:t>
            </a:r>
            <a:endParaRPr lang="ru-RU" sz="1400" dirty="0" smtClean="0"/>
          </a:p>
          <a:p>
            <a:pPr algn="just"/>
            <a:endParaRPr lang="ru-RU" sz="1400" dirty="0"/>
          </a:p>
          <a:p>
            <a:pPr algn="just"/>
            <a:r>
              <a:rPr lang="ru-RU" sz="1400" dirty="0" smtClean="0"/>
              <a:t>В </a:t>
            </a:r>
            <a:r>
              <a:rPr lang="ru-RU" sz="1400" dirty="0"/>
              <a:t>нем публикуются научные статьи ученых, аспирантов, специалистов предприятий различных отраслей в области геодезии, картографии, кадастра, навигации, дистанционного зондирования Земли из космоса, ГИС-технологий, инфраструктуры пространственных данных, строительства, архитектуры, дорожного хозяйства и многих других.</a:t>
            </a:r>
          </a:p>
        </p:txBody>
      </p:sp>
      <p:pic>
        <p:nvPicPr>
          <p:cNvPr id="4" name="Рисунок 3" descr="https://panor.ru/storage/images/journal/49/rectangle_height/2ieeNqc1iqBX.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3573016"/>
            <a:ext cx="2304256" cy="3096344"/>
          </a:xfrm>
          <a:prstGeom prst="rect">
            <a:avLst/>
          </a:prstGeom>
          <a:noFill/>
          <a:ln>
            <a:noFill/>
          </a:ln>
        </p:spPr>
      </p:pic>
      <p:sp>
        <p:nvSpPr>
          <p:cNvPr id="5" name="Прямоугольник 4"/>
          <p:cNvSpPr/>
          <p:nvPr/>
        </p:nvSpPr>
        <p:spPr>
          <a:xfrm>
            <a:off x="2771799" y="3645024"/>
            <a:ext cx="5616626" cy="2462213"/>
          </a:xfrm>
          <a:prstGeom prst="rect">
            <a:avLst/>
          </a:prstGeom>
        </p:spPr>
        <p:txBody>
          <a:bodyPr wrap="square">
            <a:spAutoFit/>
          </a:bodyPr>
          <a:lstStyle/>
          <a:p>
            <a:pPr algn="just"/>
            <a:r>
              <a:rPr lang="ru-RU" sz="1400" dirty="0"/>
              <a:t>Научно-практический журнал </a:t>
            </a:r>
            <a:r>
              <a:rPr lang="ru-RU" sz="1400" b="1" dirty="0"/>
              <a:t>«Землеустройство, Кадастр и мониторинг земель</a:t>
            </a:r>
            <a:r>
              <a:rPr lang="ru-RU" sz="1400" b="1" dirty="0" smtClean="0"/>
              <a:t>»</a:t>
            </a:r>
            <a:r>
              <a:rPr lang="ru-RU" sz="1400" dirty="0" smtClean="0"/>
              <a:t> издается с 2006 года, </a:t>
            </a:r>
            <a:r>
              <a:rPr lang="ru-RU" sz="1400" dirty="0"/>
              <a:t>ориентирован на профессиональную аудиторию: руководителей и работников земельных комитетов, руководителей местных органов власти, руководителей предприятий-собственников или арендаторов земли, строительных и проектно-изыскательских организаций, специалистов юридических служб, регистраторов недвижимости, кадастровых инженеров, научных сотрудников, преподавателей и студентов профильных вузов, а также компаний, занятых поставкой землеустроительного оборудования и оказанием геодезических услуг.</a:t>
            </a:r>
          </a:p>
        </p:txBody>
      </p:sp>
    </p:spTree>
    <p:extLst>
      <p:ext uri="{BB962C8B-B14F-4D97-AF65-F5344CB8AC3E}">
        <p14:creationId xmlns:p14="http://schemas.microsoft.com/office/powerpoint/2010/main" val="29732763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1493550"/>
            <a:ext cx="2632477" cy="3746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75856" y="1700808"/>
            <a:ext cx="5544616" cy="3539430"/>
          </a:xfrm>
          <a:prstGeom prst="rect">
            <a:avLst/>
          </a:prstGeom>
        </p:spPr>
        <p:txBody>
          <a:bodyPr wrap="square">
            <a:spAutoFit/>
          </a:bodyPr>
          <a:lstStyle/>
          <a:p>
            <a:pPr algn="ctr"/>
            <a:r>
              <a:rPr lang="ru-RU" sz="1400" b="1" dirty="0" err="1" smtClean="0"/>
              <a:t>Жилищно</a:t>
            </a:r>
            <a:r>
              <a:rPr lang="ru-RU" sz="1400" b="1" dirty="0" smtClean="0"/>
              <a:t> – коммунальное хозяйство : бухгалтерский учет и налогообложение» </a:t>
            </a:r>
            <a:r>
              <a:rPr lang="ru-RU" sz="1400" dirty="0" smtClean="0"/>
              <a:t>- </a:t>
            </a:r>
          </a:p>
          <a:p>
            <a:pPr algn="just"/>
            <a:endParaRPr lang="ru-RU" sz="1400" dirty="0"/>
          </a:p>
          <a:p>
            <a:pPr algn="just"/>
            <a:r>
              <a:rPr lang="ru-RU" sz="1400" dirty="0" smtClean="0"/>
              <a:t>журнал </a:t>
            </a:r>
            <a:r>
              <a:rPr lang="ru-RU" sz="1400" dirty="0"/>
              <a:t>для бухгалтеров компаний, товариществ и кооперативов, занимающихся управлением многоквартирными домами. </a:t>
            </a:r>
            <a:endParaRPr lang="ru-RU" sz="1400" dirty="0" smtClean="0"/>
          </a:p>
          <a:p>
            <a:pPr algn="just"/>
            <a:r>
              <a:rPr lang="ru-RU" sz="1400" dirty="0" smtClean="0"/>
              <a:t>Отличие издания </a:t>
            </a:r>
            <a:r>
              <a:rPr lang="ru-RU" sz="1400" dirty="0"/>
              <a:t>от других – отраслевая направленность. </a:t>
            </a:r>
            <a:endParaRPr lang="ru-RU" sz="1400" dirty="0" smtClean="0"/>
          </a:p>
          <a:p>
            <a:pPr algn="just"/>
            <a:r>
              <a:rPr lang="ru-RU" sz="1400" dirty="0" smtClean="0"/>
              <a:t>Как </a:t>
            </a:r>
            <a:r>
              <a:rPr lang="ru-RU" sz="1400" dirty="0"/>
              <a:t>вести расчеты с собственниками и нанимателями помещений в МКД? Как организовать учет реализации коммунальных и жилищных услуг? </a:t>
            </a:r>
            <a:endParaRPr lang="ru-RU" sz="1400" dirty="0" smtClean="0"/>
          </a:p>
          <a:p>
            <a:pPr algn="just"/>
            <a:r>
              <a:rPr lang="ru-RU" sz="1400" dirty="0" smtClean="0"/>
              <a:t>В </a:t>
            </a:r>
            <a:r>
              <a:rPr lang="ru-RU" sz="1400" dirty="0"/>
              <a:t>журнале приводятся анализ спорных ситуаций, прогнозы, подкрепленные актуальными тенденциями правоприменительной практики, рекомендации по действиям в налоговых спорах и многое другое. </a:t>
            </a:r>
            <a:endParaRPr lang="ru-RU" sz="1400" dirty="0" smtClean="0"/>
          </a:p>
          <a:p>
            <a:pPr algn="just"/>
            <a:r>
              <a:rPr lang="ru-RU" sz="1400" dirty="0" smtClean="0"/>
              <a:t>Особое </a:t>
            </a:r>
            <a:r>
              <a:rPr lang="ru-RU" sz="1400" dirty="0"/>
              <a:t>внимание уделяется новым отраслевым нормативным актам. </a:t>
            </a:r>
          </a:p>
        </p:txBody>
      </p:sp>
    </p:spTree>
    <p:extLst>
      <p:ext uri="{BB962C8B-B14F-4D97-AF65-F5344CB8AC3E}">
        <p14:creationId xmlns:p14="http://schemas.microsoft.com/office/powerpoint/2010/main" val="29735425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new.groteck.ru/images/cat/4891/GKX.jpg"/>
          <p:cNvPicPr/>
          <p:nvPr/>
        </p:nvPicPr>
        <p:blipFill>
          <a:blip r:embed="rId2">
            <a:extLst>
              <a:ext uri="{28A0092B-C50C-407E-A947-70E740481C1C}">
                <a14:useLocalDpi xmlns:a14="http://schemas.microsoft.com/office/drawing/2010/main" val="0"/>
              </a:ext>
            </a:extLst>
          </a:blip>
          <a:srcRect/>
          <a:stretch>
            <a:fillRect/>
          </a:stretch>
        </p:blipFill>
        <p:spPr bwMode="auto">
          <a:xfrm>
            <a:off x="264583" y="1124744"/>
            <a:ext cx="2795249" cy="3816425"/>
          </a:xfrm>
          <a:prstGeom prst="rect">
            <a:avLst/>
          </a:prstGeom>
          <a:noFill/>
          <a:ln>
            <a:noFill/>
          </a:ln>
        </p:spPr>
      </p:pic>
      <p:sp>
        <p:nvSpPr>
          <p:cNvPr id="3" name="Прямоугольник 2"/>
          <p:cNvSpPr/>
          <p:nvPr/>
        </p:nvSpPr>
        <p:spPr>
          <a:xfrm>
            <a:off x="3275856" y="1323323"/>
            <a:ext cx="5688632" cy="3424014"/>
          </a:xfrm>
          <a:prstGeom prst="rect">
            <a:avLst/>
          </a:prstGeom>
        </p:spPr>
        <p:txBody>
          <a:bodyPr wrap="square">
            <a:spAutoFit/>
          </a:bodyPr>
          <a:lstStyle/>
          <a:p>
            <a:pPr algn="just"/>
            <a:r>
              <a:rPr lang="ru-RU" sz="1350" b="1" dirty="0" smtClean="0"/>
              <a:t>«ЖКХ</a:t>
            </a:r>
            <a:r>
              <a:rPr lang="ru-RU" sz="1350" b="1" dirty="0"/>
              <a:t>: управление, инвестиции, технологии" </a:t>
            </a:r>
            <a:r>
              <a:rPr lang="ru-RU" sz="1350" dirty="0"/>
              <a:t>- это ежемесячный профессиональный отраслевой мониторинг событий в сфере жилищно-коммунального хозяйства. </a:t>
            </a:r>
            <a:endParaRPr lang="ru-RU" sz="1350" dirty="0" smtClean="0"/>
          </a:p>
          <a:p>
            <a:pPr algn="just"/>
            <a:endParaRPr lang="ru-RU" sz="1350" dirty="0" smtClean="0"/>
          </a:p>
          <a:p>
            <a:pPr algn="just"/>
            <a:r>
              <a:rPr lang="ru-RU" sz="1350" dirty="0" smtClean="0"/>
              <a:t>В </a:t>
            </a:r>
            <a:r>
              <a:rPr lang="ru-RU" sz="1350" dirty="0"/>
              <a:t>бюллетене представлены</a:t>
            </a:r>
            <a:r>
              <a:rPr lang="ru-RU" sz="1350" dirty="0" smtClean="0"/>
              <a:t>: </a:t>
            </a:r>
            <a:r>
              <a:rPr lang="ru-RU" sz="1350" dirty="0"/>
              <a:t>новинки, госрегулирование, обзоры, аналитика, технологии и продукты, комплексные проекты и интересный опыт решения различных вопросов в сфере ЖКХ. </a:t>
            </a:r>
            <a:endParaRPr lang="ru-RU" sz="1350" dirty="0" smtClean="0"/>
          </a:p>
          <a:p>
            <a:pPr algn="just"/>
            <a:endParaRPr lang="ru-RU" sz="1350" dirty="0" smtClean="0"/>
          </a:p>
          <a:p>
            <a:pPr algn="just"/>
            <a:r>
              <a:rPr lang="ru-RU" sz="1350" dirty="0" smtClean="0"/>
              <a:t>С </a:t>
            </a:r>
            <a:r>
              <a:rPr lang="ru-RU" sz="1350" dirty="0"/>
              <a:t>"ЖКХ: управление, инвестиции, технологии" Вы:</a:t>
            </a:r>
          </a:p>
          <a:p>
            <a:pPr marL="285750" indent="-285750" algn="just">
              <a:buFont typeface="Arial" panose="020B0604020202020204" pitchFamily="34" charset="0"/>
              <a:buChar char="•"/>
            </a:pPr>
            <a:r>
              <a:rPr lang="ru-RU" sz="1350" dirty="0"/>
              <a:t>экономите время на получение информации и находитесь в курсе основных событий на рынке;</a:t>
            </a:r>
          </a:p>
          <a:p>
            <a:pPr marL="285750" indent="-285750" algn="just">
              <a:buFont typeface="Arial" panose="020B0604020202020204" pitchFamily="34" charset="0"/>
              <a:buChar char="•"/>
            </a:pPr>
            <a:r>
              <a:rPr lang="ru-RU" sz="1350" dirty="0" smtClean="0"/>
              <a:t>узнаете </a:t>
            </a:r>
            <a:r>
              <a:rPr lang="ru-RU" sz="1350" dirty="0"/>
              <a:t>разные мнения, взгляды и оценки по актуальным и волнующим специалистов вопросам;</a:t>
            </a:r>
          </a:p>
          <a:p>
            <a:pPr marL="285750" indent="-285750" algn="just">
              <a:buFont typeface="Arial" panose="020B0604020202020204" pitchFamily="34" charset="0"/>
              <a:buChar char="•"/>
            </a:pPr>
            <a:r>
              <a:rPr lang="ru-RU" sz="1350" dirty="0"/>
              <a:t>знакомитесь с опытом и практикой российских коллег, а также зарубежным </a:t>
            </a:r>
            <a:r>
              <a:rPr lang="ru-RU" sz="1350" dirty="0" smtClean="0"/>
              <a:t>опытом.</a:t>
            </a:r>
            <a:endParaRPr lang="ru-RU" sz="1350" dirty="0"/>
          </a:p>
          <a:p>
            <a:endParaRPr lang="ru-RU" sz="1400" dirty="0"/>
          </a:p>
        </p:txBody>
      </p:sp>
    </p:spTree>
    <p:extLst>
      <p:ext uri="{BB962C8B-B14F-4D97-AF65-F5344CB8AC3E}">
        <p14:creationId xmlns:p14="http://schemas.microsoft.com/office/powerpoint/2010/main" val="33995278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23928" y="692696"/>
            <a:ext cx="4788024" cy="3754874"/>
          </a:xfrm>
          <a:prstGeom prst="rect">
            <a:avLst/>
          </a:prstGeom>
        </p:spPr>
        <p:txBody>
          <a:bodyPr wrap="square">
            <a:spAutoFit/>
          </a:bodyPr>
          <a:lstStyle/>
          <a:p>
            <a:pPr algn="just"/>
            <a:r>
              <a:rPr lang="ru-RU" sz="1400" b="1" dirty="0" smtClean="0"/>
              <a:t>«Жилищное </a:t>
            </a:r>
            <a:r>
              <a:rPr lang="ru-RU" sz="1400" b="1" dirty="0"/>
              <a:t>хозяйство и коммунальная </a:t>
            </a:r>
            <a:r>
              <a:rPr lang="ru-RU" sz="1400" b="1" dirty="0" smtClean="0"/>
              <a:t>инфраструктура»</a:t>
            </a:r>
          </a:p>
          <a:p>
            <a:pPr algn="just"/>
            <a:endParaRPr lang="ru-RU" sz="1400" dirty="0" smtClean="0"/>
          </a:p>
          <a:p>
            <a:pPr algn="just"/>
            <a:r>
              <a:rPr lang="ru-RU" sz="1400" dirty="0" smtClean="0"/>
              <a:t>Журнал </a:t>
            </a:r>
            <a:r>
              <a:rPr lang="ru-RU" sz="1400" dirty="0"/>
              <a:t>размещен на сайте Научной электронной библиотеки и индексируются в библиографической базе данных научных публикаций российских учёных (РИНЦ). </a:t>
            </a:r>
          </a:p>
          <a:p>
            <a:pPr algn="just"/>
            <a:endParaRPr lang="ru-RU" sz="1400" dirty="0" smtClean="0"/>
          </a:p>
          <a:p>
            <a:pPr algn="just"/>
            <a:r>
              <a:rPr lang="ru-RU" sz="1400" dirty="0" smtClean="0"/>
              <a:t>РАЗДЕЛЫ </a:t>
            </a:r>
            <a:r>
              <a:rPr lang="ru-RU" sz="1400" dirty="0"/>
              <a:t>ЖУРНАЛА</a:t>
            </a:r>
            <a:r>
              <a:rPr lang="ru-RU" sz="1400" dirty="0" smtClean="0"/>
              <a:t>:</a:t>
            </a:r>
            <a:endParaRPr lang="ru-RU" sz="1400" dirty="0"/>
          </a:p>
          <a:p>
            <a:pPr algn="just"/>
            <a:r>
              <a:rPr lang="ru-RU" sz="1400" dirty="0"/>
              <a:t>Строительные конструкции, здания и </a:t>
            </a:r>
            <a:r>
              <a:rPr lang="ru-RU" sz="1400" dirty="0" smtClean="0"/>
              <a:t>сооружения.</a:t>
            </a:r>
            <a:endParaRPr lang="ru-RU" sz="1400" dirty="0"/>
          </a:p>
          <a:p>
            <a:pPr algn="just"/>
            <a:r>
              <a:rPr lang="ru-RU" sz="1400" dirty="0"/>
              <a:t>Инженерные системы и </a:t>
            </a:r>
            <a:r>
              <a:rPr lang="ru-RU" sz="1400" dirty="0" smtClean="0"/>
              <a:t>коммуникации.</a:t>
            </a:r>
            <a:endParaRPr lang="ru-RU" sz="1400" dirty="0"/>
          </a:p>
          <a:p>
            <a:pPr algn="just"/>
            <a:r>
              <a:rPr lang="ru-RU" sz="1400" dirty="0"/>
              <a:t>Градостроительство. Реконструкция, реставрация и </a:t>
            </a:r>
            <a:r>
              <a:rPr lang="ru-RU" sz="1400" dirty="0" smtClean="0"/>
              <a:t>благоустройство.</a:t>
            </a:r>
            <a:endParaRPr lang="ru-RU" sz="1400" dirty="0"/>
          </a:p>
          <a:p>
            <a:pPr algn="just"/>
            <a:r>
              <a:rPr lang="ru-RU" sz="1400" dirty="0"/>
              <a:t>Экология и безопасность городской </a:t>
            </a:r>
            <a:r>
              <a:rPr lang="ru-RU" sz="1400" dirty="0" smtClean="0"/>
              <a:t>среды.</a:t>
            </a:r>
            <a:endParaRPr lang="ru-RU" sz="1400" dirty="0"/>
          </a:p>
          <a:p>
            <a:pPr algn="just"/>
            <a:r>
              <a:rPr lang="ru-RU" sz="1400" dirty="0"/>
              <a:t>Дорожно-транспортное хозяйство и строительная </a:t>
            </a:r>
            <a:r>
              <a:rPr lang="ru-RU" sz="1400" dirty="0" smtClean="0"/>
              <a:t>техника.</a:t>
            </a:r>
            <a:endParaRPr lang="ru-RU" sz="1400" dirty="0"/>
          </a:p>
          <a:p>
            <a:pPr algn="just"/>
            <a:r>
              <a:rPr lang="ru-RU" sz="1400" dirty="0"/>
              <a:t>Экономика и организация </a:t>
            </a:r>
            <a:r>
              <a:rPr lang="ru-RU" sz="1400" dirty="0" smtClean="0"/>
              <a:t>строительства.</a:t>
            </a:r>
            <a:endParaRPr lang="ru-RU" sz="1400" dirty="0"/>
          </a:p>
        </p:txBody>
      </p:sp>
      <p:pic>
        <p:nvPicPr>
          <p:cNvPr id="6146" name="Picture 2" descr="http://gkhkontrol.ru/wp-content/uploads/2022/06/%D0%96%D1%83%D1%80%D0%BD%D0%B0%D0%B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03469"/>
            <a:ext cx="3120281" cy="4263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2533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987824" y="260648"/>
            <a:ext cx="6048672" cy="3000821"/>
          </a:xfrm>
          <a:prstGeom prst="rect">
            <a:avLst/>
          </a:prstGeom>
        </p:spPr>
        <p:txBody>
          <a:bodyPr wrap="square">
            <a:spAutoFit/>
          </a:bodyPr>
          <a:lstStyle/>
          <a:p>
            <a:pPr algn="just" fontAlgn="base"/>
            <a:r>
              <a:rPr lang="ru-RU" sz="1350" dirty="0"/>
              <a:t>Журнал </a:t>
            </a:r>
            <a:r>
              <a:rPr lang="ru-RU" sz="1350" b="1" dirty="0"/>
              <a:t>«Современные проблемы сервиса и туризма</a:t>
            </a:r>
            <a:r>
              <a:rPr lang="ru-RU" sz="1350" b="1" dirty="0" smtClean="0"/>
              <a:t>»</a:t>
            </a:r>
            <a:endParaRPr lang="ru-RU" sz="1350" dirty="0"/>
          </a:p>
          <a:p>
            <a:pPr algn="just" fontAlgn="base"/>
            <a:r>
              <a:rPr lang="ru-RU" sz="1350" dirty="0" smtClean="0"/>
              <a:t>Журнал </a:t>
            </a:r>
            <a:r>
              <a:rPr lang="ru-RU" sz="1350" dirty="0"/>
              <a:t>определяется как научно-практический, представляющий интерес для широкого круга читателей - обычного потребителя услуг сферы туризма и сервиса, студентов, аспирантов, ученых, практиков. </a:t>
            </a:r>
            <a:endParaRPr lang="ru-RU" sz="1350" dirty="0" smtClean="0"/>
          </a:p>
          <a:p>
            <a:pPr algn="just" fontAlgn="base"/>
            <a:endParaRPr lang="ru-RU" sz="1350" dirty="0"/>
          </a:p>
          <a:p>
            <a:pPr algn="just" fontAlgn="base"/>
            <a:r>
              <a:rPr lang="ru-RU" sz="1350" dirty="0" smtClean="0"/>
              <a:t>На </a:t>
            </a:r>
            <a:r>
              <a:rPr lang="ru-RU" sz="1350" dirty="0"/>
              <a:t>страницах журнала публикуются материалы на актуальную тематику развития туризма и сервиса в мире и в России. Включен в перечень журналов ВАК по направлению «Науки о Земле».</a:t>
            </a:r>
            <a:br>
              <a:rPr lang="ru-RU" sz="1350" dirty="0"/>
            </a:br>
            <a:r>
              <a:rPr lang="ru-RU" sz="1350" dirty="0"/>
              <a:t/>
            </a:r>
            <a:br>
              <a:rPr lang="ru-RU" sz="1350" dirty="0"/>
            </a:br>
            <a:r>
              <a:rPr lang="ru-RU" sz="1350" dirty="0"/>
              <a:t>Цель научного издания - формирование методологических подходов стратегического управления в сфере туризма, обобщение передового опыта функционирования и развития сферы туризма и сервиса, изучение влияния туризма на сохранение культурно-исторического наследия. </a:t>
            </a:r>
          </a:p>
        </p:txBody>
      </p:sp>
      <p:pic>
        <p:nvPicPr>
          <p:cNvPr id="4" name="Рисунок 3" descr="http://www.tourist-journal.ru/2019/2019-05-1-300.jpg"/>
          <p:cNvPicPr/>
          <p:nvPr/>
        </p:nvPicPr>
        <p:blipFill>
          <a:blip r:embed="rId2">
            <a:extLst>
              <a:ext uri="{28A0092B-C50C-407E-A947-70E740481C1C}">
                <a14:useLocalDpi xmlns:a14="http://schemas.microsoft.com/office/drawing/2010/main" val="0"/>
              </a:ext>
            </a:extLst>
          </a:blip>
          <a:srcRect/>
          <a:stretch>
            <a:fillRect/>
          </a:stretch>
        </p:blipFill>
        <p:spPr bwMode="auto">
          <a:xfrm>
            <a:off x="117677" y="3573016"/>
            <a:ext cx="2446938" cy="3204968"/>
          </a:xfrm>
          <a:prstGeom prst="rect">
            <a:avLst/>
          </a:prstGeom>
          <a:noFill/>
          <a:ln>
            <a:noFill/>
          </a:ln>
        </p:spPr>
      </p:pic>
      <p:sp>
        <p:nvSpPr>
          <p:cNvPr id="5" name="Прямоугольник 4"/>
          <p:cNvSpPr/>
          <p:nvPr/>
        </p:nvSpPr>
        <p:spPr>
          <a:xfrm>
            <a:off x="3131840" y="3717032"/>
            <a:ext cx="5616624" cy="2585323"/>
          </a:xfrm>
          <a:prstGeom prst="rect">
            <a:avLst/>
          </a:prstGeom>
        </p:spPr>
        <p:txBody>
          <a:bodyPr wrap="square">
            <a:spAutoFit/>
          </a:bodyPr>
          <a:lstStyle/>
          <a:p>
            <a:pPr algn="just"/>
            <a:r>
              <a:rPr lang="ru-RU" sz="1350" dirty="0" smtClean="0"/>
              <a:t>Журнал</a:t>
            </a:r>
            <a:r>
              <a:rPr lang="ru-RU" sz="1350" b="1" dirty="0" smtClean="0"/>
              <a:t> «Турист» </a:t>
            </a:r>
            <a:r>
              <a:rPr lang="ru-RU" sz="1350" dirty="0" smtClean="0"/>
              <a:t>старался </a:t>
            </a:r>
            <a:r>
              <a:rPr lang="ru-RU" sz="1350" dirty="0"/>
              <a:t>охватить всю гамму туристских проблем – и «плановые» (коммерческие) походы и экскурсии, и работа «туристических» организаций и баз, и краеведение, и спортивные путешествия</a:t>
            </a:r>
            <a:r>
              <a:rPr lang="ru-RU" sz="1350" dirty="0" smtClean="0"/>
              <a:t>.</a:t>
            </a:r>
          </a:p>
          <a:p>
            <a:pPr algn="just"/>
            <a:endParaRPr lang="ru-RU" sz="1350" dirty="0"/>
          </a:p>
          <a:p>
            <a:pPr algn="just"/>
            <a:r>
              <a:rPr lang="ru-RU" sz="1350" dirty="0" smtClean="0"/>
              <a:t>Журнал </a:t>
            </a:r>
            <a:r>
              <a:rPr lang="ru-RU" sz="1350" dirty="0"/>
              <a:t>«Турист» знакомит читателей с путешествиями по нашей стране и за рубежом, с альпинистскими восхождениями, с результатами чемпионатов по туризму и альпинизму России и СНГ, рассказывает об экстремальных путешествиях, о кинофестивале «Вертикаль» (фильмы обо всех видах туризма, об альпинизме и скалолазании, приключениях, природе), о фестивалях туристской и авторской </a:t>
            </a:r>
            <a:r>
              <a:rPr lang="ru-RU" sz="1350" dirty="0" smtClean="0"/>
              <a:t>песни.</a:t>
            </a:r>
            <a:endParaRPr lang="ru-RU" sz="1350" dirty="0"/>
          </a:p>
        </p:txBody>
      </p:sp>
      <p:pic>
        <p:nvPicPr>
          <p:cNvPr id="7170" name="Picture 2" descr="https://p.calameoassets.com/211219113901-33f41039a5dbd4522c96d32ccc34889a/p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5691" y="116633"/>
            <a:ext cx="2418751" cy="331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566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43808" y="332656"/>
            <a:ext cx="5904656" cy="2031325"/>
          </a:xfrm>
          <a:prstGeom prst="rect">
            <a:avLst/>
          </a:prstGeom>
        </p:spPr>
        <p:txBody>
          <a:bodyPr wrap="square">
            <a:spAutoFit/>
          </a:bodyPr>
          <a:lstStyle/>
          <a:p>
            <a:pPr algn="just"/>
            <a:r>
              <a:rPr lang="ru-RU" sz="1400" b="1" dirty="0"/>
              <a:t>«Турбизнес»</a:t>
            </a:r>
            <a:r>
              <a:rPr lang="ru-RU" sz="1400" dirty="0"/>
              <a:t> – журнал для специалистов туристической отрасли. </a:t>
            </a:r>
            <a:endParaRPr lang="ru-RU" sz="1400" dirty="0" smtClean="0"/>
          </a:p>
          <a:p>
            <a:pPr algn="just"/>
            <a:endParaRPr lang="ru-RU" sz="1400" dirty="0"/>
          </a:p>
          <a:p>
            <a:pPr algn="just"/>
            <a:r>
              <a:rPr lang="ru-RU" sz="1400" dirty="0" smtClean="0"/>
              <a:t>Публикуется </a:t>
            </a:r>
            <a:r>
              <a:rPr lang="ru-RU" sz="1400" dirty="0"/>
              <a:t>достоверная и подробная информация по основным аспектам деятельности туристических фирм: авиаперевозкам, гостиничному обслуживанию, страхованию, законодательству, правовым проблемам, вопросам налогообложения, финансового сервиса, информационным технологиям, а также новости туроператоров, гостиниц, транспортных компаний, статистика, обзоры российского и зарубежного туристических рынков.  </a:t>
            </a:r>
          </a:p>
        </p:txBody>
      </p:sp>
      <p:pic>
        <p:nvPicPr>
          <p:cNvPr id="6148" name="Picture 4" descr="https://tourbus.ru/userdata/15834138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1"/>
            <a:ext cx="2448272" cy="295232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descr="https://panor.ru/storage/images/journal/39/rectangle_height/0nwAuDELpf5u.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3284984"/>
            <a:ext cx="2448272" cy="3425608"/>
          </a:xfrm>
          <a:prstGeom prst="rect">
            <a:avLst/>
          </a:prstGeom>
          <a:noFill/>
          <a:ln>
            <a:noFill/>
          </a:ln>
        </p:spPr>
      </p:pic>
      <p:sp>
        <p:nvSpPr>
          <p:cNvPr id="3" name="Прямоугольник 2"/>
          <p:cNvSpPr/>
          <p:nvPr/>
        </p:nvSpPr>
        <p:spPr>
          <a:xfrm>
            <a:off x="2843808" y="3140968"/>
            <a:ext cx="5976664" cy="3539430"/>
          </a:xfrm>
          <a:prstGeom prst="rect">
            <a:avLst/>
          </a:prstGeom>
        </p:spPr>
        <p:txBody>
          <a:bodyPr wrap="square">
            <a:spAutoFit/>
          </a:bodyPr>
          <a:lstStyle/>
          <a:p>
            <a:pPr lvl="0" algn="just"/>
            <a:r>
              <a:rPr lang="ru-RU" sz="1400" dirty="0">
                <a:solidFill>
                  <a:prstClr val="black"/>
                </a:solidFill>
              </a:rPr>
              <a:t>Журнал </a:t>
            </a:r>
            <a:r>
              <a:rPr lang="ru-RU" sz="1400" b="1" dirty="0" smtClean="0">
                <a:solidFill>
                  <a:prstClr val="black"/>
                </a:solidFill>
              </a:rPr>
              <a:t>«Гостиничное дело» </a:t>
            </a:r>
            <a:r>
              <a:rPr lang="ru-RU" sz="1400" dirty="0">
                <a:solidFill>
                  <a:prstClr val="black"/>
                </a:solidFill>
              </a:rPr>
              <a:t>предназначен для профессионалов сферы индустрии гостеприимства: администраторов, топ-менеджеров, маркетологов и других специалистов гостиничного </a:t>
            </a:r>
            <a:r>
              <a:rPr lang="ru-RU" sz="1400" dirty="0" smtClean="0">
                <a:solidFill>
                  <a:prstClr val="black"/>
                </a:solidFill>
              </a:rPr>
              <a:t>дела</a:t>
            </a:r>
            <a:r>
              <a:rPr lang="ru-RU" sz="1400" dirty="0">
                <a:solidFill>
                  <a:prstClr val="black"/>
                </a:solidFill>
              </a:rPr>
              <a:t>.</a:t>
            </a:r>
            <a:endParaRPr lang="ru-RU" sz="1400" dirty="0">
              <a:solidFill>
                <a:prstClr val="black"/>
              </a:solidFill>
            </a:endParaRPr>
          </a:p>
          <a:p>
            <a:pPr lvl="0" algn="just"/>
            <a:r>
              <a:rPr lang="ru-RU" sz="1400" dirty="0">
                <a:solidFill>
                  <a:prstClr val="black"/>
                </a:solidFill>
              </a:rPr>
              <a:t>В тематических планах журнала: </a:t>
            </a:r>
          </a:p>
          <a:p>
            <a:pPr marL="285750" lvl="0" indent="-285750" algn="just">
              <a:buFont typeface="Arial" panose="020B0604020202020204" pitchFamily="34" charset="0"/>
              <a:buChar char="•"/>
            </a:pPr>
            <a:r>
              <a:rPr lang="ru-RU" sz="1400" dirty="0">
                <a:solidFill>
                  <a:prstClr val="black"/>
                </a:solidFill>
              </a:rPr>
              <a:t>управление отелем и рестораном в отеле; маркетинг гостиничных услуг. </a:t>
            </a:r>
          </a:p>
          <a:p>
            <a:pPr marL="285750" lvl="0" indent="-285750" algn="just">
              <a:buFont typeface="Arial" panose="020B0604020202020204" pitchFamily="34" charset="0"/>
              <a:buChar char="•"/>
            </a:pPr>
            <a:r>
              <a:rPr lang="ru-RU" sz="1400" dirty="0">
                <a:solidFill>
                  <a:prstClr val="black"/>
                </a:solidFill>
              </a:rPr>
              <a:t>Новое оборудование и IT-технологии. </a:t>
            </a:r>
          </a:p>
          <a:p>
            <a:pPr marL="285750" lvl="0" indent="-285750" algn="just">
              <a:buFont typeface="Arial" panose="020B0604020202020204" pitchFamily="34" charset="0"/>
              <a:buChar char="•"/>
            </a:pPr>
            <a:r>
              <a:rPr lang="ru-RU" sz="1400" dirty="0">
                <a:solidFill>
                  <a:prstClr val="black"/>
                </a:solidFill>
              </a:rPr>
              <a:t>Мебель и аксессуары. </a:t>
            </a:r>
          </a:p>
          <a:p>
            <a:pPr marL="285750" lvl="0" indent="-285750" algn="just">
              <a:buFont typeface="Arial" panose="020B0604020202020204" pitchFamily="34" charset="0"/>
              <a:buChar char="•"/>
            </a:pPr>
            <a:r>
              <a:rPr lang="ru-RU" sz="1400" dirty="0">
                <a:solidFill>
                  <a:prstClr val="black"/>
                </a:solidFill>
              </a:rPr>
              <a:t>Работа служебных подразделений: регламентация и контроль. Подбор, подготовка и проверка кадров</a:t>
            </a:r>
          </a:p>
          <a:p>
            <a:pPr marL="285750" lvl="0" indent="-285750" algn="just">
              <a:buFont typeface="Arial" panose="020B0604020202020204" pitchFamily="34" charset="0"/>
              <a:buChar char="•"/>
            </a:pPr>
            <a:r>
              <a:rPr lang="ru-RU" sz="1400" dirty="0">
                <a:solidFill>
                  <a:prstClr val="black"/>
                </a:solidFill>
              </a:rPr>
              <a:t>Обеспечение безопасности гостей и имущества. </a:t>
            </a:r>
          </a:p>
          <a:p>
            <a:pPr marL="285750" lvl="0" indent="-285750" algn="just">
              <a:buFont typeface="Arial" panose="020B0604020202020204" pitchFamily="34" charset="0"/>
              <a:buChar char="•"/>
            </a:pPr>
            <a:r>
              <a:rPr lang="ru-RU" sz="1400" dirty="0">
                <a:solidFill>
                  <a:prstClr val="black"/>
                </a:solidFill>
              </a:rPr>
              <a:t>Охрана труда, пожарная безопасность в отеле. </a:t>
            </a:r>
          </a:p>
          <a:p>
            <a:pPr marL="285750" lvl="0" indent="-285750" algn="just">
              <a:buFont typeface="Arial" panose="020B0604020202020204" pitchFamily="34" charset="0"/>
              <a:buChar char="•"/>
            </a:pPr>
            <a:r>
              <a:rPr lang="ru-RU" sz="1400" dirty="0">
                <a:solidFill>
                  <a:prstClr val="black"/>
                </a:solidFill>
              </a:rPr>
              <a:t>Дизайн и интерьер: лучшие идеи.</a:t>
            </a:r>
          </a:p>
          <a:p>
            <a:pPr marL="285750" lvl="0" indent="-285750" algn="just">
              <a:buFont typeface="Arial" panose="020B0604020202020204" pitchFamily="34" charset="0"/>
              <a:buChar char="•"/>
            </a:pPr>
            <a:r>
              <a:rPr lang="ru-RU" sz="1400" dirty="0">
                <a:solidFill>
                  <a:prstClr val="black"/>
                </a:solidFill>
              </a:rPr>
              <a:t> Новые открытия и другие темы, сформированные в том числе и по просьбе читателей из различных регионов нашей страны.</a:t>
            </a:r>
          </a:p>
        </p:txBody>
      </p:sp>
    </p:spTree>
    <p:extLst>
      <p:ext uri="{BB962C8B-B14F-4D97-AF65-F5344CB8AC3E}">
        <p14:creationId xmlns:p14="http://schemas.microsoft.com/office/powerpoint/2010/main" val="42674250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2060848"/>
            <a:ext cx="5760640" cy="2677656"/>
          </a:xfrm>
          <a:prstGeom prst="rect">
            <a:avLst/>
          </a:prstGeom>
        </p:spPr>
        <p:txBody>
          <a:bodyPr wrap="square">
            <a:spAutoFit/>
          </a:bodyPr>
          <a:lstStyle/>
          <a:p>
            <a:pPr algn="just"/>
            <a:r>
              <a:rPr lang="ru-RU" sz="1400" dirty="0"/>
              <a:t>Журнал </a:t>
            </a:r>
            <a:r>
              <a:rPr lang="ru-RU" sz="1400" b="1" dirty="0"/>
              <a:t>"Делопроизводство" </a:t>
            </a:r>
            <a:r>
              <a:rPr lang="ru-RU" sz="1400" dirty="0"/>
              <a:t>- специализированный </a:t>
            </a:r>
            <a:r>
              <a:rPr lang="ru-RU" sz="1400" dirty="0" smtClean="0"/>
              <a:t>журнал, </a:t>
            </a:r>
            <a:r>
              <a:rPr lang="ru-RU" sz="1400" dirty="0"/>
              <a:t>освещающий на своих страницах вопросы организации документооборота, регистрации и оформления документов, контроль их исполнения. </a:t>
            </a:r>
            <a:endParaRPr lang="ru-RU" sz="1400" dirty="0" smtClean="0"/>
          </a:p>
          <a:p>
            <a:pPr algn="just"/>
            <a:endParaRPr lang="ru-RU" sz="1400" dirty="0"/>
          </a:p>
          <a:p>
            <a:pPr algn="just"/>
            <a:r>
              <a:rPr lang="ru-RU" sz="1400" dirty="0" smtClean="0"/>
              <a:t>Также </a:t>
            </a:r>
            <a:r>
              <a:rPr lang="ru-RU" sz="1400" dirty="0"/>
              <a:t>в рамках журнала освещается процесс формирования дел, передачи документов в архивы, введения новейших технологий в делопроизводстве</a:t>
            </a:r>
            <a:r>
              <a:rPr lang="ru-RU" sz="1400" dirty="0" smtClean="0"/>
              <a:t>.</a:t>
            </a:r>
          </a:p>
          <a:p>
            <a:pPr algn="just"/>
            <a:endParaRPr lang="ru-RU" sz="1400" dirty="0"/>
          </a:p>
          <a:p>
            <a:pPr algn="just"/>
            <a:r>
              <a:rPr lang="ru-RU" sz="1400" dirty="0" smtClean="0"/>
              <a:t>Организация </a:t>
            </a:r>
            <a:r>
              <a:rPr lang="ru-RU" sz="1400" dirty="0"/>
              <a:t>документооборота, регистрация и оформление документов, контроль их использования</a:t>
            </a:r>
            <a:r>
              <a:rPr lang="ru-RU" sz="1400" dirty="0" smtClean="0"/>
              <a:t>,</a:t>
            </a:r>
          </a:p>
          <a:p>
            <a:pPr algn="just"/>
            <a:r>
              <a:rPr lang="ru-RU" sz="1400" dirty="0" smtClean="0"/>
              <a:t>формирование </a:t>
            </a:r>
            <a:r>
              <a:rPr lang="ru-RU" sz="1400" dirty="0"/>
              <a:t>дел, архивное дело</a:t>
            </a:r>
            <a:r>
              <a:rPr lang="ru-RU" sz="1400" dirty="0" smtClean="0"/>
              <a:t>, компьютеризация</a:t>
            </a:r>
            <a:endParaRPr lang="ru-RU" sz="1400" dirty="0"/>
          </a:p>
        </p:txBody>
      </p:sp>
      <p:pic>
        <p:nvPicPr>
          <p:cNvPr id="174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556792"/>
            <a:ext cx="259228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977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836712"/>
            <a:ext cx="345638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635896" y="1412776"/>
            <a:ext cx="5326296" cy="2462213"/>
          </a:xfrm>
          <a:prstGeom prst="rect">
            <a:avLst/>
          </a:prstGeom>
        </p:spPr>
        <p:txBody>
          <a:bodyPr wrap="square">
            <a:spAutoFit/>
          </a:bodyPr>
          <a:lstStyle/>
          <a:p>
            <a:pPr algn="just"/>
            <a:r>
              <a:rPr lang="ru-RU" sz="1400" b="1" dirty="0" smtClean="0"/>
              <a:t>«</a:t>
            </a:r>
            <a:r>
              <a:rPr lang="ru-RU" sz="1400" b="1" dirty="0"/>
              <a:t>Санкт-Петербургские ведомости» </a:t>
            </a:r>
            <a:r>
              <a:rPr lang="ru-RU" sz="1400" dirty="0"/>
              <a:t>являются главным ежедневным изданием города и Северо-Западного региона.</a:t>
            </a:r>
          </a:p>
          <a:p>
            <a:pPr algn="just"/>
            <a:endParaRPr lang="ru-RU" sz="1400" dirty="0"/>
          </a:p>
          <a:p>
            <a:pPr algn="just"/>
            <a:r>
              <a:rPr lang="ru-RU" sz="1400" dirty="0"/>
              <a:t>Газета неоднократно включалась в перечни наиболее авторитетных и имеющих самый высокий уровень доверия изданий региона.</a:t>
            </a:r>
          </a:p>
          <a:p>
            <a:pPr algn="just"/>
            <a:endParaRPr lang="ru-RU" sz="1400" dirty="0"/>
          </a:p>
          <a:p>
            <a:pPr algn="just"/>
            <a:r>
              <a:rPr lang="ru-RU" sz="1400" dirty="0"/>
              <a:t>Газета имеет статус консервативного, серьезного, качественного общественно-политического издания. Целевая аудитория газеты – образованные, думающие, социально и экономически активные люди от 35 лет.</a:t>
            </a:r>
          </a:p>
        </p:txBody>
      </p:sp>
    </p:spTree>
    <p:extLst>
      <p:ext uri="{BB962C8B-B14F-4D97-AF65-F5344CB8AC3E}">
        <p14:creationId xmlns:p14="http://schemas.microsoft.com/office/powerpoint/2010/main" val="35363165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620688"/>
            <a:ext cx="2808312" cy="3974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419872" y="620688"/>
            <a:ext cx="5256584" cy="2246769"/>
          </a:xfrm>
          <a:prstGeom prst="rect">
            <a:avLst/>
          </a:prstGeom>
        </p:spPr>
        <p:txBody>
          <a:bodyPr wrap="square">
            <a:spAutoFit/>
          </a:bodyPr>
          <a:lstStyle/>
          <a:p>
            <a:pPr algn="just"/>
            <a:r>
              <a:rPr lang="ru-RU" sz="1400" b="1" dirty="0"/>
              <a:t>«Делопроизводство и документооборот на предприятии». </a:t>
            </a:r>
            <a:endParaRPr lang="ru-RU" sz="1400" b="1" dirty="0" smtClean="0"/>
          </a:p>
          <a:p>
            <a:pPr algn="just"/>
            <a:endParaRPr lang="ru-RU" sz="1400" dirty="0" smtClean="0"/>
          </a:p>
          <a:p>
            <a:pPr algn="just"/>
            <a:r>
              <a:rPr lang="ru-RU" sz="1400" dirty="0" smtClean="0"/>
              <a:t>Журнал </a:t>
            </a:r>
            <a:r>
              <a:rPr lang="ru-RU" sz="1400" dirty="0"/>
              <a:t>адресован руководителям и специалистам специальных служб ДОУ (отделов документационного обеспечения управления, канцелярий, архивов, секретариатов, управлений делами), словом, всем тем, кто профессионально работает с документами.</a:t>
            </a:r>
            <a:br>
              <a:rPr lang="ru-RU" sz="1400" dirty="0"/>
            </a:br>
            <a:r>
              <a:rPr lang="ru-RU" sz="1400" dirty="0"/>
              <a:t/>
            </a:r>
            <a:br>
              <a:rPr lang="ru-RU" sz="1400" dirty="0"/>
            </a:br>
            <a:endParaRPr lang="ru-RU" sz="1400" dirty="0"/>
          </a:p>
        </p:txBody>
      </p:sp>
      <p:sp>
        <p:nvSpPr>
          <p:cNvPr id="4" name="Прямоугольник 3"/>
          <p:cNvSpPr/>
          <p:nvPr/>
        </p:nvSpPr>
        <p:spPr>
          <a:xfrm>
            <a:off x="3491880" y="2564904"/>
            <a:ext cx="5184576" cy="1815882"/>
          </a:xfrm>
          <a:prstGeom prst="rect">
            <a:avLst/>
          </a:prstGeom>
        </p:spPr>
        <p:txBody>
          <a:bodyPr wrap="square">
            <a:spAutoFit/>
          </a:bodyPr>
          <a:lstStyle/>
          <a:p>
            <a:r>
              <a:rPr lang="ru-RU" sz="1400" b="1" dirty="0"/>
              <a:t>В журнале представлены рубрики:</a:t>
            </a:r>
            <a:r>
              <a:rPr lang="ru-RU" sz="1400" dirty="0"/>
              <a:t/>
            </a:r>
            <a:br>
              <a:rPr lang="ru-RU" sz="1400" dirty="0"/>
            </a:br>
            <a:r>
              <a:rPr lang="ru-RU" sz="1400" dirty="0"/>
              <a:t/>
            </a:r>
            <a:br>
              <a:rPr lang="ru-RU" sz="1400" dirty="0"/>
            </a:br>
            <a:r>
              <a:rPr lang="ru-RU" sz="1400" dirty="0"/>
              <a:t>Оформление документов</a:t>
            </a:r>
            <a:br>
              <a:rPr lang="ru-RU" sz="1400" dirty="0"/>
            </a:br>
            <a:r>
              <a:rPr lang="ru-RU" sz="1400" dirty="0"/>
              <a:t>Современное делопроизводство</a:t>
            </a:r>
            <a:br>
              <a:rPr lang="ru-RU" sz="1400" dirty="0"/>
            </a:br>
            <a:r>
              <a:rPr lang="ru-RU" sz="1400" dirty="0"/>
              <a:t>Права и обязанности</a:t>
            </a:r>
            <a:br>
              <a:rPr lang="ru-RU" sz="1400" dirty="0"/>
            </a:br>
            <a:r>
              <a:rPr lang="ru-RU" sz="1400" dirty="0"/>
              <a:t>Формула успеха</a:t>
            </a:r>
            <a:br>
              <a:rPr lang="ru-RU" sz="1400" dirty="0"/>
            </a:br>
            <a:r>
              <a:rPr lang="ru-RU" sz="1400" dirty="0"/>
              <a:t>Информационные технологии</a:t>
            </a:r>
            <a:br>
              <a:rPr lang="ru-RU" sz="1400" dirty="0"/>
            </a:br>
            <a:r>
              <a:rPr lang="ru-RU" sz="1400" dirty="0"/>
              <a:t>Архивное дело</a:t>
            </a:r>
          </a:p>
        </p:txBody>
      </p:sp>
    </p:spTree>
    <p:extLst>
      <p:ext uri="{BB962C8B-B14F-4D97-AF65-F5344CB8AC3E}">
        <p14:creationId xmlns:p14="http://schemas.microsoft.com/office/powerpoint/2010/main" val="1869320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347864" y="476672"/>
            <a:ext cx="5616624" cy="5478423"/>
          </a:xfrm>
          <a:prstGeom prst="rect">
            <a:avLst/>
          </a:prstGeom>
        </p:spPr>
        <p:txBody>
          <a:bodyPr wrap="square">
            <a:spAutoFit/>
          </a:bodyPr>
          <a:lstStyle/>
          <a:p>
            <a:pPr algn="just"/>
            <a:r>
              <a:rPr lang="ru-RU" sz="1400" dirty="0" smtClean="0"/>
              <a:t>В </a:t>
            </a:r>
            <a:r>
              <a:rPr lang="ru-RU" sz="1400" dirty="0"/>
              <a:t>журнале </a:t>
            </a:r>
            <a:r>
              <a:rPr lang="ru-RU" sz="1400" b="1" dirty="0"/>
              <a:t>«Практическая бухгалтерия»</a:t>
            </a:r>
            <a:r>
              <a:rPr lang="ru-RU" sz="1400" dirty="0"/>
              <a:t/>
            </a:r>
            <a:br>
              <a:rPr lang="ru-RU" sz="1400" dirty="0"/>
            </a:br>
            <a:r>
              <a:rPr lang="ru-RU" sz="1400" dirty="0"/>
              <a:t>публикуются </a:t>
            </a:r>
            <a:r>
              <a:rPr lang="ru-RU" sz="1400" dirty="0"/>
              <a:t>статьи, которые вы больше не встретите нигде, это уникальный авторский материал, проверенный на практике</a:t>
            </a:r>
            <a:r>
              <a:rPr lang="ru-RU" sz="1400" dirty="0" smtClean="0"/>
              <a:t>.</a:t>
            </a:r>
          </a:p>
          <a:p>
            <a:pPr algn="just" fontAlgn="base"/>
            <a:endParaRPr lang="ru-RU" sz="1400" b="1" dirty="0" smtClean="0"/>
          </a:p>
          <a:p>
            <a:pPr algn="just" fontAlgn="base"/>
            <a:r>
              <a:rPr lang="ru-RU" sz="1400" b="1" dirty="0" smtClean="0"/>
              <a:t>«</a:t>
            </a:r>
            <a:r>
              <a:rPr lang="ru-RU" sz="1400" b="1" dirty="0"/>
              <a:t>Практическую бухгалтерию»</a:t>
            </a:r>
            <a:r>
              <a:rPr lang="ru-RU" sz="1400" dirty="0"/>
              <a:t> выписывают для того, чтобы:</a:t>
            </a:r>
          </a:p>
          <a:p>
            <a:pPr marL="285750" lvl="0" indent="-285750" algn="just" fontAlgn="base">
              <a:buFont typeface="Arial" panose="020B0604020202020204" pitchFamily="34" charset="0"/>
              <a:buChar char="•"/>
            </a:pPr>
            <a:r>
              <a:rPr lang="ru-RU" sz="1400" dirty="0"/>
              <a:t>правильно вести бухучет без ошибок и неточностей;</a:t>
            </a:r>
          </a:p>
          <a:p>
            <a:pPr marL="285750" lvl="0" indent="-285750" algn="just" fontAlgn="base">
              <a:buFont typeface="Arial" panose="020B0604020202020204" pitchFamily="34" charset="0"/>
              <a:buChar char="•"/>
            </a:pPr>
            <a:r>
              <a:rPr lang="ru-RU" sz="1400" dirty="0"/>
              <a:t>быть в курсе изменений в законодательстве и вовремя корректировать работу своей бухгалтерии;</a:t>
            </a:r>
          </a:p>
          <a:p>
            <a:pPr marL="285750" lvl="0" indent="-285750" algn="just" fontAlgn="base">
              <a:buFont typeface="Arial" panose="020B0604020202020204" pitchFamily="34" charset="0"/>
              <a:buChar char="•"/>
            </a:pPr>
            <a:r>
              <a:rPr lang="ru-RU" sz="1400" dirty="0"/>
              <a:t>рассчитывать налоги грамотно и применять все безопасные методы минимизации;</a:t>
            </a:r>
          </a:p>
          <a:p>
            <a:pPr marL="285750" lvl="0" indent="-285750" algn="just" fontAlgn="base">
              <a:buFont typeface="Arial" panose="020B0604020202020204" pitchFamily="34" charset="0"/>
              <a:buChar char="•"/>
            </a:pPr>
            <a:r>
              <a:rPr lang="ru-RU" sz="1400" dirty="0"/>
              <a:t>знать мнение чиновников и аудиторов по спорным, неясным требованиям законодательства</a:t>
            </a:r>
            <a:r>
              <a:rPr lang="ru-RU" sz="1400" dirty="0" smtClean="0"/>
              <a:t>.</a:t>
            </a:r>
          </a:p>
          <a:p>
            <a:pPr algn="just" fontAlgn="base"/>
            <a:endParaRPr lang="ru-RU" sz="1400" dirty="0" smtClean="0"/>
          </a:p>
          <a:p>
            <a:pPr algn="just" fontAlgn="base"/>
            <a:r>
              <a:rPr lang="ru-RU" sz="1400" dirty="0" smtClean="0"/>
              <a:t>В </a:t>
            </a:r>
            <a:r>
              <a:rPr lang="ru-RU" sz="1400" dirty="0"/>
              <a:t>каждом номере </a:t>
            </a:r>
            <a:r>
              <a:rPr lang="ru-RU" sz="1400" b="1" dirty="0"/>
              <a:t>«Практической бухгалтерии»</a:t>
            </a:r>
            <a:r>
              <a:rPr lang="ru-RU" sz="1400" dirty="0"/>
              <a:t>:</a:t>
            </a:r>
          </a:p>
          <a:p>
            <a:pPr marL="285750" lvl="0" indent="-285750" algn="just" fontAlgn="base">
              <a:buFont typeface="Arial" panose="020B0604020202020204" pitchFamily="34" charset="0"/>
              <a:buChar char="•"/>
            </a:pPr>
            <a:r>
              <a:rPr lang="ru-RU" sz="1400" dirty="0"/>
              <a:t>решения проблемных вопросов бухучета в рубрике «Проблема</a:t>
            </a:r>
            <a:r>
              <a:rPr lang="ru-RU" sz="1400" dirty="0" smtClean="0"/>
              <a:t>»</a:t>
            </a:r>
            <a:endParaRPr lang="ru-RU" sz="1400" dirty="0"/>
          </a:p>
          <a:p>
            <a:pPr marL="285750" lvl="0" indent="-285750" algn="just" fontAlgn="base">
              <a:buFont typeface="Arial" panose="020B0604020202020204" pitchFamily="34" charset="0"/>
              <a:buChar char="•"/>
            </a:pPr>
            <a:r>
              <a:rPr lang="ru-RU" sz="1400" dirty="0" smtClean="0"/>
              <a:t>возможности </a:t>
            </a:r>
            <a:r>
              <a:rPr lang="ru-RU" sz="1400" dirty="0"/>
              <a:t>по упрощению работы бухгалтерии в рубрике «Лазейки законодательства»;</a:t>
            </a:r>
          </a:p>
          <a:p>
            <a:pPr marL="285750" lvl="0" indent="-285750" algn="just" fontAlgn="base">
              <a:buFont typeface="Arial" panose="020B0604020202020204" pitchFamily="34" charset="0"/>
              <a:buChar char="•"/>
            </a:pPr>
            <a:r>
              <a:rPr lang="ru-RU" sz="1400" dirty="0"/>
              <a:t>советы по подготовке к встрече с проверяющими органами в рубрике «Проверки»;</a:t>
            </a:r>
          </a:p>
          <a:p>
            <a:pPr marL="285750" lvl="0" indent="-285750" algn="just" fontAlgn="base">
              <a:buFont typeface="Arial" panose="020B0604020202020204" pitchFamily="34" charset="0"/>
              <a:buChar char="•"/>
            </a:pPr>
            <a:r>
              <a:rPr lang="ru-RU" sz="1400" dirty="0"/>
              <a:t>арбитражная практика;</a:t>
            </a:r>
          </a:p>
          <a:p>
            <a:pPr marL="285750" lvl="0" indent="-285750" algn="just" fontAlgn="base">
              <a:buFont typeface="Arial" panose="020B0604020202020204" pitchFamily="34" charset="0"/>
              <a:buChar char="•"/>
            </a:pPr>
            <a:r>
              <a:rPr lang="ru-RU" sz="1400" dirty="0"/>
              <a:t>ответы на вопросы, справочник по налогам, бухгалтерские письма и многое другое.</a:t>
            </a:r>
          </a:p>
          <a:p>
            <a:pPr lvl="0" fontAlgn="base"/>
            <a:endParaRPr lang="ru-RU" sz="1400" dirty="0"/>
          </a:p>
          <a:p>
            <a:pPr algn="just"/>
            <a:endParaRPr lang="ru-RU" sz="1400" dirty="0"/>
          </a:p>
        </p:txBody>
      </p:sp>
      <p:pic>
        <p:nvPicPr>
          <p:cNvPr id="7170" name="Picture 2" descr="https://otvet.imgsmail.ru/download/176276f708fce4dd008b4a03af8c30da_i-7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067" y="1277985"/>
            <a:ext cx="2885509" cy="402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6861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07904" y="1052736"/>
            <a:ext cx="5112568" cy="4832092"/>
          </a:xfrm>
          <a:prstGeom prst="rect">
            <a:avLst/>
          </a:prstGeom>
        </p:spPr>
        <p:txBody>
          <a:bodyPr wrap="square">
            <a:spAutoFit/>
          </a:bodyPr>
          <a:lstStyle/>
          <a:p>
            <a:pPr algn="just"/>
            <a:r>
              <a:rPr lang="ru-RU" sz="1400" dirty="0"/>
              <a:t>Сегодня журнал </a:t>
            </a:r>
            <a:r>
              <a:rPr lang="ru-RU" sz="1400" b="1" dirty="0"/>
              <a:t>«Бухгалтерский учет»</a:t>
            </a:r>
            <a:r>
              <a:rPr lang="ru-RU" sz="1400" dirty="0"/>
              <a:t> является одним из самых авторитетных и популярных журналов в области бухгалтерского учета и налогообложения, аудита и экономического анализа</a:t>
            </a:r>
            <a:r>
              <a:rPr lang="ru-RU" sz="1400" dirty="0" smtClean="0"/>
              <a:t>.</a:t>
            </a:r>
          </a:p>
          <a:p>
            <a:pPr algn="just"/>
            <a:endParaRPr lang="ru-RU" sz="1400" dirty="0"/>
          </a:p>
          <a:p>
            <a:pPr algn="just"/>
            <a:r>
              <a:rPr lang="ru-RU" sz="1400" dirty="0"/>
              <a:t>Журнал «Бухгалтерский учет» остается верным помощником бухгалтера в освоении учета, отчетности и налогообложения</a:t>
            </a:r>
            <a:r>
              <a:rPr lang="ru-RU" sz="1400" dirty="0" smtClean="0"/>
              <a:t>.</a:t>
            </a:r>
          </a:p>
          <a:p>
            <a:pPr algn="just"/>
            <a:endParaRPr lang="ru-RU" sz="1400" dirty="0"/>
          </a:p>
          <a:p>
            <a:pPr algn="just"/>
            <a:r>
              <a:rPr lang="ru-RU" sz="1400" dirty="0"/>
              <a:t>Отбор материалов и формирование тематики журнала отличается скрупулезностью и высокой требовательностью. </a:t>
            </a:r>
            <a:endParaRPr lang="ru-RU" sz="1400" dirty="0" smtClean="0"/>
          </a:p>
          <a:p>
            <a:pPr algn="just"/>
            <a:endParaRPr lang="ru-RU" sz="1400" dirty="0"/>
          </a:p>
          <a:p>
            <a:pPr algn="just"/>
            <a:r>
              <a:rPr lang="ru-RU" sz="1400" dirty="0" smtClean="0"/>
              <a:t>Успешная </a:t>
            </a:r>
            <a:r>
              <a:rPr lang="ru-RU" sz="1400" dirty="0"/>
              <a:t>реализация информационной, учебно-образовательной и методологической функций позволяет журналу удовлетворять профессиональные запросы бухгалтеров, ревизоров, контролеров, научных работников, преподавателей, способствовать лучшей подготовке бухгалтерских кадров</a:t>
            </a:r>
            <a:r>
              <a:rPr lang="ru-RU" sz="1400" dirty="0" smtClean="0"/>
              <a:t>.</a:t>
            </a:r>
            <a:endParaRPr lang="ru-RU" sz="1400" dirty="0"/>
          </a:p>
          <a:p>
            <a:pPr algn="just"/>
            <a:endParaRPr lang="ru-RU" sz="1400" dirty="0" smtClean="0"/>
          </a:p>
          <a:p>
            <a:pPr algn="just"/>
            <a:r>
              <a:rPr lang="ru-RU" sz="1400" dirty="0" smtClean="0"/>
              <a:t>В </a:t>
            </a:r>
            <a:r>
              <a:rPr lang="ru-RU" sz="1400" dirty="0"/>
              <a:t>настоящее время журнал «Бухгалтерский учет» выходит один раз в месяц.</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80550"/>
            <a:ext cx="3046859"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654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19872" y="1412776"/>
            <a:ext cx="5362398" cy="2954655"/>
          </a:xfrm>
          <a:prstGeom prst="rect">
            <a:avLst/>
          </a:prstGeom>
        </p:spPr>
        <p:txBody>
          <a:bodyPr wrap="square">
            <a:spAutoFit/>
          </a:bodyPr>
          <a:lstStyle/>
          <a:p>
            <a:pPr algn="just" fontAlgn="base"/>
            <a:r>
              <a:rPr lang="ru-RU" b="1" dirty="0"/>
              <a:t> </a:t>
            </a:r>
            <a:r>
              <a:rPr lang="ru-RU" sz="1400" b="1" dirty="0"/>
              <a:t>«Главбух»</a:t>
            </a:r>
            <a:r>
              <a:rPr lang="ru-RU" sz="1400" dirty="0"/>
              <a:t> — практический журнал для бухгалтеров.</a:t>
            </a:r>
          </a:p>
          <a:p>
            <a:pPr algn="just" fontAlgn="base"/>
            <a:endParaRPr lang="ru-RU" sz="1400" dirty="0" smtClean="0"/>
          </a:p>
          <a:p>
            <a:pPr algn="just" fontAlgn="base"/>
            <a:r>
              <a:rPr lang="ru-RU" sz="1400" dirty="0" smtClean="0"/>
              <a:t>В </a:t>
            </a:r>
            <a:r>
              <a:rPr lang="ru-RU" sz="1400" dirty="0"/>
              <a:t>каждом номере – пошаговые инструкции и практические советы по бухучету, налогообложению и отчетности, полезные таблицы, схемы и образцы заполнения документов. </a:t>
            </a:r>
            <a:endParaRPr lang="ru-RU" sz="1400" dirty="0" smtClean="0"/>
          </a:p>
          <a:p>
            <a:pPr algn="just" fontAlgn="base"/>
            <a:endParaRPr lang="ru-RU" sz="1400" dirty="0"/>
          </a:p>
          <a:p>
            <a:pPr algn="just" fontAlgn="base"/>
            <a:r>
              <a:rPr lang="ru-RU" sz="1400" dirty="0" smtClean="0"/>
              <a:t>Журнал </a:t>
            </a:r>
            <a:r>
              <a:rPr lang="ru-RU" sz="1400" dirty="0"/>
              <a:t>о бухгалтерском учете и налогообложении. Все изменения в законодательстве изложены просто и понятно, даны практические примеры по учету и налогам, схемы и таблицы. </a:t>
            </a:r>
          </a:p>
          <a:p>
            <a:pPr algn="just" fontAlgn="base"/>
            <a:endParaRPr lang="ru-RU" sz="1400" dirty="0"/>
          </a:p>
          <a:p>
            <a:pPr algn="just" fontAlgn="base"/>
            <a:r>
              <a:rPr lang="ru-RU" sz="1400" dirty="0" smtClean="0"/>
              <a:t>Самые </a:t>
            </a:r>
            <a:r>
              <a:rPr lang="ru-RU" sz="1400" dirty="0"/>
              <a:t>сложные, запутанные ситуации в учете и законодательные изменения вам будут не страшны.</a:t>
            </a:r>
          </a:p>
        </p:txBody>
      </p:sp>
      <p:pic>
        <p:nvPicPr>
          <p:cNvPr id="8194" name="Picture 2" descr="https://online.pubhtml5.com/mulx/qsck/files/large/1.jpg?163039895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9232" y="836712"/>
            <a:ext cx="3028884" cy="44644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8600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63888" y="1196752"/>
            <a:ext cx="5443466" cy="4185761"/>
          </a:xfrm>
          <a:prstGeom prst="rect">
            <a:avLst/>
          </a:prstGeom>
        </p:spPr>
        <p:txBody>
          <a:bodyPr wrap="square">
            <a:spAutoFit/>
          </a:bodyPr>
          <a:lstStyle/>
          <a:p>
            <a:pPr algn="just"/>
            <a:r>
              <a:rPr lang="ru-RU" sz="1400" b="1" dirty="0"/>
              <a:t>«Актуальные проблемы российского права» </a:t>
            </a:r>
            <a:r>
              <a:rPr lang="ru-RU" sz="1400" dirty="0"/>
              <a:t>— это научно-практический юридический журнал, посвященный актуальным проблемам теории права, практике его применения, совершенствованию законодательства, а также проблемам юридического образования.</a:t>
            </a:r>
          </a:p>
          <a:p>
            <a:pPr algn="just"/>
            <a:endParaRPr lang="ru-RU" sz="1400" dirty="0" smtClean="0"/>
          </a:p>
          <a:p>
            <a:pPr algn="just"/>
            <a:r>
              <a:rPr lang="ru-RU" sz="1400" dirty="0" smtClean="0"/>
              <a:t>Рубрики </a:t>
            </a:r>
            <a:r>
              <a:rPr lang="ru-RU" sz="1400" dirty="0"/>
              <a:t>журнала охватывают все основные отрасли права, учитывают весь спектр юридической проблематики, в том числе теории и истории государства и права, государственно-правовой, гражданско-правовой, уголовно-правовой, международно-правовой направленности. </a:t>
            </a:r>
            <a:endParaRPr lang="ru-RU" sz="1400" dirty="0" smtClean="0"/>
          </a:p>
          <a:p>
            <a:pPr algn="just"/>
            <a:endParaRPr lang="ru-RU" sz="1400" dirty="0"/>
          </a:p>
          <a:p>
            <a:pPr algn="just"/>
            <a:r>
              <a:rPr lang="ru-RU" sz="1400" dirty="0" smtClean="0"/>
              <a:t>На </a:t>
            </a:r>
            <a:r>
              <a:rPr lang="ru-RU" sz="1400" dirty="0"/>
              <a:t>страницах журнала размещаются экспертные заключения по знаковым судебным процессам, материалы конференций, рецензии на юридические новинки.</a:t>
            </a:r>
          </a:p>
          <a:p>
            <a:pPr algn="just"/>
            <a:endParaRPr lang="ru-RU" sz="1400" dirty="0" smtClean="0"/>
          </a:p>
          <a:p>
            <a:pPr algn="just"/>
            <a:r>
              <a:rPr lang="ru-RU" sz="1400" dirty="0" smtClean="0"/>
              <a:t>В </a:t>
            </a:r>
            <a:r>
              <a:rPr lang="ru-RU" sz="1400" dirty="0"/>
              <a:t>журнале активно публикуются известные ученые и практики, преподаватели ведущих российских вузов, судьи, сотрудники государственных органов.</a:t>
            </a:r>
          </a:p>
        </p:txBody>
      </p:sp>
      <p:pic>
        <p:nvPicPr>
          <p:cNvPr id="9220" name="Picture 4" descr="http://crimescience.ru/wp-content/uploads/2015/01/APRP_6_2019_%D0%BE%D0%B1%D0%B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124744"/>
            <a:ext cx="3096343" cy="4392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7427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675" t="3067" r="59900" b="2800"/>
          <a:stretch/>
        </p:blipFill>
        <p:spPr bwMode="auto">
          <a:xfrm>
            <a:off x="179512" y="764704"/>
            <a:ext cx="3024336" cy="4243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491880" y="908720"/>
            <a:ext cx="5400600" cy="3970318"/>
          </a:xfrm>
          <a:prstGeom prst="rect">
            <a:avLst/>
          </a:prstGeom>
        </p:spPr>
        <p:txBody>
          <a:bodyPr wrap="square">
            <a:spAutoFit/>
          </a:bodyPr>
          <a:lstStyle/>
          <a:p>
            <a:pPr algn="just"/>
            <a:r>
              <a:rPr lang="ru-RU" sz="1400" b="1" dirty="0" smtClean="0"/>
              <a:t>В журнале «Градостроительное право» </a:t>
            </a:r>
            <a:r>
              <a:rPr lang="ru-RU" sz="1400" dirty="0" smtClean="0"/>
              <a:t>освещаются </a:t>
            </a:r>
            <a:r>
              <a:rPr lang="ru-RU" sz="1400" dirty="0"/>
              <a:t>научные исследования: </a:t>
            </a:r>
            <a:endParaRPr lang="ru-RU" sz="1400" dirty="0" smtClean="0"/>
          </a:p>
          <a:p>
            <a:pPr marL="285750" indent="-285750" algn="just">
              <a:buFont typeface="Arial" panose="020B0604020202020204" pitchFamily="34" charset="0"/>
              <a:buChar char="•"/>
            </a:pPr>
            <a:r>
              <a:rPr lang="ru-RU" sz="1400" dirty="0" smtClean="0"/>
              <a:t>по </a:t>
            </a:r>
            <a:r>
              <a:rPr lang="ru-RU" sz="1400" dirty="0"/>
              <a:t>правовому обеспечению внедрения новых градостроительных технологий и архитектурно-планировочных решений; </a:t>
            </a:r>
            <a:endParaRPr lang="ru-RU" sz="1400" dirty="0" smtClean="0"/>
          </a:p>
          <a:p>
            <a:pPr marL="285750" indent="-285750" algn="just">
              <a:buFont typeface="Arial" panose="020B0604020202020204" pitchFamily="34" charset="0"/>
              <a:buChar char="•"/>
            </a:pPr>
            <a:r>
              <a:rPr lang="ru-RU" sz="1400" dirty="0" smtClean="0"/>
              <a:t>проблемам </a:t>
            </a:r>
            <a:r>
              <a:rPr lang="ru-RU" sz="1400" dirty="0"/>
              <a:t>современного городского права; комплексного освоения новых территорий страны путем строительства новых или возрождения заброшенных городов; </a:t>
            </a:r>
            <a:endParaRPr lang="ru-RU" sz="1400" dirty="0" smtClean="0"/>
          </a:p>
          <a:p>
            <a:pPr marL="285750" indent="-285750" algn="just">
              <a:buFont typeface="Arial" panose="020B0604020202020204" pitchFamily="34" charset="0"/>
              <a:buChar char="•"/>
            </a:pPr>
            <a:r>
              <a:rPr lang="ru-RU" sz="1400" dirty="0" smtClean="0"/>
              <a:t>по </a:t>
            </a:r>
            <a:r>
              <a:rPr lang="ru-RU" sz="1400" dirty="0"/>
              <a:t>влиянию на градостроительство теорий города, разрабатываемых другими гуманитарными науками (философской, экономической, социальной, исторической, урбанистической, политологической и др.); </a:t>
            </a:r>
            <a:endParaRPr lang="ru-RU" sz="1400" dirty="0" smtClean="0"/>
          </a:p>
          <a:p>
            <a:pPr marL="285750" indent="-285750" algn="just">
              <a:buFont typeface="Arial" panose="020B0604020202020204" pitchFamily="34" charset="0"/>
              <a:buChar char="•"/>
            </a:pPr>
            <a:r>
              <a:rPr lang="ru-RU" sz="1400" dirty="0" smtClean="0"/>
              <a:t>по правовым </a:t>
            </a:r>
            <a:r>
              <a:rPr lang="ru-RU" sz="1400" dirty="0"/>
              <a:t>проблемам урбанизации и жизнедеятельности </a:t>
            </a:r>
            <a:r>
              <a:rPr lang="ru-RU" sz="1400" dirty="0" smtClean="0"/>
              <a:t>мегаполисов;</a:t>
            </a:r>
          </a:p>
          <a:p>
            <a:pPr marL="285750" indent="-285750" algn="just">
              <a:buFont typeface="Arial" panose="020B0604020202020204" pitchFamily="34" charset="0"/>
              <a:buChar char="•"/>
            </a:pPr>
            <a:r>
              <a:rPr lang="ru-RU" sz="1400" dirty="0" smtClean="0"/>
              <a:t>по </a:t>
            </a:r>
            <a:r>
              <a:rPr lang="ru-RU" sz="1400" dirty="0"/>
              <a:t>исследованию зарубежного опыта развития градостроительных наук, архитектуры и </a:t>
            </a:r>
            <a:r>
              <a:rPr lang="ru-RU" sz="1400" dirty="0" err="1"/>
              <a:t>урбанистики</a:t>
            </a:r>
            <a:r>
              <a:rPr lang="ru-RU" sz="1400" dirty="0" smtClean="0"/>
              <a:t>;</a:t>
            </a:r>
          </a:p>
          <a:p>
            <a:pPr marL="285750" indent="-285750" algn="just">
              <a:buFont typeface="Arial" panose="020B0604020202020204" pitchFamily="34" charset="0"/>
              <a:buChar char="•"/>
            </a:pPr>
            <a:r>
              <a:rPr lang="ru-RU" sz="1400" dirty="0" smtClean="0"/>
              <a:t>проблемах </a:t>
            </a:r>
            <a:r>
              <a:rPr lang="ru-RU" sz="1400" dirty="0"/>
              <a:t>и пробелах законодательства и правоприменения.</a:t>
            </a:r>
          </a:p>
        </p:txBody>
      </p:sp>
    </p:spTree>
    <p:extLst>
      <p:ext uri="{BB962C8B-B14F-4D97-AF65-F5344CB8AC3E}">
        <p14:creationId xmlns:p14="http://schemas.microsoft.com/office/powerpoint/2010/main" val="13048943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419872" y="3356992"/>
            <a:ext cx="5400600" cy="3396575"/>
          </a:xfrm>
          <a:prstGeom prst="rect">
            <a:avLst/>
          </a:prstGeom>
        </p:spPr>
        <p:txBody>
          <a:bodyPr wrap="square">
            <a:spAutoFit/>
          </a:bodyPr>
          <a:lstStyle/>
          <a:p>
            <a:pPr algn="just" fontAlgn="base"/>
            <a:r>
              <a:rPr lang="ru-RU" sz="1400" dirty="0" smtClean="0"/>
              <a:t>Ежемесячный журнал </a:t>
            </a:r>
            <a:r>
              <a:rPr lang="ru-RU" sz="1400" b="1" dirty="0" smtClean="0"/>
              <a:t>«Социальное обслуживание» </a:t>
            </a:r>
            <a:r>
              <a:rPr lang="ru-RU" sz="1400" dirty="0"/>
              <a:t>является основным отраслевым изданием системы социального обслуживания населения – одного из наиболее значимых и динамично развивающихся секторов социальной сферы. </a:t>
            </a:r>
            <a:endParaRPr lang="ru-RU" sz="1400" dirty="0" smtClean="0"/>
          </a:p>
          <a:p>
            <a:pPr algn="just" fontAlgn="base"/>
            <a:endParaRPr lang="ru-RU" sz="1400" dirty="0"/>
          </a:p>
          <a:p>
            <a:pPr algn="just" fontAlgn="base"/>
            <a:r>
              <a:rPr lang="ru-RU" sz="1400" dirty="0" smtClean="0"/>
              <a:t>Он </a:t>
            </a:r>
            <a:r>
              <a:rPr lang="ru-RU" sz="1400" dirty="0"/>
              <a:t>освещает деятельность различных видов учреждений социального обслуживания и органов социальной защиты населения.</a:t>
            </a:r>
          </a:p>
          <a:p>
            <a:pPr algn="just"/>
            <a:endParaRPr lang="ru-RU" sz="1400" dirty="0" smtClean="0"/>
          </a:p>
          <a:p>
            <a:pPr algn="just"/>
            <a:r>
              <a:rPr lang="ru-RU" sz="1400" dirty="0" smtClean="0"/>
              <a:t>Практически </a:t>
            </a:r>
            <a:r>
              <a:rPr lang="ru-RU" sz="1400" dirty="0"/>
              <a:t>все публикуемые статьи посвящены практике модернизации системы социального обслуживания, повышению эффективности деятельности по предоставлению социальных услуг, обобщению современных технологий и инновационного опыта работы социальных служб. </a:t>
            </a:r>
          </a:p>
        </p:txBody>
      </p:sp>
      <p:sp>
        <p:nvSpPr>
          <p:cNvPr id="5" name="Прямоугольник 4"/>
          <p:cNvSpPr/>
          <p:nvPr/>
        </p:nvSpPr>
        <p:spPr>
          <a:xfrm>
            <a:off x="3275856" y="197088"/>
            <a:ext cx="5622372" cy="2893100"/>
          </a:xfrm>
          <a:prstGeom prst="rect">
            <a:avLst/>
          </a:prstGeom>
        </p:spPr>
        <p:txBody>
          <a:bodyPr wrap="square">
            <a:spAutoFit/>
          </a:bodyPr>
          <a:lstStyle/>
          <a:p>
            <a:pPr algn="just"/>
            <a:r>
              <a:rPr lang="ru-RU" sz="1400" b="1" dirty="0" smtClean="0"/>
              <a:t>«Социальное и пенсионное право»</a:t>
            </a:r>
            <a:r>
              <a:rPr lang="ru-RU" sz="1400" dirty="0" smtClean="0"/>
              <a:t> федеральный </a:t>
            </a:r>
            <a:r>
              <a:rPr lang="ru-RU" sz="1400" dirty="0"/>
              <a:t>научно-практический журнал. </a:t>
            </a:r>
          </a:p>
          <a:p>
            <a:pPr algn="just"/>
            <a:r>
              <a:rPr lang="ru-RU" sz="1400" dirty="0" smtClean="0"/>
              <a:t> </a:t>
            </a:r>
            <a:r>
              <a:rPr lang="ru-RU" sz="1400" dirty="0"/>
              <a:t>Рубрики и виды публикуемых материалов: Законодательство, судебная практика, обзоры конференций; история развития; статьи и комментарии ведущих специалистов отрасли; правовое обеспечение выплаты пенсий, пособий, компенсаций, субсидий; оказания социальных услуг, предоставления льгот. </a:t>
            </a:r>
            <a:endParaRPr lang="ru-RU" sz="1400" dirty="0" smtClean="0"/>
          </a:p>
          <a:p>
            <a:pPr algn="just"/>
            <a:endParaRPr lang="ru-RU" sz="1400" dirty="0"/>
          </a:p>
          <a:p>
            <a:pPr algn="just"/>
            <a:r>
              <a:rPr lang="ru-RU" sz="1400" dirty="0" smtClean="0"/>
              <a:t>Пособия </a:t>
            </a:r>
            <a:r>
              <a:rPr lang="ru-RU" sz="1400" dirty="0"/>
              <a:t>и льготы гражданам с детьми, государственные пенсии; социальное страхование., трудовой (страховой) стаж, понятия, периоды, специальный трудовой стаж, государственная социальная помощь, правовые основы социального обслуживания инвалидов, зарубежный опыт.</a:t>
            </a:r>
          </a:p>
        </p:txBody>
      </p:sp>
      <p:pic>
        <p:nvPicPr>
          <p:cNvPr id="10242" name="Picture 2" descr="https://sun9-34.userapi.com/impg/rf6JfCClL6igDO_bA680sfN-pIbd4ep7muF_gw/UIrTz1fyPXk.jpg?size=407x604&amp;quality=95&amp;sign=e5b49e4a2da6a1402c39a74db0de5c6e&amp;c_uniq_tag=WXS-tilPH-ylr12ep2k-7_069bdSFb6Dj96hpoHMmyo&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6631"/>
            <a:ext cx="2520280" cy="316835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rucont.ru/data.ashx?guid=5e8ba1c6-7de6-4652-8853-841a8eebb9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356992"/>
            <a:ext cx="2520280" cy="3396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8780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new.groteck.ru/images/cat/10658/IB_4_20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140" y="188640"/>
            <a:ext cx="2359636" cy="3312368"/>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987824" y="188640"/>
            <a:ext cx="5832648" cy="3108543"/>
          </a:xfrm>
          <a:prstGeom prst="rect">
            <a:avLst/>
          </a:prstGeom>
        </p:spPr>
        <p:txBody>
          <a:bodyPr wrap="square">
            <a:spAutoFit/>
          </a:bodyPr>
          <a:lstStyle/>
          <a:p>
            <a:pPr algn="just"/>
            <a:r>
              <a:rPr lang="ru-RU" sz="1400" dirty="0"/>
              <a:t>Журнал "</a:t>
            </a:r>
            <a:r>
              <a:rPr lang="ru-RU" sz="1400" b="1" dirty="0" err="1"/>
              <a:t>Information</a:t>
            </a:r>
            <a:r>
              <a:rPr lang="ru-RU" sz="1400" b="1" dirty="0"/>
              <a:t> </a:t>
            </a:r>
            <a:r>
              <a:rPr lang="ru-RU" sz="1400" b="1" dirty="0" err="1"/>
              <a:t>Security</a:t>
            </a:r>
            <a:r>
              <a:rPr lang="ru-RU" sz="1400" b="1" dirty="0"/>
              <a:t>/Информационная безопасность</a:t>
            </a:r>
            <a:r>
              <a:rPr lang="ru-RU" sz="1400" dirty="0"/>
              <a:t>" – это профессиональный взгляд на отрасль. </a:t>
            </a:r>
            <a:endParaRPr lang="ru-RU" sz="1400" dirty="0" smtClean="0"/>
          </a:p>
          <a:p>
            <a:pPr algn="just"/>
            <a:endParaRPr lang="ru-RU" sz="1400" dirty="0"/>
          </a:p>
          <a:p>
            <a:pPr algn="just"/>
            <a:r>
              <a:rPr lang="ru-RU" sz="1400" dirty="0" smtClean="0"/>
              <a:t>С </a:t>
            </a:r>
            <a:r>
              <a:rPr lang="ru-RU" sz="1400" dirty="0"/>
              <a:t>его помощью потребители узнают о новейших решениях в области безопасности, о тенденциях рынка и его проблемных вопросах; ознакомятся с расчетами информационных рисков в различных сферах промышленности, банковской и финансово-кредитной сферы Российской </a:t>
            </a:r>
            <a:r>
              <a:rPr lang="ru-RU" sz="1400" dirty="0" smtClean="0"/>
              <a:t>Федерации.</a:t>
            </a:r>
          </a:p>
          <a:p>
            <a:pPr lvl="0" algn="just"/>
            <a:endParaRPr lang="ru-RU" sz="1400" dirty="0" smtClean="0"/>
          </a:p>
          <a:p>
            <a:pPr lvl="0" algn="just"/>
            <a:r>
              <a:rPr lang="ru-RU" sz="1400" dirty="0" smtClean="0"/>
              <a:t>Единственное </a:t>
            </a:r>
            <a:r>
              <a:rPr lang="ru-RU" sz="1400" dirty="0"/>
              <a:t>в своем роде отраслевое издание для профессионалов в области информационной безопасности, которых объединяет общий интерес и готовность сделать мир продвинутым и безопасным одновременно. </a:t>
            </a:r>
          </a:p>
          <a:p>
            <a:pPr algn="just"/>
            <a:endParaRPr lang="ru-RU" sz="1400" dirty="0"/>
          </a:p>
        </p:txBody>
      </p:sp>
      <p:pic>
        <p:nvPicPr>
          <p:cNvPr id="5" name="Рисунок 4" descr="http://www.jurnali-online.com/wp-content/uploads/1591im/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678" y="3712990"/>
            <a:ext cx="2340097" cy="3100385"/>
          </a:xfrm>
          <a:prstGeom prst="rect">
            <a:avLst/>
          </a:prstGeom>
          <a:noFill/>
          <a:ln>
            <a:noFill/>
          </a:ln>
        </p:spPr>
      </p:pic>
      <p:sp>
        <p:nvSpPr>
          <p:cNvPr id="4" name="Прямоугольник 3"/>
          <p:cNvSpPr/>
          <p:nvPr/>
        </p:nvSpPr>
        <p:spPr>
          <a:xfrm>
            <a:off x="2987824" y="3712991"/>
            <a:ext cx="5760640" cy="2893100"/>
          </a:xfrm>
          <a:prstGeom prst="rect">
            <a:avLst/>
          </a:prstGeom>
        </p:spPr>
        <p:txBody>
          <a:bodyPr wrap="square">
            <a:spAutoFit/>
          </a:bodyPr>
          <a:lstStyle/>
          <a:p>
            <a:pPr algn="just"/>
            <a:r>
              <a:rPr lang="ru-RU" sz="1400" b="1" dirty="0" smtClean="0"/>
              <a:t>«</a:t>
            </a:r>
            <a:r>
              <a:rPr lang="en-US" sz="1400" b="1" dirty="0" smtClean="0"/>
              <a:t>it expert</a:t>
            </a:r>
            <a:r>
              <a:rPr lang="ru-RU" sz="1400" b="1" dirty="0"/>
              <a:t> </a:t>
            </a:r>
            <a:r>
              <a:rPr lang="ru-RU" sz="1400" b="1" dirty="0" smtClean="0"/>
              <a:t>(ИТ – Инфраструктура бизнеса)» </a:t>
            </a:r>
            <a:r>
              <a:rPr lang="ru-RU" sz="1400" dirty="0" smtClean="0"/>
              <a:t>- издание </a:t>
            </a:r>
            <a:r>
              <a:rPr lang="ru-RU" sz="1400" dirty="0"/>
              <a:t>активных пользователей ИТ. </a:t>
            </a:r>
            <a:endParaRPr lang="ru-RU" sz="1400" dirty="0" smtClean="0"/>
          </a:p>
          <a:p>
            <a:pPr algn="just"/>
            <a:endParaRPr lang="ru-RU" sz="1400" dirty="0"/>
          </a:p>
          <a:p>
            <a:pPr algn="just"/>
            <a:r>
              <a:rPr lang="ru-RU" sz="1400" dirty="0" smtClean="0"/>
              <a:t>Справочник </a:t>
            </a:r>
            <a:r>
              <a:rPr lang="ru-RU" sz="1400" dirty="0"/>
              <a:t>по выбору устройств и программного обеспечения для различных задач как в бизнесе, так и повседневной жизни. </a:t>
            </a:r>
            <a:endParaRPr lang="ru-RU" sz="1400" dirty="0" smtClean="0"/>
          </a:p>
          <a:p>
            <a:pPr algn="just"/>
            <a:endParaRPr lang="ru-RU" sz="1400" dirty="0"/>
          </a:p>
          <a:p>
            <a:pPr algn="just"/>
            <a:r>
              <a:rPr lang="ru-RU" sz="1400" dirty="0" smtClean="0"/>
              <a:t>Руководство </a:t>
            </a:r>
            <a:r>
              <a:rPr lang="ru-RU" sz="1400" dirty="0"/>
              <a:t>пользователя по самостоятельной настройке и применению современных технологий в офисе и дома. Обзоры и тесты оборудования и ПО, ответы на вопросы и подробные и простые инструкции. </a:t>
            </a:r>
            <a:endParaRPr lang="ru-RU" sz="1400" dirty="0" smtClean="0"/>
          </a:p>
          <a:p>
            <a:pPr algn="just"/>
            <a:endParaRPr lang="ru-RU" sz="1400" dirty="0"/>
          </a:p>
          <a:p>
            <a:pPr algn="just"/>
            <a:r>
              <a:rPr lang="ru-RU" sz="1400" dirty="0" smtClean="0"/>
              <a:t>Журнал </a:t>
            </a:r>
            <a:r>
              <a:rPr lang="ru-RU" sz="1400" dirty="0"/>
              <a:t>для тех, кто активно использует современные технологии в повседневной деятельности. Просто о сложном!</a:t>
            </a:r>
          </a:p>
        </p:txBody>
      </p:sp>
    </p:spTree>
    <p:extLst>
      <p:ext uri="{BB962C8B-B14F-4D97-AF65-F5344CB8AC3E}">
        <p14:creationId xmlns:p14="http://schemas.microsoft.com/office/powerpoint/2010/main" val="1226893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99" y="908721"/>
            <a:ext cx="2852737"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491880" y="908720"/>
            <a:ext cx="5400600" cy="3754874"/>
          </a:xfrm>
          <a:prstGeom prst="rect">
            <a:avLst/>
          </a:prstGeom>
        </p:spPr>
        <p:txBody>
          <a:bodyPr wrap="square">
            <a:spAutoFit/>
          </a:bodyPr>
          <a:lstStyle/>
          <a:p>
            <a:r>
              <a:rPr lang="ru-RU" sz="1400" b="1" dirty="0" smtClean="0"/>
              <a:t>«</a:t>
            </a:r>
            <a:r>
              <a:rPr lang="en-US" sz="1400" b="1" dirty="0" smtClean="0"/>
              <a:t>IT – Manager  </a:t>
            </a:r>
            <a:r>
              <a:rPr lang="ru-RU" sz="1400" b="1" dirty="0" smtClean="0"/>
              <a:t>(Администратор информационных технологий)»</a:t>
            </a:r>
            <a:r>
              <a:rPr lang="en-US" sz="1400" b="1" dirty="0" smtClean="0"/>
              <a:t> </a:t>
            </a:r>
            <a:endParaRPr lang="ru-RU" sz="1400" b="1" dirty="0" smtClean="0"/>
          </a:p>
          <a:p>
            <a:endParaRPr lang="en-US" sz="1400" b="1" dirty="0" smtClean="0"/>
          </a:p>
          <a:p>
            <a:pPr algn="just"/>
            <a:r>
              <a:rPr lang="ru-RU" sz="1400" dirty="0" smtClean="0"/>
              <a:t>Бизнес-издание </a:t>
            </a:r>
            <a:r>
              <a:rPr lang="ru-RU" sz="1400" dirty="0"/>
              <a:t>в сфере управления и решения технических задач с использованием информационных технологий. </a:t>
            </a:r>
            <a:endParaRPr lang="ru-RU" sz="1400" dirty="0" smtClean="0"/>
          </a:p>
          <a:p>
            <a:pPr algn="just"/>
            <a:endParaRPr lang="ru-RU" sz="1400" dirty="0"/>
          </a:p>
          <a:p>
            <a:pPr algn="just"/>
            <a:r>
              <a:rPr lang="ru-RU" sz="1400" dirty="0" smtClean="0"/>
              <a:t>Активный </a:t>
            </a:r>
            <a:r>
              <a:rPr lang="ru-RU" sz="1400" dirty="0"/>
              <a:t>диалог между корпоративными потребителями и поставщиками ИТ решений. </a:t>
            </a:r>
            <a:endParaRPr lang="ru-RU" sz="1400" dirty="0" smtClean="0"/>
          </a:p>
          <a:p>
            <a:pPr algn="just"/>
            <a:endParaRPr lang="ru-RU" sz="1400" dirty="0"/>
          </a:p>
          <a:p>
            <a:pPr algn="just"/>
            <a:r>
              <a:rPr lang="ru-RU" sz="1400" dirty="0" smtClean="0"/>
              <a:t>Развитие </a:t>
            </a:r>
            <a:r>
              <a:rPr lang="ru-RU" sz="1400" dirty="0"/>
              <a:t>и трансформация бизнеса и государственного сектора в эпоху развития цифровой экономики. Цифровая трансформация бизнеса! </a:t>
            </a:r>
            <a:endParaRPr lang="ru-RU" sz="1400" dirty="0" smtClean="0"/>
          </a:p>
          <a:p>
            <a:pPr algn="just"/>
            <a:endParaRPr lang="ru-RU" sz="1400" dirty="0"/>
          </a:p>
          <a:p>
            <a:pPr algn="just"/>
            <a:r>
              <a:rPr lang="ru-RU" sz="1400" dirty="0" smtClean="0"/>
              <a:t>Журнал </a:t>
            </a:r>
            <a:r>
              <a:rPr lang="ru-RU" sz="1400" dirty="0"/>
              <a:t>ориентирован на директоров по информационным технологиям, развитию, логистике, продажам, маркетингу, финансам, других линейных менеджеров крупных и средних компаний всех отраслей. </a:t>
            </a:r>
          </a:p>
        </p:txBody>
      </p:sp>
    </p:spTree>
    <p:extLst>
      <p:ext uri="{BB962C8B-B14F-4D97-AF65-F5344CB8AC3E}">
        <p14:creationId xmlns:p14="http://schemas.microsoft.com/office/powerpoint/2010/main" val="21963443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1052736"/>
            <a:ext cx="5472608" cy="3447098"/>
          </a:xfrm>
          <a:prstGeom prst="rect">
            <a:avLst/>
          </a:prstGeom>
        </p:spPr>
        <p:txBody>
          <a:bodyPr wrap="square">
            <a:spAutoFit/>
          </a:bodyPr>
          <a:lstStyle/>
          <a:p>
            <a:pPr algn="just"/>
            <a:r>
              <a:rPr lang="ru-RU" sz="1400" b="1" dirty="0" smtClean="0"/>
              <a:t>«Информационные технологии»</a:t>
            </a:r>
          </a:p>
          <a:p>
            <a:pPr algn="just"/>
            <a:r>
              <a:rPr lang="ru-RU" sz="1400" dirty="0" smtClean="0"/>
              <a:t>Ежемесячный теоретический </a:t>
            </a:r>
            <a:r>
              <a:rPr lang="ru-RU" sz="1400" dirty="0"/>
              <a:t>и прикладной научно-технический </a:t>
            </a:r>
            <a:r>
              <a:rPr lang="ru-RU" sz="1400" dirty="0" smtClean="0"/>
              <a:t>журнал.</a:t>
            </a:r>
          </a:p>
          <a:p>
            <a:pPr algn="just"/>
            <a:endParaRPr lang="ru-RU" sz="1400" dirty="0" smtClean="0"/>
          </a:p>
          <a:p>
            <a:pPr algn="just"/>
            <a:r>
              <a:rPr lang="ru-RU" sz="1400" dirty="0" smtClean="0"/>
              <a:t>Журнал </a:t>
            </a:r>
            <a:r>
              <a:rPr lang="ru-RU" sz="1400" dirty="0"/>
              <a:t>"Информационные технологии" является одним из основных отечественных периодических научно-технических изданий в области информационных технологий, автоматизированных систем и использования информатики в различных </a:t>
            </a:r>
            <a:r>
              <a:rPr lang="ru-RU" sz="1400" dirty="0" smtClean="0"/>
              <a:t>приложениях.</a:t>
            </a:r>
            <a:r>
              <a:rPr lang="ru-RU" sz="1400" dirty="0"/>
              <a:t> </a:t>
            </a:r>
            <a:r>
              <a:rPr lang="ru-RU" sz="1400" dirty="0" smtClean="0"/>
              <a:t>В </a:t>
            </a:r>
            <a:r>
              <a:rPr lang="ru-RU" sz="1400" dirty="0"/>
              <a:t>журнале освещаются состояние и тенденции развития основных направлений в области разработки, создания и практического использования современных информационных технологий в технике, экономике, медицине и образовании.</a:t>
            </a:r>
          </a:p>
          <a:p>
            <a:pPr algn="just"/>
            <a:r>
              <a:rPr lang="ru-RU" dirty="0"/>
              <a:t/>
            </a:r>
            <a:br>
              <a:rPr lang="ru-RU" dirty="0"/>
            </a:br>
            <a:endParaRPr lang="ru-RU" dirty="0"/>
          </a:p>
        </p:txBody>
      </p:sp>
      <p:pic>
        <p:nvPicPr>
          <p:cNvPr id="8194" name="Picture 2" descr="https://omsklib.ru/files/news/periodika-fond/tehnika/000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64704"/>
            <a:ext cx="2952328" cy="4223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52857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75856" y="1628800"/>
            <a:ext cx="5688632" cy="2031325"/>
          </a:xfrm>
          <a:prstGeom prst="rect">
            <a:avLst/>
          </a:prstGeom>
        </p:spPr>
        <p:txBody>
          <a:bodyPr wrap="square">
            <a:spAutoFit/>
          </a:bodyPr>
          <a:lstStyle/>
          <a:p>
            <a:pPr algn="just"/>
            <a:r>
              <a:rPr lang="ru-RU" sz="1400" b="1" dirty="0" smtClean="0"/>
              <a:t>Журнал «</a:t>
            </a:r>
            <a:r>
              <a:rPr lang="ru-RU" sz="1400" b="1" dirty="0"/>
              <a:t>Архитектура, Строительство, </a:t>
            </a:r>
            <a:r>
              <a:rPr lang="ru-RU" sz="1400" b="1" dirty="0" smtClean="0"/>
              <a:t>Дизайн» </a:t>
            </a:r>
            <a:r>
              <a:rPr lang="ru-RU" sz="1400" dirty="0" smtClean="0"/>
              <a:t>Правопреемник </a:t>
            </a:r>
            <a:r>
              <a:rPr lang="ru-RU" sz="1400" dirty="0"/>
              <a:t>журнала «Архитектура СССР», зарегистрирован в МПТР России и издаётся с 1994 года</a:t>
            </a:r>
            <a:r>
              <a:rPr lang="ru-RU" sz="1400" dirty="0" smtClean="0"/>
              <a:t>. </a:t>
            </a:r>
            <a:r>
              <a:rPr lang="ru-RU" sz="1400" dirty="0"/>
              <a:t>Ж</a:t>
            </a:r>
            <a:r>
              <a:rPr lang="ru-RU" sz="1400" dirty="0" smtClean="0"/>
              <a:t>урнал </a:t>
            </a:r>
            <a:r>
              <a:rPr lang="ru-RU" sz="1400" dirty="0"/>
              <a:t>для профессионалов, специалистов, преподавателей и студентов вузов, руководителей городов, областей и </a:t>
            </a:r>
            <a:r>
              <a:rPr lang="ru-RU" sz="1400" dirty="0" smtClean="0"/>
              <a:t>республик.</a:t>
            </a:r>
            <a:endParaRPr lang="ru-RU" sz="1400" dirty="0"/>
          </a:p>
          <a:p>
            <a:pPr algn="just"/>
            <a:endParaRPr lang="ru-RU" sz="1400" dirty="0"/>
          </a:p>
          <a:p>
            <a:pPr algn="just"/>
            <a:r>
              <a:rPr lang="ru-RU" sz="1400" dirty="0"/>
              <a:t>Основная тематика: архитектура, дизайн, строительство, ландшафтный дизайн, новые технологии в строительстве и архитектуре.</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2924877" cy="4113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6149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779913" y="1196752"/>
            <a:ext cx="5040560" cy="2462213"/>
          </a:xfrm>
          <a:prstGeom prst="rect">
            <a:avLst/>
          </a:prstGeom>
        </p:spPr>
        <p:txBody>
          <a:bodyPr wrap="square">
            <a:spAutoFit/>
          </a:bodyPr>
          <a:lstStyle/>
          <a:p>
            <a:pPr algn="just"/>
            <a:r>
              <a:rPr lang="ru-RU" sz="1400" b="1" dirty="0"/>
              <a:t>«Программирование»</a:t>
            </a:r>
          </a:p>
          <a:p>
            <a:pPr algn="just"/>
            <a:endParaRPr lang="ru-RU" sz="1400" dirty="0" smtClean="0"/>
          </a:p>
          <a:p>
            <a:pPr algn="just"/>
            <a:r>
              <a:rPr lang="ru-RU" sz="1400" dirty="0" smtClean="0"/>
              <a:t>Журнал </a:t>
            </a:r>
            <a:r>
              <a:rPr lang="ru-RU" sz="1400" dirty="0" smtClean="0"/>
              <a:t>публикует </a:t>
            </a:r>
            <a:r>
              <a:rPr lang="ru-RU" sz="1400" dirty="0"/>
              <a:t>статьи по всем проблемам, связанным с теоретическим и практическим программированием: операционные системы, технологии программирования, языки программирования и компиляторы, параллельное программирование, верификация и тестирование программ, машинная графика, компьютерная алгебра и т.п. </a:t>
            </a:r>
            <a:endParaRPr lang="ru-RU" sz="1400" dirty="0" smtClean="0"/>
          </a:p>
          <a:p>
            <a:pPr algn="just"/>
            <a:r>
              <a:rPr lang="ru-RU" sz="1400" dirty="0" smtClean="0"/>
              <a:t>Журнал </a:t>
            </a:r>
            <a:r>
              <a:rPr lang="ru-RU" sz="1400" dirty="0"/>
              <a:t>предназначен для исследователей, практиков и студентов. </a:t>
            </a:r>
            <a:endParaRPr lang="ru-RU" sz="1400" dirty="0" smtClean="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982" y="1006824"/>
            <a:ext cx="2952328" cy="418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7603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chelib.ru/files/images/materials/news/2018/08/20/1/2.jpg"/>
          <p:cNvPicPr/>
          <p:nvPr/>
        </p:nvPicPr>
        <p:blipFill>
          <a:blip r:embed="rId2">
            <a:extLst>
              <a:ext uri="{28A0092B-C50C-407E-A947-70E740481C1C}">
                <a14:useLocalDpi xmlns:a14="http://schemas.microsoft.com/office/drawing/2010/main" val="0"/>
              </a:ext>
            </a:extLst>
          </a:blip>
          <a:srcRect/>
          <a:stretch>
            <a:fillRect/>
          </a:stretch>
        </p:blipFill>
        <p:spPr bwMode="auto">
          <a:xfrm>
            <a:off x="114316" y="692696"/>
            <a:ext cx="2729492" cy="3816424"/>
          </a:xfrm>
          <a:prstGeom prst="rect">
            <a:avLst/>
          </a:prstGeom>
          <a:noFill/>
          <a:ln>
            <a:noFill/>
          </a:ln>
        </p:spPr>
      </p:pic>
      <p:sp>
        <p:nvSpPr>
          <p:cNvPr id="3" name="Прямоугольник 2"/>
          <p:cNvSpPr/>
          <p:nvPr/>
        </p:nvSpPr>
        <p:spPr>
          <a:xfrm>
            <a:off x="2915816" y="908720"/>
            <a:ext cx="5904656" cy="3754874"/>
          </a:xfrm>
          <a:prstGeom prst="rect">
            <a:avLst/>
          </a:prstGeom>
        </p:spPr>
        <p:txBody>
          <a:bodyPr wrap="square">
            <a:spAutoFit/>
          </a:bodyPr>
          <a:lstStyle/>
          <a:p>
            <a:pPr algn="just"/>
            <a:r>
              <a:rPr lang="ru-RU" sz="1400" dirty="0"/>
              <a:t>Критико-публицистический журнал </a:t>
            </a:r>
            <a:r>
              <a:rPr lang="ru-RU" sz="1400" b="1" dirty="0"/>
              <a:t>«Музыкальная жизнь» </a:t>
            </a:r>
            <a:r>
              <a:rPr lang="ru-RU" sz="1400" dirty="0"/>
              <a:t>основан в декабре 1957 года. </a:t>
            </a:r>
            <a:endParaRPr lang="ru-RU" sz="1400" dirty="0" smtClean="0"/>
          </a:p>
          <a:p>
            <a:pPr algn="just"/>
            <a:endParaRPr lang="ru-RU" sz="1400" dirty="0"/>
          </a:p>
          <a:p>
            <a:pPr algn="just"/>
            <a:r>
              <a:rPr lang="ru-RU" sz="1400" dirty="0" smtClean="0"/>
              <a:t>Это </a:t>
            </a:r>
            <a:r>
              <a:rPr lang="ru-RU" sz="1400" dirty="0"/>
              <a:t>старейшее авторитетное отечественное периодическое издание о музыке и музыкантах, освещающее текущие события музыкальной жизни в России и в мире. </a:t>
            </a:r>
            <a:endParaRPr lang="ru-RU" sz="1400" dirty="0" smtClean="0"/>
          </a:p>
          <a:p>
            <a:pPr algn="just"/>
            <a:endParaRPr lang="ru-RU" sz="1400" dirty="0"/>
          </a:p>
          <a:p>
            <a:pPr algn="just"/>
            <a:r>
              <a:rPr lang="ru-RU" sz="1400" dirty="0" smtClean="0"/>
              <a:t>В </a:t>
            </a:r>
            <a:r>
              <a:rPr lang="ru-RU" sz="1400" dirty="0"/>
              <a:t>фокусе внимания журнала – актуальные вопросы исполнительства и музыкальной педагогики, истории музыки и разных жанров музыкально-сценического искусства, фестивали и исполнительские конкурсы. </a:t>
            </a:r>
            <a:endParaRPr lang="ru-RU" sz="1400" dirty="0" smtClean="0"/>
          </a:p>
          <a:p>
            <a:pPr algn="just"/>
            <a:endParaRPr lang="ru-RU" sz="1400" dirty="0"/>
          </a:p>
          <a:p>
            <a:pPr algn="just"/>
            <a:r>
              <a:rPr lang="ru-RU" sz="1400" dirty="0" smtClean="0"/>
              <a:t>Публикации </a:t>
            </a:r>
            <a:r>
              <a:rPr lang="ru-RU" sz="1400" dirty="0"/>
              <a:t>журнала позволяют осуществлять мониторинг образовательной деятельности музыкальных учебных заведений, поднимают вопросы культурной политики в регионах, освещают события музыкальной жизни государств-участников СНГ.</a:t>
            </a:r>
          </a:p>
          <a:p>
            <a:pPr algn="just"/>
            <a:endParaRPr lang="ru-RU" sz="1400" dirty="0" smtClean="0"/>
          </a:p>
        </p:txBody>
      </p:sp>
    </p:spTree>
    <p:extLst>
      <p:ext uri="{BB962C8B-B14F-4D97-AF65-F5344CB8AC3E}">
        <p14:creationId xmlns:p14="http://schemas.microsoft.com/office/powerpoint/2010/main" val="297467133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showbi.ru/_data/i/upload/2013/01/25/20130125173134-b823b36e-sm.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96752"/>
            <a:ext cx="2736304" cy="3816424"/>
          </a:xfrm>
          <a:prstGeom prst="rect">
            <a:avLst/>
          </a:prstGeom>
          <a:noFill/>
          <a:ln>
            <a:noFill/>
          </a:ln>
        </p:spPr>
      </p:pic>
      <p:sp>
        <p:nvSpPr>
          <p:cNvPr id="3" name="Прямоугольник 2"/>
          <p:cNvSpPr/>
          <p:nvPr/>
        </p:nvSpPr>
        <p:spPr>
          <a:xfrm>
            <a:off x="3048025" y="1052736"/>
            <a:ext cx="5904656" cy="4185761"/>
          </a:xfrm>
          <a:prstGeom prst="rect">
            <a:avLst/>
          </a:prstGeom>
        </p:spPr>
        <p:txBody>
          <a:bodyPr wrap="square">
            <a:spAutoFit/>
          </a:bodyPr>
          <a:lstStyle/>
          <a:p>
            <a:pPr algn="just"/>
            <a:r>
              <a:rPr lang="ru-RU" sz="1400" b="1" dirty="0"/>
              <a:t>«Музыкальный журнал»</a:t>
            </a:r>
            <a:r>
              <a:rPr lang="ru-RU" sz="1400" dirty="0"/>
              <a:t> – это современное глянцевое иллюстрированное издание, в задачу которого входит аккумулировать оперативную информацию о текущей музыкальной жизни России и мира, и который ориентирован на самый широкий круг читателей. </a:t>
            </a:r>
            <a:endParaRPr lang="ru-RU" sz="1400" dirty="0" smtClean="0"/>
          </a:p>
          <a:p>
            <a:pPr algn="just"/>
            <a:endParaRPr lang="ru-RU" sz="1400" dirty="0"/>
          </a:p>
          <a:p>
            <a:pPr algn="just"/>
            <a:r>
              <a:rPr lang="ru-RU" sz="1400" dirty="0" smtClean="0"/>
              <a:t>Информационные </a:t>
            </a:r>
            <a:r>
              <a:rPr lang="ru-RU" sz="1400" dirty="0"/>
              <a:t>приоритеты журнала – регионы России и наиболее важные музыкальные события в них.</a:t>
            </a:r>
            <a:br>
              <a:rPr lang="ru-RU" sz="1400" dirty="0"/>
            </a:br>
            <a:endParaRPr lang="ru-RU" sz="1400" dirty="0" smtClean="0"/>
          </a:p>
          <a:p>
            <a:pPr algn="just"/>
            <a:r>
              <a:rPr lang="ru-RU" sz="1400" dirty="0" smtClean="0"/>
              <a:t>Среди </a:t>
            </a:r>
            <a:r>
              <a:rPr lang="ru-RU" sz="1400" dirty="0"/>
              <a:t>авторов «Музыкального журнала» – авторитетные музыкальные журналисты России. Герои публикаций в журнале – звёзды отечественной и мировой музыкальной культуры.</a:t>
            </a:r>
            <a:br>
              <a:rPr lang="ru-RU" sz="1400" dirty="0"/>
            </a:br>
            <a:endParaRPr lang="ru-RU" sz="1400" dirty="0" smtClean="0"/>
          </a:p>
          <a:p>
            <a:pPr algn="just"/>
            <a:r>
              <a:rPr lang="ru-RU" sz="1400" dirty="0" smtClean="0"/>
              <a:t>В </a:t>
            </a:r>
            <a:r>
              <a:rPr lang="ru-RU" sz="1400" dirty="0"/>
              <a:t>числе информационных партнёров нашего издания – департаменты культуры крупнейших регионов России, ведущие музыкально-сценические и концертно-филармонические коллективы страны, популярные теле- и радиоканалы в сфере культуры и искусства, приоритетные творческие союзы, популярные информационные порталы</a:t>
            </a:r>
          </a:p>
        </p:txBody>
      </p:sp>
    </p:spTree>
    <p:extLst>
      <p:ext uri="{BB962C8B-B14F-4D97-AF65-F5344CB8AC3E}">
        <p14:creationId xmlns:p14="http://schemas.microsoft.com/office/powerpoint/2010/main" val="3109590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s://shop.fotodepartament.ru/wp-content/uploads/2018/06/cover-27-28.jpg"/>
          <p:cNvPicPr/>
          <p:nvPr/>
        </p:nvPicPr>
        <p:blipFill>
          <a:blip r:embed="rId2">
            <a:extLst>
              <a:ext uri="{28A0092B-C50C-407E-A947-70E740481C1C}">
                <a14:useLocalDpi xmlns:a14="http://schemas.microsoft.com/office/drawing/2010/main" val="0"/>
              </a:ext>
            </a:extLst>
          </a:blip>
          <a:srcRect/>
          <a:stretch>
            <a:fillRect/>
          </a:stretch>
        </p:blipFill>
        <p:spPr bwMode="auto">
          <a:xfrm>
            <a:off x="107504" y="836712"/>
            <a:ext cx="2448272" cy="3600400"/>
          </a:xfrm>
          <a:prstGeom prst="rect">
            <a:avLst/>
          </a:prstGeom>
          <a:noFill/>
          <a:ln>
            <a:noFill/>
          </a:ln>
        </p:spPr>
      </p:pic>
      <p:sp>
        <p:nvSpPr>
          <p:cNvPr id="3" name="Прямоугольник 2"/>
          <p:cNvSpPr/>
          <p:nvPr/>
        </p:nvSpPr>
        <p:spPr>
          <a:xfrm>
            <a:off x="2771800" y="836712"/>
            <a:ext cx="6048672" cy="3754874"/>
          </a:xfrm>
          <a:prstGeom prst="rect">
            <a:avLst/>
          </a:prstGeom>
        </p:spPr>
        <p:txBody>
          <a:bodyPr wrap="square">
            <a:spAutoFit/>
          </a:bodyPr>
          <a:lstStyle/>
          <a:p>
            <a:pPr algn="just"/>
            <a:r>
              <a:rPr lang="ru-RU" sz="1400" dirty="0"/>
              <a:t>Журнал</a:t>
            </a:r>
            <a:r>
              <a:rPr lang="ru-RU" sz="1400" b="1" dirty="0"/>
              <a:t> "Театр" </a:t>
            </a:r>
            <a:r>
              <a:rPr lang="ru-RU" sz="1400" dirty="0"/>
              <a:t>- старейший из ныне существующих российских журналов о сценическом искусстве. Он выходит с 1937 года</a:t>
            </a:r>
            <a:r>
              <a:rPr lang="ru-RU" sz="1400" dirty="0" smtClean="0"/>
              <a:t>.</a:t>
            </a:r>
          </a:p>
          <a:p>
            <a:pPr algn="just"/>
            <a:endParaRPr lang="ru-RU" sz="1400" dirty="0"/>
          </a:p>
          <a:p>
            <a:pPr algn="just"/>
            <a:r>
              <a:rPr lang="ru-RU" sz="1400" dirty="0" smtClean="0"/>
              <a:t>За </a:t>
            </a:r>
            <a:r>
              <a:rPr lang="ru-RU" sz="1400" dirty="0"/>
              <a:t>эти годы он пережил несколько радикальных обновлений, в каждом из которых отражалась новая историческая эпоха - от сталинизма до оттепели и перестройки, но во всех эпохах он оставался главным </a:t>
            </a:r>
            <a:r>
              <a:rPr lang="ru-RU" sz="1400" dirty="0" err="1"/>
              <a:t>медийным</a:t>
            </a:r>
            <a:r>
              <a:rPr lang="ru-RU" sz="1400" dirty="0"/>
              <a:t> ресурсом о театре. </a:t>
            </a:r>
          </a:p>
          <a:p>
            <a:pPr algn="just"/>
            <a:endParaRPr lang="ru-RU" sz="1400" dirty="0" smtClean="0"/>
          </a:p>
          <a:p>
            <a:pPr algn="just"/>
            <a:r>
              <a:rPr lang="ru-RU" sz="1400" dirty="0" smtClean="0"/>
              <a:t>Большая </a:t>
            </a:r>
            <a:r>
              <a:rPr lang="ru-RU" sz="1400" dirty="0"/>
              <a:t>часть тиража журнала распространяется бесплатно среди участников творческих мероприятий Союза театральных деятелей России. Издание на безвозмездной основе передается во все 77 региональных отделений СТД РФ, пополняет фонды специализированных библиотек (Центральная научная библиотека СТД РФ, Российская государственная библиотека искусств, библиотеки театральных и гуманитарных ВУЗов России, библиотеки региональных отделений СТД РФ и </a:t>
            </a:r>
            <a:r>
              <a:rPr lang="ru-RU" sz="1400" dirty="0" err="1"/>
              <a:t>др</a:t>
            </a:r>
            <a:r>
              <a:rPr lang="ru-RU" sz="1400" dirty="0"/>
              <a:t>).</a:t>
            </a:r>
          </a:p>
          <a:p>
            <a:pPr algn="just"/>
            <a:endParaRPr lang="ru-RU" sz="1400" dirty="0"/>
          </a:p>
        </p:txBody>
      </p:sp>
    </p:spTree>
    <p:extLst>
      <p:ext uri="{BB962C8B-B14F-4D97-AF65-F5344CB8AC3E}">
        <p14:creationId xmlns:p14="http://schemas.microsoft.com/office/powerpoint/2010/main" val="31888647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851920" y="980728"/>
            <a:ext cx="4968552" cy="1815882"/>
          </a:xfrm>
          <a:prstGeom prst="rect">
            <a:avLst/>
          </a:prstGeom>
        </p:spPr>
        <p:txBody>
          <a:bodyPr wrap="square">
            <a:spAutoFit/>
          </a:bodyPr>
          <a:lstStyle/>
          <a:p>
            <a:pPr algn="just"/>
            <a:r>
              <a:rPr lang="ru-RU" sz="1400" dirty="0"/>
              <a:t>Журнал </a:t>
            </a:r>
            <a:r>
              <a:rPr lang="ru-RU" sz="1400" b="1" dirty="0"/>
              <a:t>«Книжная индустрия</a:t>
            </a:r>
            <a:r>
              <a:rPr lang="ru-RU" sz="1400" b="1" dirty="0" smtClean="0"/>
              <a:t>»</a:t>
            </a:r>
            <a:r>
              <a:rPr lang="ru-RU" sz="1400" dirty="0"/>
              <a:t> </a:t>
            </a:r>
            <a:r>
              <a:rPr lang="ru-RU" sz="1400" dirty="0" smtClean="0"/>
              <a:t>– </a:t>
            </a:r>
            <a:r>
              <a:rPr lang="ru-RU" sz="1400" dirty="0"/>
              <a:t>профессиональное периодическое издание, освещающее главные проблемы книжной отрасли, развитие книги и чтения, инновационные сервисы и технологии, деятельность издательств, </a:t>
            </a:r>
            <a:r>
              <a:rPr lang="ru-RU" sz="1400" dirty="0" err="1"/>
              <a:t>книгораспространителей</a:t>
            </a:r>
            <a:r>
              <a:rPr lang="ru-RU" sz="1400" dirty="0"/>
              <a:t> и библиотек. </a:t>
            </a:r>
            <a:endParaRPr lang="ru-RU" sz="1400" dirty="0" smtClean="0"/>
          </a:p>
          <a:p>
            <a:pPr algn="just"/>
            <a:endParaRPr lang="ru-RU" sz="1400" dirty="0"/>
          </a:p>
          <a:p>
            <a:pPr algn="just"/>
            <a:r>
              <a:rPr lang="ru-RU" sz="1400" dirty="0" smtClean="0"/>
              <a:t>Особое </a:t>
            </a:r>
            <a:r>
              <a:rPr lang="ru-RU" sz="1400" dirty="0"/>
              <a:t>внимание отводится аналитике книжной отрасли. </a:t>
            </a:r>
            <a:endParaRPr lang="ru-RU" sz="1400" dirty="0" smtClean="0"/>
          </a:p>
          <a:p>
            <a:pPr algn="just"/>
            <a:endParaRPr lang="ru-RU" sz="1400" dirty="0"/>
          </a:p>
        </p:txBody>
      </p:sp>
      <p:pic>
        <p:nvPicPr>
          <p:cNvPr id="11266" name="Picture 2" descr="https://cdn.skidka-msk.ru/images/prodacts/sourse/102176/102176163_knijnaya-industriya-2022-3-187-aprel-jurn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805356"/>
            <a:ext cx="3384376"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29919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kursiv.ru/kursivnew/kursiv_magazine/images/covers/4(144)2020.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2776"/>
            <a:ext cx="2592288" cy="3395464"/>
          </a:xfrm>
          <a:prstGeom prst="rect">
            <a:avLst/>
          </a:prstGeom>
          <a:noFill/>
          <a:ln>
            <a:noFill/>
          </a:ln>
        </p:spPr>
      </p:pic>
      <p:sp>
        <p:nvSpPr>
          <p:cNvPr id="3" name="Прямоугольник 2"/>
          <p:cNvSpPr/>
          <p:nvPr/>
        </p:nvSpPr>
        <p:spPr>
          <a:xfrm>
            <a:off x="2945837" y="908720"/>
            <a:ext cx="5916274" cy="4401205"/>
          </a:xfrm>
          <a:prstGeom prst="rect">
            <a:avLst/>
          </a:prstGeom>
        </p:spPr>
        <p:txBody>
          <a:bodyPr wrap="square">
            <a:spAutoFit/>
          </a:bodyPr>
          <a:lstStyle/>
          <a:p>
            <a:pPr algn="just"/>
            <a:r>
              <a:rPr lang="ru-RU" sz="1400" dirty="0"/>
              <a:t>Журнал </a:t>
            </a:r>
            <a:r>
              <a:rPr lang="ru-RU" sz="1400" b="1" dirty="0"/>
              <a:t>«Курсив» </a:t>
            </a:r>
            <a:r>
              <a:rPr lang="ru-RU" sz="1400" dirty="0" smtClean="0"/>
              <a:t>— </a:t>
            </a:r>
            <a:r>
              <a:rPr lang="ru-RU" sz="1400" dirty="0"/>
              <a:t>профессиональный журнал, посвященный новым издательским и полиграфическим технологиям: допечатной подготовке, печати, брошюровке и отделке. </a:t>
            </a:r>
            <a:endParaRPr lang="ru-RU" sz="1400" dirty="0" smtClean="0"/>
          </a:p>
          <a:p>
            <a:pPr algn="just"/>
            <a:endParaRPr lang="ru-RU" sz="1400" dirty="0"/>
          </a:p>
          <a:p>
            <a:pPr algn="just"/>
            <a:r>
              <a:rPr lang="ru-RU" sz="1400" dirty="0" smtClean="0"/>
              <a:t>Большое </a:t>
            </a:r>
            <a:r>
              <a:rPr lang="ru-RU" sz="1400" dirty="0"/>
              <a:t>внимание уделяется тестированию новых технологий, современного оборудования и материалов.</a:t>
            </a:r>
          </a:p>
          <a:p>
            <a:pPr algn="just"/>
            <a:endParaRPr lang="ru-RU" sz="1400" dirty="0" smtClean="0"/>
          </a:p>
          <a:p>
            <a:pPr algn="just"/>
            <a:r>
              <a:rPr lang="ru-RU" sz="1400" dirty="0" smtClean="0"/>
              <a:t>Согласно </a:t>
            </a:r>
            <a:r>
              <a:rPr lang="ru-RU" sz="1400" dirty="0"/>
              <a:t>результатам анкетирования, читатели «Курсива» — руководители и сотрудники издательств и типографий, рекламных агентств, дизайн-бюро и цифровых салонов специалисты в компьютерных технологиях — те, кто активно работает на рынке печатных услуг и располагает возможностями для расширения производства, принимает решения или влияет на их принятие.</a:t>
            </a:r>
          </a:p>
          <a:p>
            <a:pPr algn="just"/>
            <a:r>
              <a:rPr lang="ru-RU" sz="1400" dirty="0"/>
              <a:t>Именно для этих людей и предназначен в первую очередь журнал «Курсив». </a:t>
            </a:r>
            <a:endParaRPr lang="ru-RU" sz="1400" dirty="0" smtClean="0"/>
          </a:p>
          <a:p>
            <a:pPr algn="just"/>
            <a:endParaRPr lang="ru-RU" sz="1400" dirty="0"/>
          </a:p>
          <a:p>
            <a:pPr algn="just"/>
            <a:r>
              <a:rPr lang="ru-RU" sz="1400" dirty="0" smtClean="0"/>
              <a:t>Как </a:t>
            </a:r>
            <a:r>
              <a:rPr lang="ru-RU" sz="1400" dirty="0"/>
              <a:t>показывает анализ подписки журнал охотно читают не только профессионалы-полиграфисты со стажем, но и люди из смежных областей - компьютерщики, дизайнеры, сотрудники рекламных агентств, журналисты, работники искусства и т. д.</a:t>
            </a:r>
          </a:p>
        </p:txBody>
      </p:sp>
    </p:spTree>
    <p:extLst>
      <p:ext uri="{BB962C8B-B14F-4D97-AF65-F5344CB8AC3E}">
        <p14:creationId xmlns:p14="http://schemas.microsoft.com/office/powerpoint/2010/main" val="34198719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www.kursiv.ru/kursivnew/flexoplus_magazine/images/covers/4(136)2020.jpg"/>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40768"/>
            <a:ext cx="2664296" cy="3816424"/>
          </a:xfrm>
          <a:prstGeom prst="rect">
            <a:avLst/>
          </a:prstGeom>
          <a:noFill/>
          <a:ln>
            <a:noFill/>
          </a:ln>
        </p:spPr>
      </p:pic>
      <p:sp>
        <p:nvSpPr>
          <p:cNvPr id="3" name="Прямоугольник 2"/>
          <p:cNvSpPr/>
          <p:nvPr/>
        </p:nvSpPr>
        <p:spPr>
          <a:xfrm>
            <a:off x="3059831" y="1196752"/>
            <a:ext cx="5837609" cy="4185761"/>
          </a:xfrm>
          <a:prstGeom prst="rect">
            <a:avLst/>
          </a:prstGeom>
        </p:spPr>
        <p:txBody>
          <a:bodyPr wrap="square">
            <a:spAutoFit/>
          </a:bodyPr>
          <a:lstStyle/>
          <a:p>
            <a:pPr algn="just"/>
            <a:r>
              <a:rPr lang="ru-RU" sz="1400" dirty="0" smtClean="0"/>
              <a:t>Журнал </a:t>
            </a:r>
            <a:r>
              <a:rPr lang="ru-RU" sz="1400" b="1" dirty="0"/>
              <a:t>«</a:t>
            </a:r>
            <a:r>
              <a:rPr lang="ru-RU" sz="1400" b="1" dirty="0" err="1"/>
              <a:t>Флексо</a:t>
            </a:r>
            <a:r>
              <a:rPr lang="ru-RU" sz="1400" b="1" dirty="0"/>
              <a:t> Плюс» </a:t>
            </a:r>
            <a:r>
              <a:rPr lang="ru-RU" sz="1400" dirty="0"/>
              <a:t>издается с июня 1997 г. В нем освещаются все аспекты печати упаковки и этикеток, а также других видов «</a:t>
            </a:r>
            <a:r>
              <a:rPr lang="ru-RU" sz="1400" dirty="0" err="1"/>
              <a:t>неиздательской</a:t>
            </a:r>
            <a:r>
              <a:rPr lang="ru-RU" sz="1400" dirty="0"/>
              <a:t>» продукции. </a:t>
            </a:r>
            <a:endParaRPr lang="ru-RU" sz="1400" dirty="0" smtClean="0"/>
          </a:p>
          <a:p>
            <a:pPr algn="just"/>
            <a:endParaRPr lang="ru-RU" sz="1400" dirty="0"/>
          </a:p>
          <a:p>
            <a:pPr algn="just"/>
            <a:r>
              <a:rPr lang="ru-RU" sz="1400" dirty="0" smtClean="0"/>
              <a:t>Рассматриваются </a:t>
            </a:r>
            <a:r>
              <a:rPr lang="ru-RU" sz="1400" dirty="0"/>
              <a:t>не только ключевые вопросы </a:t>
            </a:r>
            <a:r>
              <a:rPr lang="ru-RU" sz="1400" dirty="0" err="1"/>
              <a:t>флексографии</a:t>
            </a:r>
            <a:r>
              <a:rPr lang="ru-RU" sz="1400" dirty="0"/>
              <a:t>, но и различные аспекты других специальных видов печати — глубокой, высокой, трафаретной, цифровой и тампонной</a:t>
            </a:r>
            <a:r>
              <a:rPr lang="ru-RU" sz="1400" dirty="0" smtClean="0"/>
              <a:t>.</a:t>
            </a:r>
          </a:p>
          <a:p>
            <a:pPr algn="just"/>
            <a:endParaRPr lang="ru-RU" sz="1400" dirty="0"/>
          </a:p>
          <a:p>
            <a:pPr algn="just"/>
            <a:r>
              <a:rPr lang="ru-RU" sz="1400" dirty="0" smtClean="0"/>
              <a:t> </a:t>
            </a:r>
            <a:r>
              <a:rPr lang="ru-RU" sz="1400" dirty="0"/>
              <a:t>На страницах журнала находят отражение самые последние события и новейшие технологические разработки в области допечатных, формных, печатных и отделочных процессов как в России, так и за рубежом. </a:t>
            </a:r>
            <a:endParaRPr lang="ru-RU" sz="1400" dirty="0" smtClean="0"/>
          </a:p>
          <a:p>
            <a:pPr algn="just"/>
            <a:endParaRPr lang="ru-RU" sz="1400" dirty="0"/>
          </a:p>
          <a:p>
            <a:pPr algn="just"/>
            <a:r>
              <a:rPr lang="ru-RU" sz="1400" dirty="0" smtClean="0"/>
              <a:t>Читателей держат в </a:t>
            </a:r>
            <a:r>
              <a:rPr lang="ru-RU" sz="1400" dirty="0"/>
              <a:t>курсе важнейших тенденций, рассказываем о международных специализированных выставках и симпозиумах.</a:t>
            </a:r>
          </a:p>
          <a:p>
            <a:pPr algn="just"/>
            <a:endParaRPr lang="ru-RU" sz="1400" dirty="0" smtClean="0"/>
          </a:p>
          <a:p>
            <a:pPr algn="just"/>
            <a:r>
              <a:rPr lang="ru-RU" sz="1400" dirty="0" smtClean="0"/>
              <a:t>Регулярно </a:t>
            </a:r>
            <a:r>
              <a:rPr lang="ru-RU" sz="1400" dirty="0"/>
              <a:t>освещается деятельность зарубежных технических ассоциаций </a:t>
            </a:r>
            <a:r>
              <a:rPr lang="ru-RU" sz="1400" dirty="0" err="1"/>
              <a:t>флексографской</a:t>
            </a:r>
            <a:r>
              <a:rPr lang="ru-RU" sz="1400" dirty="0"/>
              <a:t> печати и, конечно, российской некоммерческой Ассоциации </a:t>
            </a:r>
            <a:r>
              <a:rPr lang="ru-RU" sz="1400" dirty="0" err="1"/>
              <a:t>флексографской</a:t>
            </a:r>
            <a:r>
              <a:rPr lang="ru-RU" sz="1400" dirty="0"/>
              <a:t> печати.</a:t>
            </a:r>
          </a:p>
        </p:txBody>
      </p:sp>
    </p:spTree>
    <p:extLst>
      <p:ext uri="{BB962C8B-B14F-4D97-AF65-F5344CB8AC3E}">
        <p14:creationId xmlns:p14="http://schemas.microsoft.com/office/powerpoint/2010/main" val="16133503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987824" y="677821"/>
            <a:ext cx="5979393" cy="5909310"/>
          </a:xfrm>
          <a:prstGeom prst="rect">
            <a:avLst/>
          </a:prstGeom>
        </p:spPr>
        <p:txBody>
          <a:bodyPr wrap="square">
            <a:spAutoFit/>
          </a:bodyPr>
          <a:lstStyle/>
          <a:p>
            <a:pPr algn="just"/>
            <a:r>
              <a:rPr lang="ru-RU" sz="1400" b="1" dirty="0" smtClean="0"/>
              <a:t>«</a:t>
            </a:r>
            <a:r>
              <a:rPr lang="ru-RU" sz="1400" b="1" dirty="0" err="1" smtClean="0"/>
              <a:t>Publish</a:t>
            </a:r>
            <a:r>
              <a:rPr lang="ru-RU" sz="1400" b="1" dirty="0" smtClean="0"/>
              <a:t>» </a:t>
            </a:r>
            <a:r>
              <a:rPr lang="ru-RU" sz="1400" dirty="0"/>
              <a:t>— профессиональное полиграфическое издание, где особое внимание уделяется допечатной подготовке, цифровой и офсетной печати, бумаге и расходным материалам, графическому дизайну и верстке. </a:t>
            </a:r>
            <a:endParaRPr lang="ru-RU" sz="1400" dirty="0" smtClean="0"/>
          </a:p>
          <a:p>
            <a:pPr algn="just"/>
            <a:endParaRPr lang="ru-RU" sz="1400" dirty="0"/>
          </a:p>
          <a:p>
            <a:pPr algn="just"/>
            <a:r>
              <a:rPr lang="ru-RU" sz="1400" dirty="0" smtClean="0"/>
              <a:t>Выходит </a:t>
            </a:r>
            <a:r>
              <a:rPr lang="ru-RU" sz="1400" dirty="0"/>
              <a:t>с приложениями </a:t>
            </a:r>
            <a:r>
              <a:rPr lang="ru-RU" sz="1400" dirty="0" err="1"/>
              <a:t>Adobe</a:t>
            </a:r>
            <a:r>
              <a:rPr lang="ru-RU" sz="1400" dirty="0"/>
              <a:t> </a:t>
            </a:r>
            <a:r>
              <a:rPr lang="ru-RU" sz="1400" dirty="0" err="1"/>
              <a:t>Magazine</a:t>
            </a:r>
            <a:r>
              <a:rPr lang="ru-RU" sz="1400" dirty="0"/>
              <a:t> и </a:t>
            </a:r>
            <a:r>
              <a:rPr lang="ru-RU" sz="1400" dirty="0" err="1"/>
              <a:t>Corel</a:t>
            </a:r>
            <a:r>
              <a:rPr lang="ru-RU" sz="1400" dirty="0"/>
              <a:t> </a:t>
            </a:r>
            <a:r>
              <a:rPr lang="ru-RU" sz="1400" dirty="0" err="1"/>
              <a:t>Magazine</a:t>
            </a:r>
            <a:r>
              <a:rPr lang="ru-RU" sz="1400" dirty="0"/>
              <a:t>.  журнал, посвященный современным полиграфическим и издательским технологиям. </a:t>
            </a:r>
            <a:endParaRPr lang="ru-RU" sz="1400" dirty="0" smtClean="0"/>
          </a:p>
          <a:p>
            <a:pPr algn="just"/>
            <a:endParaRPr lang="ru-RU" sz="1400" dirty="0"/>
          </a:p>
          <a:p>
            <a:pPr algn="just"/>
            <a:r>
              <a:rPr lang="ru-RU" sz="1400" dirty="0" smtClean="0"/>
              <a:t>Тематика </a:t>
            </a:r>
            <a:r>
              <a:rPr lang="ru-RU" sz="1400" dirty="0"/>
              <a:t>статей: допечатная подготовка, цифровая и традиционная офсетная печать, бумага и расходные материалы для полиграфии, графический дизайн и вёрстка. </a:t>
            </a:r>
            <a:endParaRPr lang="ru-RU" sz="1400" dirty="0" smtClean="0"/>
          </a:p>
          <a:p>
            <a:pPr algn="just"/>
            <a:endParaRPr lang="ru-RU" sz="1400" dirty="0"/>
          </a:p>
          <a:p>
            <a:pPr algn="just"/>
            <a:r>
              <a:rPr lang="ru-RU" sz="1400" dirty="0" smtClean="0"/>
              <a:t>Особой </a:t>
            </a:r>
            <a:r>
              <a:rPr lang="ru-RU" sz="1400" dirty="0"/>
              <a:t>популярностью среди читателей пользуются тестовые полосы, демонстрирующие возможности новейших печатающих устройств</a:t>
            </a:r>
            <a:r>
              <a:rPr lang="ru-RU" sz="1400" dirty="0" smtClean="0"/>
              <a:t>.</a:t>
            </a:r>
          </a:p>
          <a:p>
            <a:pPr algn="just"/>
            <a:endParaRPr lang="ru-RU" sz="1400" dirty="0"/>
          </a:p>
          <a:p>
            <a:pPr algn="just"/>
            <a:r>
              <a:rPr lang="ru-RU" sz="1400" dirty="0" err="1" smtClean="0"/>
              <a:t>Publish</a:t>
            </a:r>
            <a:r>
              <a:rPr lang="ru-RU" sz="1400" dirty="0" smtClean="0"/>
              <a:t> </a:t>
            </a:r>
            <a:r>
              <a:rPr lang="ru-RU" sz="1400" dirty="0"/>
              <a:t>активно сотрудничает с лучшими зарубежными изданиями, лицензируя статьи из уникального журнала для индустрии красок - </a:t>
            </a:r>
            <a:r>
              <a:rPr lang="ru-RU" sz="1400" dirty="0" err="1"/>
              <a:t>Ink</a:t>
            </a:r>
            <a:r>
              <a:rPr lang="ru-RU" sz="1400" dirty="0"/>
              <a:t> </a:t>
            </a:r>
            <a:r>
              <a:rPr lang="ru-RU" sz="1400" dirty="0" err="1"/>
              <a:t>World</a:t>
            </a:r>
            <a:r>
              <a:rPr lang="ru-RU" sz="1400" dirty="0"/>
              <a:t> </a:t>
            </a:r>
            <a:r>
              <a:rPr lang="ru-RU" sz="1400" dirty="0" err="1"/>
              <a:t>Magazine</a:t>
            </a:r>
            <a:r>
              <a:rPr lang="ru-RU" sz="1400" dirty="0"/>
              <a:t> ("Мир красок"); материалы популярнейшего института FLAAR, занимающегося независимым тестированием широкоформатных принтеров; руководства для типографий рулонной офсетной печати от </a:t>
            </a:r>
            <a:r>
              <a:rPr lang="ru-RU" sz="1400" dirty="0" err="1"/>
              <a:t>Web</a:t>
            </a:r>
            <a:r>
              <a:rPr lang="ru-RU" sz="1400" dirty="0"/>
              <a:t> </a:t>
            </a:r>
            <a:r>
              <a:rPr lang="ru-RU" sz="1400" dirty="0" err="1"/>
              <a:t>Offset</a:t>
            </a:r>
            <a:r>
              <a:rPr lang="ru-RU" sz="1400" dirty="0"/>
              <a:t> </a:t>
            </a:r>
            <a:r>
              <a:rPr lang="ru-RU" sz="1400" dirty="0" err="1"/>
              <a:t>Champion</a:t>
            </a:r>
            <a:r>
              <a:rPr lang="ru-RU" sz="1400" dirty="0"/>
              <a:t> </a:t>
            </a:r>
            <a:r>
              <a:rPr lang="ru-RU" sz="1400" dirty="0" err="1"/>
              <a:t>Group</a:t>
            </a:r>
            <a:r>
              <a:rPr lang="ru-RU" sz="1400" dirty="0"/>
              <a:t>; прикладные исследования </a:t>
            </a:r>
            <a:r>
              <a:rPr lang="ru-RU" sz="1400" dirty="0" err="1"/>
              <a:t>PrintCity</a:t>
            </a:r>
            <a:r>
              <a:rPr lang="ru-RU" sz="1400" dirty="0"/>
              <a:t>.</a:t>
            </a:r>
          </a:p>
          <a:p>
            <a:pPr algn="just"/>
            <a:endParaRPr lang="ru-RU" sz="1400" dirty="0" smtClean="0"/>
          </a:p>
          <a:p>
            <a:pPr algn="just"/>
            <a:r>
              <a:rPr lang="ru-RU" sz="1400" dirty="0" smtClean="0"/>
              <a:t>Специальные </a:t>
            </a:r>
            <a:r>
              <a:rPr lang="ru-RU" sz="1400" dirty="0"/>
              <a:t>проекты: журналы в журнале </a:t>
            </a:r>
            <a:r>
              <a:rPr lang="ru-RU" sz="1400" dirty="0" err="1"/>
              <a:t>Adobe</a:t>
            </a:r>
            <a:r>
              <a:rPr lang="ru-RU" sz="1400" dirty="0"/>
              <a:t> </a:t>
            </a:r>
            <a:r>
              <a:rPr lang="ru-RU" sz="1400" dirty="0" err="1"/>
              <a:t>Magazine</a:t>
            </a:r>
            <a:r>
              <a:rPr lang="ru-RU" sz="1400" dirty="0"/>
              <a:t> и </a:t>
            </a:r>
            <a:r>
              <a:rPr lang="ru-RU" sz="1400" dirty="0" err="1"/>
              <a:t>Corel</a:t>
            </a:r>
            <a:r>
              <a:rPr lang="ru-RU" sz="1400" dirty="0"/>
              <a:t> </a:t>
            </a:r>
            <a:r>
              <a:rPr lang="ru-RU" sz="1400" dirty="0" err="1"/>
              <a:t>Magazine</a:t>
            </a:r>
            <a:r>
              <a:rPr lang="ru-RU" sz="1400" dirty="0"/>
              <a:t>; приложение "Расходные материалы".</a:t>
            </a:r>
          </a:p>
        </p:txBody>
      </p:sp>
      <p:pic>
        <p:nvPicPr>
          <p:cNvPr id="12290" name="Picture 2" descr="Журнал Publish № 10/2013 - Открытые системы ЛитРес."/>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24744"/>
            <a:ext cx="2808312"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696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history.milportal.ru/wp-content/uploads/2021/12/%D0%92%D0%98%D0%96-12-2021-%D0%BF%D0%BE%D0%BB%D0%BD%D0%B0%D1%8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516" y="1237404"/>
            <a:ext cx="2945316" cy="420782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275856" y="1196752"/>
            <a:ext cx="5616624" cy="4185761"/>
          </a:xfrm>
          <a:prstGeom prst="rect">
            <a:avLst/>
          </a:prstGeom>
        </p:spPr>
        <p:txBody>
          <a:bodyPr wrap="square">
            <a:spAutoFit/>
          </a:bodyPr>
          <a:lstStyle/>
          <a:p>
            <a:pPr algn="just"/>
            <a:r>
              <a:rPr lang="ru-RU" sz="1400" b="1" dirty="0"/>
              <a:t>«Военно-исторический журнал» </a:t>
            </a:r>
            <a:r>
              <a:rPr lang="ru-RU" sz="1400" dirty="0"/>
              <a:t>Министерства обороны Российской Федерации освещает актуальные проблемы отечественной и зарубежной военной истории, военную политику Российского государства на всех этапах его становления и развития, проблемы военного строительства, исторический опыт обеспечения национальной безопасности, историю развития военной науки и техники, деятельность выдающихся русских и советских полководцев и флотоводцев</a:t>
            </a:r>
            <a:r>
              <a:rPr lang="ru-RU" sz="1400" dirty="0" smtClean="0"/>
              <a:t>. </a:t>
            </a:r>
          </a:p>
          <a:p>
            <a:pPr algn="just"/>
            <a:endParaRPr lang="ru-RU" sz="1400" dirty="0" smtClean="0"/>
          </a:p>
          <a:p>
            <a:pPr algn="just"/>
            <a:r>
              <a:rPr lang="ru-RU" sz="1400" dirty="0" smtClean="0"/>
              <a:t>«</a:t>
            </a:r>
            <a:r>
              <a:rPr lang="ru-RU" sz="1400" dirty="0"/>
              <a:t>Военно-исторический журнал» ориентируется на профессиональных историков, специалистов научно-исследовательских учреждений, профессорско-преподавательский состав, офицеров и курсантов военно-учебных заведений, ветеранов Великой Отечественной войны и Вооруженных сил, а также на всех тех, кто интересуется военной историей. </a:t>
            </a:r>
            <a:endParaRPr lang="ru-RU" sz="1400" dirty="0" smtClean="0"/>
          </a:p>
          <a:p>
            <a:pPr algn="just"/>
            <a:endParaRPr lang="ru-RU" sz="1400" dirty="0" smtClean="0"/>
          </a:p>
          <a:p>
            <a:pPr algn="just"/>
            <a:r>
              <a:rPr lang="ru-RU" sz="1400" dirty="0" smtClean="0"/>
              <a:t>В </a:t>
            </a:r>
            <a:r>
              <a:rPr lang="ru-RU" sz="1400" dirty="0"/>
              <a:t>журнале имеется раздел «Молодежный военно-исторический журнал».</a:t>
            </a:r>
          </a:p>
        </p:txBody>
      </p:sp>
    </p:spTree>
    <p:extLst>
      <p:ext uri="{BB962C8B-B14F-4D97-AF65-F5344CB8AC3E}">
        <p14:creationId xmlns:p14="http://schemas.microsoft.com/office/powerpoint/2010/main" val="3548081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1124744"/>
            <a:ext cx="4680520" cy="4616648"/>
          </a:xfrm>
          <a:prstGeom prst="rect">
            <a:avLst/>
          </a:prstGeom>
        </p:spPr>
        <p:txBody>
          <a:bodyPr wrap="square">
            <a:spAutoFit/>
          </a:bodyPr>
          <a:lstStyle/>
          <a:p>
            <a:pPr algn="just"/>
            <a:r>
              <a:rPr lang="ru-RU" sz="1400" dirty="0" smtClean="0"/>
              <a:t>Ежемесячный </a:t>
            </a:r>
            <a:r>
              <a:rPr lang="ru-RU" sz="1400" dirty="0"/>
              <a:t>научно-популярный массовый журнал </a:t>
            </a:r>
            <a:r>
              <a:rPr lang="ru-RU" sz="1400" b="1" dirty="0"/>
              <a:t>«Военные знания»</a:t>
            </a:r>
            <a:r>
              <a:rPr lang="ru-RU" sz="1400" dirty="0"/>
              <a:t> это:</a:t>
            </a:r>
          </a:p>
          <a:p>
            <a:pPr algn="just"/>
            <a:endParaRPr lang="ru-RU" sz="1400" dirty="0"/>
          </a:p>
          <a:p>
            <a:pPr marL="285750" indent="-285750" algn="just">
              <a:buFont typeface="Arial" panose="020B0604020202020204" pitchFamily="34" charset="0"/>
              <a:buChar char="•"/>
            </a:pPr>
            <a:r>
              <a:rPr lang="ru-RU" sz="1400" dirty="0"/>
              <a:t>основной источник информации для педагогов-воспитателей;</a:t>
            </a:r>
          </a:p>
          <a:p>
            <a:pPr marL="285750" indent="-285750" algn="just">
              <a:buFont typeface="Arial" panose="020B0604020202020204" pitchFamily="34" charset="0"/>
              <a:buChar char="•"/>
            </a:pPr>
            <a:r>
              <a:rPr lang="ru-RU" sz="1400" dirty="0"/>
              <a:t>актуальнейшие проблемы и направления формирования государственной военно-образовательной политики;</a:t>
            </a:r>
          </a:p>
          <a:p>
            <a:pPr marL="285750" indent="-285750" algn="just">
              <a:buFont typeface="Arial" panose="020B0604020202020204" pitchFamily="34" charset="0"/>
              <a:buChar char="•"/>
            </a:pPr>
            <a:r>
              <a:rPr lang="ru-RU" sz="1400" dirty="0"/>
              <a:t>пропаганда передового опыта работы педагогических коллективов по формированию у молодежи мировоззренческих подходов и необходимых знаний, умений и навыков по вопросам обеспечения безопасности личности, общества и государства в условиях нарастания угроз и вызовов современного мира;</a:t>
            </a:r>
          </a:p>
          <a:p>
            <a:pPr marL="285750" indent="-285750" algn="just">
              <a:buFont typeface="Arial" panose="020B0604020202020204" pitchFamily="34" charset="0"/>
              <a:buChar char="•"/>
            </a:pPr>
            <a:r>
              <a:rPr lang="ru-RU" sz="1400" dirty="0"/>
              <a:t>подготовка молодежи к военной службе по военно-профессиональной направленности;</a:t>
            </a:r>
          </a:p>
          <a:p>
            <a:pPr marL="285750" indent="-285750" algn="just">
              <a:buFont typeface="Arial" panose="020B0604020202020204" pitchFamily="34" charset="0"/>
              <a:buChar char="•"/>
            </a:pPr>
            <a:r>
              <a:rPr lang="ru-RU" sz="1400" dirty="0"/>
              <a:t>выпуск учебно-методических пособий по основам военной службы, вопросам гражданской обороны, защите от чрезвычайных ситуаций и безопасности жизнедеятельности</a:t>
            </a:r>
            <a:r>
              <a:rPr lang="ru-RU" sz="1400" dirty="0" smtClean="0"/>
              <a:t>.</a:t>
            </a:r>
            <a:endParaRPr lang="ru-RU" sz="1400" dirty="0"/>
          </a:p>
        </p:txBody>
      </p:sp>
      <p:pic>
        <p:nvPicPr>
          <p:cNvPr id="13314" name="Picture 2" descr="https://kezhemka.ru/wp-content/uploads/2018/09/voennye-znanij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908720"/>
            <a:ext cx="3456384" cy="47971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3708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63888" y="1391287"/>
            <a:ext cx="5328592" cy="2523768"/>
          </a:xfrm>
          <a:prstGeom prst="rect">
            <a:avLst/>
          </a:prstGeom>
        </p:spPr>
        <p:txBody>
          <a:bodyPr wrap="square">
            <a:spAutoFit/>
          </a:bodyPr>
          <a:lstStyle/>
          <a:p>
            <a:pPr algn="just"/>
            <a:r>
              <a:rPr lang="ru-RU" sz="1400" b="1" dirty="0" smtClean="0"/>
              <a:t>«Архитектура и строительство»</a:t>
            </a:r>
            <a:r>
              <a:rPr lang="ru-RU" sz="1400" dirty="0" smtClean="0"/>
              <a:t> : миссия информационно - аналитического журнала </a:t>
            </a:r>
            <a:r>
              <a:rPr lang="ru-RU" sz="1400" dirty="0"/>
              <a:t>– развитие архитектурно-строительных </a:t>
            </a:r>
            <a:r>
              <a:rPr lang="ru-RU" sz="1400" dirty="0" smtClean="0"/>
              <a:t>комплексов, межрегиональный </a:t>
            </a:r>
            <a:r>
              <a:rPr lang="ru-RU" sz="1400" dirty="0"/>
              <a:t>и международный обмен профессиональной информацией между инвесторами, архитекторами, строителями, производителями и поставщиками материалов, технологий и оборудования, внедрение в практику передовых архитектурных, проектных и технических идей решений, современных материалов и оборудования, научных разработок.</a:t>
            </a:r>
            <a:endParaRPr lang="ru-RU" sz="1400" dirty="0" smtClean="0"/>
          </a:p>
          <a:p>
            <a:pPr algn="just"/>
            <a:endParaRPr lang="ru-R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024" y="980728"/>
            <a:ext cx="3203848" cy="4248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5307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620688"/>
            <a:ext cx="5918360" cy="4585871"/>
          </a:xfrm>
          <a:prstGeom prst="rect">
            <a:avLst/>
          </a:prstGeom>
        </p:spPr>
        <p:txBody>
          <a:bodyPr wrap="square">
            <a:spAutoFit/>
          </a:bodyPr>
          <a:lstStyle/>
          <a:p>
            <a:pPr algn="just"/>
            <a:r>
              <a:rPr lang="ru-RU" b="1" dirty="0"/>
              <a:t>«Преподавание истории и обществознания</a:t>
            </a:r>
          </a:p>
          <a:p>
            <a:pPr algn="just"/>
            <a:r>
              <a:rPr lang="ru-RU" b="1" dirty="0"/>
              <a:t>в </a:t>
            </a:r>
            <a:r>
              <a:rPr lang="ru-RU" b="1" dirty="0" smtClean="0"/>
              <a:t>школе» </a:t>
            </a:r>
            <a:r>
              <a:rPr lang="ru-RU" sz="1600" dirty="0" smtClean="0"/>
              <a:t>Центральное </a:t>
            </a:r>
            <a:r>
              <a:rPr lang="ru-RU" sz="1600" dirty="0"/>
              <a:t>место в </a:t>
            </a:r>
            <a:r>
              <a:rPr lang="ru-RU" sz="1600" dirty="0" smtClean="0"/>
              <a:t>журнале </a:t>
            </a:r>
            <a:r>
              <a:rPr lang="ru-RU" sz="1600" dirty="0"/>
              <a:t>отводится актуальным вопросам дидактики и методики преподавания истории и обществознания. Среди них: профильное обучение в старшей школе, переход на новые образовательные стандарты, подготовка к ЕГЭ-аттестации, современные образовательные технологии. </a:t>
            </a:r>
            <a:endParaRPr lang="ru-RU" sz="1600" dirty="0" smtClean="0"/>
          </a:p>
          <a:p>
            <a:pPr algn="just"/>
            <a:endParaRPr lang="ru-RU" sz="1600" dirty="0" smtClean="0"/>
          </a:p>
          <a:p>
            <a:pPr algn="just"/>
            <a:r>
              <a:rPr lang="ru-RU" sz="1600" dirty="0" smtClean="0"/>
              <a:t>Авторы </a:t>
            </a:r>
            <a:r>
              <a:rPr lang="ru-RU" sz="1600" dirty="0"/>
              <a:t>публикаций — авторитетные историки и специалисты в общественных науках, известные методисты, разработчики стандартов, программ, КИМ ЕГЭ, авторы учебников, творчески работающие педагоги. </a:t>
            </a:r>
            <a:endParaRPr lang="ru-RU" sz="1600" dirty="0" smtClean="0"/>
          </a:p>
          <a:p>
            <a:pPr algn="just"/>
            <a:endParaRPr lang="ru-RU" sz="1600" dirty="0"/>
          </a:p>
          <a:p>
            <a:pPr algn="just"/>
            <a:r>
              <a:rPr lang="ru-RU" sz="1600" dirty="0" smtClean="0"/>
              <a:t>Журнал </a:t>
            </a:r>
            <a:r>
              <a:rPr lang="ru-RU" sz="1600" dirty="0"/>
              <a:t>«Преподавание истории и обществознания в школе» ориентирован на школьных учителей истории и общественных дисциплин, включая экономику и право, методистов, а также на преподавателей средних специальных учебных заведений и высшей школы.</a:t>
            </a:r>
          </a:p>
        </p:txBody>
      </p:sp>
      <p:pic>
        <p:nvPicPr>
          <p:cNvPr id="3077"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852" y="836712"/>
            <a:ext cx="2784964" cy="409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1057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573" y="1253844"/>
            <a:ext cx="3085645" cy="4344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635896" y="1412776"/>
            <a:ext cx="5256584" cy="4185761"/>
          </a:xfrm>
          <a:prstGeom prst="rect">
            <a:avLst/>
          </a:prstGeom>
        </p:spPr>
        <p:txBody>
          <a:bodyPr wrap="square">
            <a:spAutoFit/>
          </a:bodyPr>
          <a:lstStyle/>
          <a:p>
            <a:pPr algn="just"/>
            <a:r>
              <a:rPr lang="ru-RU" sz="1400" dirty="0"/>
              <a:t>Научно-методический журнал </a:t>
            </a:r>
            <a:r>
              <a:rPr lang="ru-RU" sz="1400" b="1" dirty="0"/>
              <a:t>«География и экология в школе XXI века</a:t>
            </a:r>
            <a:r>
              <a:rPr lang="ru-RU" sz="1400" b="1" dirty="0" smtClean="0"/>
              <a:t>» </a:t>
            </a:r>
            <a:r>
              <a:rPr lang="ru-RU" sz="1400" dirty="0" smtClean="0"/>
              <a:t>издается </a:t>
            </a:r>
            <a:r>
              <a:rPr lang="ru-RU" sz="1400" dirty="0"/>
              <a:t>с 2004 года при поддержке Русского Географического </a:t>
            </a:r>
            <a:r>
              <a:rPr lang="ru-RU" sz="1400" dirty="0" smtClean="0"/>
              <a:t>Общества и </a:t>
            </a:r>
            <a:r>
              <a:rPr lang="ru-RU" sz="1400" dirty="0"/>
              <a:t>Межрегиональной ассоциации учителей географии России.</a:t>
            </a:r>
            <a:endParaRPr lang="ru-RU" sz="1400" dirty="0" smtClean="0"/>
          </a:p>
          <a:p>
            <a:pPr algn="just"/>
            <a:endParaRPr lang="ru-RU" sz="1400" dirty="0"/>
          </a:p>
          <a:p>
            <a:pPr algn="just"/>
            <a:r>
              <a:rPr lang="ru-RU" sz="1400" dirty="0" smtClean="0"/>
              <a:t>На </a:t>
            </a:r>
            <a:r>
              <a:rPr lang="ru-RU" sz="1400" dirty="0"/>
              <a:t>страницах нашего журнала Вы познакомитесь с авторскими методиками, исследованиями ученых – географов, экологов, экономистов, геологов, получите помощь в практической работе, обсуждении актуальных проблем науки, использовании современных педагогических технологий, познакомитесь с новыми учебниками, методическими пособиями, картографической продукцией, опытом преподавания школьной географии и подготовки специалистов в вузах.</a:t>
            </a:r>
          </a:p>
          <a:p>
            <a:pPr algn="just"/>
            <a:endParaRPr lang="ru-RU" sz="1400" dirty="0"/>
          </a:p>
          <a:p>
            <a:pPr algn="just"/>
            <a:r>
              <a:rPr lang="ru-RU" sz="1400" dirty="0"/>
              <a:t>Главное в журнале – это служение и помощь </a:t>
            </a:r>
            <a:r>
              <a:rPr lang="ru-RU" sz="1400" dirty="0" smtClean="0"/>
              <a:t>учителю, максимальное </a:t>
            </a:r>
            <a:r>
              <a:rPr lang="ru-RU" sz="1400" dirty="0"/>
              <a:t>приближение журнала к </a:t>
            </a:r>
            <a:r>
              <a:rPr lang="ru-RU" sz="1400" dirty="0" smtClean="0"/>
              <a:t>школе, к </a:t>
            </a:r>
            <a:r>
              <a:rPr lang="ru-RU" sz="1400" dirty="0"/>
              <a:t>педагогам, защита интересов школьной </a:t>
            </a:r>
            <a:r>
              <a:rPr lang="ru-RU" sz="1400" dirty="0" smtClean="0"/>
              <a:t>географии и </a:t>
            </a:r>
            <a:r>
              <a:rPr lang="ru-RU" sz="1400" dirty="0"/>
              <a:t>экологии в современной системе образования</a:t>
            </a:r>
            <a:r>
              <a:rPr lang="ru-RU" sz="1400" dirty="0" smtClean="0"/>
              <a:t>.</a:t>
            </a:r>
            <a:endParaRPr lang="ru-RU" sz="1400" dirty="0"/>
          </a:p>
        </p:txBody>
      </p:sp>
    </p:spTree>
    <p:extLst>
      <p:ext uri="{BB962C8B-B14F-4D97-AF65-F5344CB8AC3E}">
        <p14:creationId xmlns:p14="http://schemas.microsoft.com/office/powerpoint/2010/main" val="10430665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1484784"/>
            <a:ext cx="5688632" cy="2893100"/>
          </a:xfrm>
          <a:prstGeom prst="rect">
            <a:avLst/>
          </a:prstGeom>
        </p:spPr>
        <p:txBody>
          <a:bodyPr wrap="square">
            <a:spAutoFit/>
          </a:bodyPr>
          <a:lstStyle/>
          <a:p>
            <a:pPr algn="just"/>
            <a:r>
              <a:rPr lang="ru-RU" sz="1400" b="1" dirty="0" smtClean="0"/>
              <a:t>«Новейшая </a:t>
            </a:r>
            <a:r>
              <a:rPr lang="ru-RU" sz="1400" b="1" dirty="0"/>
              <a:t>история </a:t>
            </a:r>
            <a:r>
              <a:rPr lang="ru-RU" sz="1400" b="1" dirty="0" smtClean="0"/>
              <a:t>России». </a:t>
            </a:r>
            <a:r>
              <a:rPr lang="ru-RU" sz="1400" dirty="0" smtClean="0"/>
              <a:t>Междисциплинарный </a:t>
            </a:r>
            <a:r>
              <a:rPr lang="ru-RU" sz="1400" dirty="0"/>
              <a:t>научно-теоретический журнал посвящен проблемам истории России XX – начала XXI века. </a:t>
            </a:r>
            <a:endParaRPr lang="ru-RU" sz="1400" dirty="0" smtClean="0"/>
          </a:p>
          <a:p>
            <a:pPr algn="just"/>
            <a:endParaRPr lang="ru-RU" sz="1400" dirty="0"/>
          </a:p>
          <a:p>
            <a:pPr algn="just"/>
            <a:r>
              <a:rPr lang="ru-RU" sz="1400" dirty="0" smtClean="0"/>
              <a:t>Его </a:t>
            </a:r>
            <a:r>
              <a:rPr lang="ru-RU" sz="1400" dirty="0"/>
              <a:t>особенностью является многофакторный и междисциплинарный подход к отечественной истории, в публикуемых материалах получает отражение многообразие методов исследований.</a:t>
            </a:r>
          </a:p>
          <a:p>
            <a:pPr algn="just"/>
            <a:endParaRPr lang="ru-RU" sz="1400" dirty="0"/>
          </a:p>
          <a:p>
            <a:pPr algn="just"/>
            <a:r>
              <a:rPr lang="ru-RU" sz="1400" dirty="0"/>
              <a:t>Журнал объединяет историков, политологов, экономистов, социологов, психологов, всех тек, кто занимается изучением истории России и пытается преодолеть односторонность в оценке российского исторического процесса.</a:t>
            </a:r>
          </a:p>
        </p:txBody>
      </p:sp>
      <p:pic>
        <p:nvPicPr>
          <p:cNvPr id="14340" name="Picture 4" descr="Новейшая история России Том 10. № 2, 20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84784"/>
            <a:ext cx="2232248"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961630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59832" y="437851"/>
            <a:ext cx="5832648" cy="1815882"/>
          </a:xfrm>
          <a:prstGeom prst="rect">
            <a:avLst/>
          </a:prstGeom>
        </p:spPr>
        <p:txBody>
          <a:bodyPr wrap="square">
            <a:spAutoFit/>
          </a:bodyPr>
          <a:lstStyle/>
          <a:p>
            <a:pPr algn="just"/>
            <a:r>
              <a:rPr lang="ru-RU" sz="1400" b="1" dirty="0" smtClean="0"/>
              <a:t>Журнал «История и обществознание для школьников»  </a:t>
            </a:r>
            <a:r>
              <a:rPr lang="ru-RU" sz="1400" dirty="0"/>
              <a:t>публикует разнообразные материалы, дополняющие и углубляющие школьный курс этих дисциплин, рассказывает, как лучше подготовиться к сдаче ЕГЭ и участию в олимпиадах, как организовать подготовку к уроку дома, написать реферат, составить конспект. </a:t>
            </a:r>
            <a:endParaRPr lang="ru-RU" sz="1400" dirty="0" smtClean="0"/>
          </a:p>
          <a:p>
            <a:pPr algn="just"/>
            <a:r>
              <a:rPr lang="ru-RU" sz="1400" dirty="0" smtClean="0"/>
              <a:t>Особое </a:t>
            </a:r>
            <a:r>
              <a:rPr lang="ru-RU" sz="1400" dirty="0"/>
              <a:t>место в журнале занимает информация о вузах России, в которых можно получить социально-гуманитарное образование.</a:t>
            </a:r>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9" y="260648"/>
            <a:ext cx="2322810" cy="28803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356992"/>
            <a:ext cx="2322810" cy="317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Прямоугольник 2"/>
          <p:cNvSpPr/>
          <p:nvPr/>
        </p:nvSpPr>
        <p:spPr>
          <a:xfrm>
            <a:off x="3059832" y="3645024"/>
            <a:ext cx="5832648" cy="2246769"/>
          </a:xfrm>
          <a:prstGeom prst="rect">
            <a:avLst/>
          </a:prstGeom>
        </p:spPr>
        <p:txBody>
          <a:bodyPr wrap="square">
            <a:spAutoFit/>
          </a:bodyPr>
          <a:lstStyle/>
          <a:p>
            <a:pPr algn="just"/>
            <a:r>
              <a:rPr lang="ru-RU" sz="1400" dirty="0"/>
              <a:t>Журнал </a:t>
            </a:r>
            <a:r>
              <a:rPr lang="ru-RU" sz="1400" b="1" dirty="0"/>
              <a:t>«Математика в школе» </a:t>
            </a:r>
            <a:r>
              <a:rPr lang="ru-RU" sz="1400" dirty="0"/>
              <a:t>— самое авторитетное периодическое издание для учителей математики. </a:t>
            </a:r>
            <a:endParaRPr lang="ru-RU" sz="1400" dirty="0" smtClean="0"/>
          </a:p>
          <a:p>
            <a:pPr algn="just"/>
            <a:r>
              <a:rPr lang="ru-RU" sz="1400" dirty="0" smtClean="0"/>
              <a:t>На </a:t>
            </a:r>
            <a:r>
              <a:rPr lang="ru-RU" sz="1400" dirty="0"/>
              <a:t>страницах журнала опытные учителя, методисты, педагоги , ученые поделятся с вами своими секретами преодоления трудностей. Авторы новых учебников расскажут о методических идеях, заложенных в их пособиях, об особенностях работы с ними. Читая журнал «Математика в школе», Вы будете в курсе всех изменений в отечественной системе математического образования: это и новые стандарты, и новые формы экзаменов, и многое другое.</a:t>
            </a:r>
          </a:p>
        </p:txBody>
      </p:sp>
    </p:spTree>
    <p:extLst>
      <p:ext uri="{BB962C8B-B14F-4D97-AF65-F5344CB8AC3E}">
        <p14:creationId xmlns:p14="http://schemas.microsoft.com/office/powerpoint/2010/main" val="3453245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347864" y="1268760"/>
            <a:ext cx="5664224" cy="2492990"/>
          </a:xfrm>
          <a:prstGeom prst="rect">
            <a:avLst/>
          </a:prstGeom>
        </p:spPr>
        <p:txBody>
          <a:bodyPr wrap="square">
            <a:spAutoFit/>
          </a:bodyPr>
          <a:lstStyle/>
          <a:p>
            <a:pPr algn="just"/>
            <a:r>
              <a:rPr lang="ru-RU" sz="1400" dirty="0"/>
              <a:t>Журнал </a:t>
            </a:r>
            <a:r>
              <a:rPr lang="ru-RU" sz="1400" b="1" dirty="0"/>
              <a:t>«Основы безопасности жизнедеятельности»</a:t>
            </a:r>
            <a:r>
              <a:rPr lang="ru-RU" sz="1400" dirty="0"/>
              <a:t> является специальным информационно-методическим изданием МЧС России для преподавателей.</a:t>
            </a:r>
          </a:p>
          <a:p>
            <a:pPr algn="just"/>
            <a:endParaRPr lang="ru-RU" sz="1400" dirty="0"/>
          </a:p>
          <a:p>
            <a:pPr algn="just"/>
            <a:r>
              <a:rPr lang="ru-RU" sz="1400" dirty="0"/>
              <a:t>Читательскую аудиторию журнала составляют в основном специалисты, связанные с преподаванием предмета ОБЖ в общеобразовательной школе и дисциплины БЖД в средних и высших образовательных учреждениях России, интересующиеся теорией и практикой безопасности жизнедеятельности, обеспечением безопасности образовательных учреждений.</a:t>
            </a:r>
          </a:p>
          <a:p>
            <a:pPr algn="just"/>
            <a:endParaRPr lang="ru-RU" sz="16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2893806" cy="4084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223920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31840" y="1169012"/>
            <a:ext cx="5760640" cy="3754874"/>
          </a:xfrm>
          <a:prstGeom prst="rect">
            <a:avLst/>
          </a:prstGeom>
        </p:spPr>
        <p:txBody>
          <a:bodyPr wrap="square">
            <a:spAutoFit/>
          </a:bodyPr>
          <a:lstStyle/>
          <a:p>
            <a:pPr algn="just"/>
            <a:r>
              <a:rPr lang="ru-RU" sz="1400" dirty="0"/>
              <a:t>Важнейшими задачами </a:t>
            </a:r>
            <a:r>
              <a:rPr lang="ru-RU" sz="1400" dirty="0" smtClean="0"/>
              <a:t>журнала </a:t>
            </a:r>
            <a:r>
              <a:rPr lang="ru-RU" sz="1400" b="1" dirty="0" smtClean="0"/>
              <a:t>«Русский язык в школе» </a:t>
            </a:r>
            <a:r>
              <a:rPr lang="ru-RU" sz="1400" dirty="0"/>
              <a:t>являются: обобщение научных и практических достижений в области русистики и методики преподавания русского языка, повышение квалификации учителей-словесников.</a:t>
            </a:r>
          </a:p>
          <a:p>
            <a:pPr algn="just"/>
            <a:endParaRPr lang="ru-RU" sz="1400" dirty="0"/>
          </a:p>
          <a:p>
            <a:pPr algn="just"/>
            <a:r>
              <a:rPr lang="ru-RU" sz="1400" dirty="0"/>
              <a:t>Научная концепция издания предполагает публикацию материалов, отражающих современные достижения в области русистики и методики, результаты научных и прикладных исследований в этих сферах.</a:t>
            </a:r>
          </a:p>
          <a:p>
            <a:pPr algn="just"/>
            <a:endParaRPr lang="ru-RU" sz="1400" dirty="0"/>
          </a:p>
          <a:p>
            <a:pPr algn="just"/>
            <a:r>
              <a:rPr lang="ru-RU" sz="1400" dirty="0"/>
              <a:t>Журнал публикует оригинальные статьи, обзоры, архивные материалы, рецензии на новейшие лингвистические и методические издания, а также хроники, отражающие работу форумов, конференций, учительских съездов.</a:t>
            </a:r>
          </a:p>
          <a:p>
            <a:pPr algn="just"/>
            <a:endParaRPr lang="ru-RU" sz="1400" dirty="0"/>
          </a:p>
          <a:p>
            <a:pPr algn="just"/>
            <a:r>
              <a:rPr lang="ru-RU" sz="1400" dirty="0"/>
              <a:t>В журнале публикуются научные сотрудники, преподаватели вузов, учителя, аспиранты.</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506" y="1169013"/>
            <a:ext cx="2592288" cy="3613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10772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19872" y="980728"/>
            <a:ext cx="5472608" cy="4185761"/>
          </a:xfrm>
          <a:prstGeom prst="rect">
            <a:avLst/>
          </a:prstGeom>
        </p:spPr>
        <p:txBody>
          <a:bodyPr wrap="square">
            <a:spAutoFit/>
          </a:bodyPr>
          <a:lstStyle/>
          <a:p>
            <a:pPr algn="just"/>
            <a:r>
              <a:rPr lang="ru-RU" sz="1400" b="1" dirty="0"/>
              <a:t>Журнал «Русская словесность» </a:t>
            </a:r>
            <a:r>
              <a:rPr lang="ru-RU" sz="1400" dirty="0"/>
              <a:t>занимает достойное место среди научно-методических изданий по филологии. </a:t>
            </a:r>
            <a:endParaRPr lang="ru-RU" sz="1400" dirty="0" smtClean="0"/>
          </a:p>
          <a:p>
            <a:pPr algn="just"/>
            <a:endParaRPr lang="ru-RU" sz="1400" dirty="0"/>
          </a:p>
          <a:p>
            <a:pPr algn="just"/>
            <a:r>
              <a:rPr lang="ru-RU" sz="1400" dirty="0" smtClean="0"/>
              <a:t>Он </a:t>
            </a:r>
            <a:r>
              <a:rPr lang="ru-RU" sz="1400" dirty="0"/>
              <a:t>оказывает качественную профессиональную помощь самой широкой аудитории словесников — от студентов до учителей и преподавателей вузов. Знакомит с основными вопросами содержания и методики преподавания русского языка и литературы, с новыми инновационными технологиями и их применением на уроках.  </a:t>
            </a:r>
          </a:p>
          <a:p>
            <a:pPr algn="just"/>
            <a:endParaRPr lang="ru-RU" sz="1400" dirty="0" smtClean="0"/>
          </a:p>
          <a:p>
            <a:pPr algn="just"/>
            <a:r>
              <a:rPr lang="ru-RU" sz="1400" dirty="0" smtClean="0"/>
              <a:t>Большинство </a:t>
            </a:r>
            <a:r>
              <a:rPr lang="ru-RU" sz="1400" dirty="0"/>
              <a:t>номеров научно-методического журнала «Русская словесность» - </a:t>
            </a:r>
            <a:r>
              <a:rPr lang="ru-RU" sz="1400" dirty="0" smtClean="0"/>
              <a:t>посвящены </a:t>
            </a:r>
            <a:r>
              <a:rPr lang="ru-RU" sz="1400" dirty="0"/>
              <a:t>творчеству того или иного русского писателя. </a:t>
            </a:r>
            <a:endParaRPr lang="ru-RU" sz="1400" dirty="0" smtClean="0"/>
          </a:p>
          <a:p>
            <a:pPr algn="just"/>
            <a:endParaRPr lang="ru-RU" sz="1400" dirty="0" smtClean="0"/>
          </a:p>
          <a:p>
            <a:pPr algn="just"/>
            <a:r>
              <a:rPr lang="ru-RU" sz="1400" dirty="0" smtClean="0"/>
              <a:t>Особые </a:t>
            </a:r>
            <a:r>
              <a:rPr lang="ru-RU" sz="1400" dirty="0"/>
              <a:t>разделы посвящены опыту и рекомендациям сдачи ЕГЭ по русскому языку и русской литературе, а также подготовке к написанию итогового сочинения (содержание понятия, риторическое определение в сочинении, сочинение на дискуссионную тему и др.)</a:t>
            </a:r>
          </a:p>
        </p:txBody>
      </p:sp>
      <p:pic>
        <p:nvPicPr>
          <p:cNvPr id="15362" name="Picture 2" descr="Вышел специальный номер &amp;quot;Пространство и время в русской литературе и ф..."/>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2880320"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9751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203848" y="1268760"/>
            <a:ext cx="5673760" cy="2954655"/>
          </a:xfrm>
          <a:prstGeom prst="rect">
            <a:avLst/>
          </a:prstGeom>
        </p:spPr>
        <p:txBody>
          <a:bodyPr wrap="square">
            <a:spAutoFit/>
          </a:bodyPr>
          <a:lstStyle/>
          <a:p>
            <a:pPr algn="just"/>
            <a:r>
              <a:rPr lang="ru-RU" b="1" dirty="0" smtClean="0"/>
              <a:t>«</a:t>
            </a:r>
            <a:r>
              <a:rPr lang="ru-RU" sz="1400" b="1" dirty="0" smtClean="0"/>
              <a:t>Литература </a:t>
            </a:r>
            <a:r>
              <a:rPr lang="ru-RU" sz="1400" b="1" dirty="0"/>
              <a:t>в школе» </a:t>
            </a:r>
            <a:r>
              <a:rPr lang="ru-RU" sz="1400" dirty="0"/>
              <a:t>–  рецензируемый научно-методический журнал, ведущий свою историю с 1914 года. </a:t>
            </a:r>
            <a:endParaRPr lang="ru-RU" sz="1400" dirty="0" smtClean="0"/>
          </a:p>
          <a:p>
            <a:pPr algn="just"/>
            <a:endParaRPr lang="ru-RU" sz="1400" dirty="0" smtClean="0"/>
          </a:p>
          <a:p>
            <a:pPr algn="just"/>
            <a:r>
              <a:rPr lang="ru-RU" sz="1400" dirty="0" smtClean="0"/>
              <a:t>В </a:t>
            </a:r>
            <a:r>
              <a:rPr lang="ru-RU" sz="1400" dirty="0"/>
              <a:t>издании публикуются статьи, посвященные русской и зарубежной классической и современной литературе, теории литературы и фольклористике, литературе для детей и подростков, проблемам чтения и литературного образования, теории и методики обучения литературе, а также анализу опыта лучших преподавателей-словесников. </a:t>
            </a:r>
            <a:endParaRPr lang="ru-RU" sz="1400" dirty="0" smtClean="0"/>
          </a:p>
          <a:p>
            <a:pPr algn="just"/>
            <a:endParaRPr lang="ru-RU" sz="1400" dirty="0"/>
          </a:p>
          <a:p>
            <a:pPr algn="just"/>
            <a:r>
              <a:rPr lang="ru-RU" sz="1400" dirty="0" smtClean="0"/>
              <a:t>Особое </a:t>
            </a:r>
            <a:r>
              <a:rPr lang="ru-RU" sz="1400" dirty="0"/>
              <a:t>внимание уделяется современным подходам к изучению литературы в средней и высшей школе, формам сотрудничества учителя и учащихся на уроках и во внеурочной деятельности.</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2880320" cy="4070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90319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083090" y="188640"/>
            <a:ext cx="5953405" cy="5909310"/>
          </a:xfrm>
          <a:prstGeom prst="rect">
            <a:avLst/>
          </a:prstGeom>
        </p:spPr>
        <p:txBody>
          <a:bodyPr wrap="square">
            <a:spAutoFit/>
          </a:bodyPr>
          <a:lstStyle/>
          <a:p>
            <a:pPr algn="just"/>
            <a:r>
              <a:rPr lang="ru-RU" sz="1400" b="1" dirty="0"/>
              <a:t>«Адаптивная физическая культура</a:t>
            </a:r>
            <a:r>
              <a:rPr lang="ru-RU" sz="1400" b="1" dirty="0" smtClean="0"/>
              <a:t>» - ежеквартальный </a:t>
            </a:r>
            <a:r>
              <a:rPr lang="ru-RU" sz="1400" b="1" dirty="0" smtClean="0"/>
              <a:t>журнал</a:t>
            </a:r>
            <a:r>
              <a:rPr lang="ru-RU" sz="1400" b="1" dirty="0"/>
              <a:t>.</a:t>
            </a:r>
            <a:endParaRPr lang="ru-RU" sz="1400" b="1" dirty="0" smtClean="0"/>
          </a:p>
          <a:p>
            <a:pPr algn="just"/>
            <a:endParaRPr lang="ru-RU" sz="1400" b="1" dirty="0"/>
          </a:p>
          <a:p>
            <a:pPr algn="just"/>
            <a:r>
              <a:rPr lang="ru-RU" sz="1400" dirty="0" smtClean="0"/>
              <a:t>Основная </a:t>
            </a:r>
            <a:r>
              <a:rPr lang="ru-RU" sz="1400" dirty="0"/>
              <a:t>цель издания – публикация оригинальных научных статей, охватывающих проблемы теории и организации адаптивной физической культуры – физической культуры для лиц с отклонениями в состоянии здоровья</a:t>
            </a:r>
            <a:r>
              <a:rPr lang="ru-RU" sz="1400" dirty="0" smtClean="0"/>
              <a:t>.</a:t>
            </a:r>
          </a:p>
          <a:p>
            <a:pPr algn="just"/>
            <a:r>
              <a:rPr lang="ru-RU" sz="1400" dirty="0"/>
              <a:t>Публикации, размещаемые в журнале, отражают аспекты образовательного, научного, правового и информационного пространства адаптивной физической культуры и структурируются в соответствии с выделяемыми видами адаптивной физической культуры:</a:t>
            </a:r>
          </a:p>
          <a:p>
            <a:pPr algn="just"/>
            <a:endParaRPr lang="ru-RU" sz="1400" dirty="0"/>
          </a:p>
          <a:p>
            <a:pPr algn="just"/>
            <a:r>
              <a:rPr lang="ru-RU" sz="1400" dirty="0"/>
              <a:t>адаптивное физическое воспитание;</a:t>
            </a:r>
          </a:p>
          <a:p>
            <a:pPr algn="just"/>
            <a:r>
              <a:rPr lang="ru-RU" sz="1400" dirty="0"/>
              <a:t>адаптивный спорт;</a:t>
            </a:r>
          </a:p>
          <a:p>
            <a:pPr algn="just"/>
            <a:r>
              <a:rPr lang="ru-RU" sz="1400" dirty="0"/>
              <a:t>адаптивная двигательная рекреация;</a:t>
            </a:r>
          </a:p>
          <a:p>
            <a:pPr algn="just"/>
            <a:r>
              <a:rPr lang="ru-RU" sz="1400" dirty="0"/>
              <a:t>физическая реабилитация;</a:t>
            </a:r>
          </a:p>
          <a:p>
            <a:pPr algn="just"/>
            <a:r>
              <a:rPr lang="ru-RU" sz="1400" dirty="0"/>
              <a:t>креативные (художественно-музыкальные) и экстремальные виды</a:t>
            </a:r>
          </a:p>
          <a:p>
            <a:pPr algn="just"/>
            <a:r>
              <a:rPr lang="ru-RU" sz="1400" dirty="0"/>
              <a:t>двигательной активности.</a:t>
            </a:r>
          </a:p>
          <a:p>
            <a:pPr algn="just"/>
            <a:endParaRPr lang="ru-RU" sz="1400" dirty="0" smtClean="0"/>
          </a:p>
          <a:p>
            <a:pPr algn="just"/>
            <a:r>
              <a:rPr lang="ru-RU" sz="1400" dirty="0" smtClean="0"/>
              <a:t>На </a:t>
            </a:r>
            <a:r>
              <a:rPr lang="ru-RU" sz="1400" dirty="0"/>
              <a:t>страницах журнала освещаются принципы и закономерности построения занятий физической культурой с лицами с ограниченными функциональными возможностями и инвалидами, влияние занятий адаптивной физической культурой на формирование социального статуса личности, коррекцию поведения </a:t>
            </a:r>
            <a:r>
              <a:rPr lang="ru-RU" sz="1400" dirty="0" err="1"/>
              <a:t>дезадаптированных</a:t>
            </a:r>
            <a:r>
              <a:rPr lang="ru-RU" sz="1400" dirty="0"/>
              <a:t> людей, восстановления функционального состояния пораженных систем инвалидов и их адаптации к условиям труда и быта</a:t>
            </a:r>
            <a:r>
              <a:rPr lang="ru-RU" sz="1400" dirty="0" smtClean="0"/>
              <a:t>.</a:t>
            </a:r>
            <a:endParaRPr lang="ru-RU"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0484"/>
            <a:ext cx="2854584" cy="3964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7549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491880" y="1556792"/>
            <a:ext cx="5328592" cy="2031325"/>
          </a:xfrm>
          <a:prstGeom prst="rect">
            <a:avLst/>
          </a:prstGeom>
        </p:spPr>
        <p:txBody>
          <a:bodyPr wrap="square">
            <a:spAutoFit/>
          </a:bodyPr>
          <a:lstStyle/>
          <a:p>
            <a:pPr algn="just"/>
            <a:r>
              <a:rPr lang="ru-RU" sz="1400" b="1" dirty="0"/>
              <a:t>Популярный исторический журнал "Родина" </a:t>
            </a:r>
            <a:r>
              <a:rPr lang="ru-RU" sz="1400" dirty="0"/>
              <a:t>— это продолжение традиций научно-популярной исторической журналистики, заложенных создателями одноименного дореволюционного издания еще в 1879 году. </a:t>
            </a:r>
            <a:endParaRPr lang="ru-RU" sz="1400" dirty="0" smtClean="0"/>
          </a:p>
          <a:p>
            <a:pPr algn="just"/>
            <a:endParaRPr lang="ru-RU" sz="1400" dirty="0" smtClean="0"/>
          </a:p>
          <a:p>
            <a:pPr algn="just"/>
            <a:r>
              <a:rPr lang="ru-RU" sz="1400" dirty="0" smtClean="0"/>
              <a:t>Журнал </a:t>
            </a:r>
            <a:r>
              <a:rPr lang="ru-RU" sz="1400" dirty="0"/>
              <a:t>"Родина" адресован профессиональным историкам, преподавателям, студентам и всем читателям, которых не оставляют равнодушными вопросы отечественной и мировой истории.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00704"/>
            <a:ext cx="2888450" cy="400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065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295232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275856" y="1484784"/>
            <a:ext cx="5616624" cy="2677656"/>
          </a:xfrm>
          <a:prstGeom prst="rect">
            <a:avLst/>
          </a:prstGeom>
        </p:spPr>
        <p:txBody>
          <a:bodyPr wrap="square">
            <a:spAutoFit/>
          </a:bodyPr>
          <a:lstStyle/>
          <a:p>
            <a:pPr algn="ctr"/>
            <a:r>
              <a:rPr lang="ru-RU" sz="1400" b="1" dirty="0"/>
              <a:t>«</a:t>
            </a:r>
            <a:r>
              <a:rPr lang="ru-RU" sz="1400" b="1" dirty="0" smtClean="0"/>
              <a:t>ГОРОДСКАЯ АРХИТЕКТУРА</a:t>
            </a:r>
            <a:r>
              <a:rPr lang="ru-RU" sz="1400" b="1" dirty="0" smtClean="0"/>
              <a:t>. ГРАДОСТРОИТЕЛЬСТВО</a:t>
            </a:r>
            <a:r>
              <a:rPr lang="ru-RU" sz="1400" b="1" dirty="0"/>
              <a:t>»</a:t>
            </a:r>
          </a:p>
          <a:p>
            <a:pPr algn="just"/>
            <a:endParaRPr lang="ru-RU" sz="1400" dirty="0" smtClean="0"/>
          </a:p>
          <a:p>
            <a:pPr algn="just"/>
            <a:endParaRPr lang="ru-RU" sz="1400" dirty="0" smtClean="0"/>
          </a:p>
          <a:p>
            <a:pPr algn="just"/>
            <a:r>
              <a:rPr lang="ru-RU" sz="1400" dirty="0" smtClean="0"/>
              <a:t>Архитектурные </a:t>
            </a:r>
            <a:r>
              <a:rPr lang="ru-RU" sz="1400" dirty="0"/>
              <a:t>проекты и решения: жилищное строительство, бизнес-центры, </a:t>
            </a:r>
            <a:r>
              <a:rPr lang="ru-RU" sz="1400" dirty="0" err="1"/>
              <a:t>промзоны</a:t>
            </a:r>
            <a:r>
              <a:rPr lang="ru-RU" sz="1400" dirty="0"/>
              <a:t>, объекты социально-культурной сферы, спортивные объекты, объекты культурного наследия, объекты транспортной инфраструктуры. Градостроительство за рубежом. Опыт других стран. </a:t>
            </a:r>
            <a:r>
              <a:rPr lang="ru-RU" sz="1400" dirty="0" smtClean="0"/>
              <a:t>Новые </a:t>
            </a:r>
            <a:r>
              <a:rPr lang="ru-RU" sz="1400" dirty="0"/>
              <a:t>технологии в градостроительстве. </a:t>
            </a:r>
            <a:endParaRPr lang="ru-RU" sz="1400" dirty="0" smtClean="0"/>
          </a:p>
          <a:p>
            <a:pPr algn="just"/>
            <a:endParaRPr lang="ru-RU" sz="1400" dirty="0" smtClean="0"/>
          </a:p>
          <a:p>
            <a:pPr algn="just"/>
            <a:r>
              <a:rPr lang="ru-RU" sz="1400" dirty="0" smtClean="0"/>
              <a:t>Индикаторы </a:t>
            </a:r>
            <a:r>
              <a:rPr lang="ru-RU" sz="1400" dirty="0"/>
              <a:t>развития: тенденции, тренды, перспективы, проблемы, конфликты, инциденты. </a:t>
            </a:r>
          </a:p>
        </p:txBody>
      </p:sp>
    </p:spTree>
    <p:extLst>
      <p:ext uri="{BB962C8B-B14F-4D97-AF65-F5344CB8AC3E}">
        <p14:creationId xmlns:p14="http://schemas.microsoft.com/office/powerpoint/2010/main" val="28496828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63888" y="1252549"/>
            <a:ext cx="5400600" cy="2893100"/>
          </a:xfrm>
          <a:prstGeom prst="rect">
            <a:avLst/>
          </a:prstGeom>
        </p:spPr>
        <p:txBody>
          <a:bodyPr wrap="square">
            <a:spAutoFit/>
          </a:bodyPr>
          <a:lstStyle/>
          <a:p>
            <a:pPr algn="just"/>
            <a:r>
              <a:rPr lang="ru-RU" sz="1400" b="1" dirty="0"/>
              <a:t>Журнал «Физическая культура: воспитание, образование, тренировка» </a:t>
            </a:r>
            <a:r>
              <a:rPr lang="ru-RU" sz="1400" dirty="0"/>
              <a:t>издается с 1996 года, является Вестником проблемного совета по физической культуре РАО. </a:t>
            </a:r>
            <a:endParaRPr lang="ru-RU" sz="1400" dirty="0" smtClean="0"/>
          </a:p>
          <a:p>
            <a:pPr algn="just"/>
            <a:endParaRPr lang="ru-RU" sz="1400" dirty="0"/>
          </a:p>
          <a:p>
            <a:pPr algn="just"/>
            <a:r>
              <a:rPr lang="ru-RU" sz="1400" dirty="0" smtClean="0"/>
              <a:t>Размещает </a:t>
            </a:r>
            <a:r>
              <a:rPr lang="ru-RU" sz="1400" dirty="0"/>
              <a:t>материалы, содействующие обмену мнениями и накопленным опытом между учреждениями спортивной, учебной и научно-исследовательской работы, а также укреплению научного и педагогического сотрудничества между учреждениями дополнительного образования спортивной направленности</a:t>
            </a:r>
            <a:r>
              <a:rPr lang="ru-RU" sz="1400" dirty="0" smtClean="0"/>
              <a:t>.</a:t>
            </a:r>
          </a:p>
          <a:p>
            <a:pPr algn="just"/>
            <a:endParaRPr lang="ru-RU" sz="1400" dirty="0" smtClean="0"/>
          </a:p>
          <a:p>
            <a:pPr algn="just"/>
            <a:r>
              <a:rPr lang="ru-RU" sz="1400" dirty="0" smtClean="0"/>
              <a:t>Основное </a:t>
            </a:r>
            <a:r>
              <a:rPr lang="ru-RU" sz="1400" dirty="0"/>
              <a:t>содержание издания представляет собой оригинальные научные статьи.</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908720"/>
            <a:ext cx="2959566" cy="4023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509890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275856" y="1571985"/>
            <a:ext cx="5616624" cy="2031325"/>
          </a:xfrm>
          <a:prstGeom prst="rect">
            <a:avLst/>
          </a:prstGeom>
        </p:spPr>
        <p:txBody>
          <a:bodyPr wrap="square">
            <a:spAutoFit/>
          </a:bodyPr>
          <a:lstStyle/>
          <a:p>
            <a:pPr algn="just"/>
            <a:r>
              <a:rPr lang="ru-RU" sz="1400" b="1" dirty="0"/>
              <a:t>В </a:t>
            </a:r>
            <a:r>
              <a:rPr lang="ru-RU" sz="1400" b="1" dirty="0" smtClean="0"/>
              <a:t>журнале «История Петербурга» </a:t>
            </a:r>
            <a:r>
              <a:rPr lang="ru-RU" sz="1400" dirty="0"/>
              <a:t>печатаются материалы по истории Петербурга и Ленинградской области</a:t>
            </a:r>
            <a:r>
              <a:rPr lang="ru-RU" sz="1400" dirty="0" smtClean="0"/>
              <a:t>. </a:t>
            </a:r>
          </a:p>
          <a:p>
            <a:pPr algn="just"/>
            <a:r>
              <a:rPr lang="ru-RU" sz="1400" dirty="0" smtClean="0"/>
              <a:t>Рубрики </a:t>
            </a:r>
            <a:r>
              <a:rPr lang="ru-RU" sz="1400" dirty="0"/>
              <a:t>журнала: «Душа Петербурга», «Отцы города», «Петербуржцы и </a:t>
            </a:r>
            <a:r>
              <a:rPr lang="ru-RU" sz="1400" dirty="0" err="1"/>
              <a:t>петербурженки</a:t>
            </a:r>
            <a:r>
              <a:rPr lang="ru-RU" sz="1400" dirty="0"/>
              <a:t>», «Многонациональный Петербург», «Петербургскому учителю», «Блокада Ленинграда», «История учреждений», «Внешние связи Петербурга», «История петербургского бизнеса», «Петербургская семья», «История учебных заведений», «Неизвестное об известном», «Строительство и архитектура», «Исчезнувший город</a:t>
            </a:r>
            <a:r>
              <a:rPr lang="ru-RU" sz="1400" dirty="0" smtClean="0"/>
              <a:t>» и др.</a:t>
            </a:r>
            <a:endParaRPr lang="ru-RU" sz="1400" dirty="0"/>
          </a:p>
        </p:txBody>
      </p:sp>
      <p:pic>
        <p:nvPicPr>
          <p:cNvPr id="61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980728"/>
            <a:ext cx="2952328"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95904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5" y="1277650"/>
            <a:ext cx="2952328" cy="41074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419872" y="1412776"/>
            <a:ext cx="5544616" cy="3970318"/>
          </a:xfrm>
          <a:prstGeom prst="rect">
            <a:avLst/>
          </a:prstGeom>
        </p:spPr>
        <p:txBody>
          <a:bodyPr wrap="square">
            <a:spAutoFit/>
          </a:bodyPr>
          <a:lstStyle/>
          <a:p>
            <a:pPr algn="just"/>
            <a:r>
              <a:rPr lang="ru-RU" sz="1400" b="1" dirty="0"/>
              <a:t>«Чудеса и приключения» </a:t>
            </a:r>
            <a:r>
              <a:rPr lang="ru-RU" sz="1400" dirty="0"/>
              <a:t>– литературно-художественный журнал-альманах приключений, путешествий, научных гипотез и фантастики. Выпускается с декабря 1991. </a:t>
            </a:r>
            <a:endParaRPr lang="ru-RU" sz="1400" dirty="0" smtClean="0"/>
          </a:p>
          <a:p>
            <a:pPr algn="just"/>
            <a:endParaRPr lang="ru-RU" sz="1400" dirty="0" smtClean="0"/>
          </a:p>
          <a:p>
            <a:pPr algn="just"/>
            <a:r>
              <a:rPr lang="ru-RU" sz="1400" dirty="0" smtClean="0"/>
              <a:t>Журнал </a:t>
            </a:r>
            <a:r>
              <a:rPr lang="ru-RU" sz="1400" dirty="0"/>
              <a:t>рассчитан на широкую аудиторию, на тех, кого захватывает всё необычное и познавательное, кто неравнодушен к открытиям и научным знаниям, ко всему удивительному в окружающем мире.</a:t>
            </a:r>
          </a:p>
          <a:p>
            <a:pPr algn="just"/>
            <a:r>
              <a:rPr lang="ru-RU" sz="1400" dirty="0"/>
              <a:t>Наших читателей интересуют не только путешествия и приключения, чудеса планеты, загадки истории и литературы. Их притягивают мистические тайны окружающего мира и бытия, нераскрытые преступления. Каждый читатель найдёт для себя много интересного: сенсационные открытия и доказательства существования снежного человека, истории очевидцев, видевших НЛО, захватывающие приключения мореплавателей и путешественников, мистика и тайны окружающего мира, загадки Вселенной и многое другое.</a:t>
            </a:r>
          </a:p>
          <a:p>
            <a:pPr algn="just"/>
            <a:endParaRPr lang="ru-RU" sz="1400" dirty="0"/>
          </a:p>
        </p:txBody>
      </p:sp>
    </p:spTree>
    <p:extLst>
      <p:ext uri="{BB962C8B-B14F-4D97-AF65-F5344CB8AC3E}">
        <p14:creationId xmlns:p14="http://schemas.microsoft.com/office/powerpoint/2010/main" val="3755787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569" y="1052736"/>
            <a:ext cx="3105054" cy="403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3635896" y="1360800"/>
            <a:ext cx="5184576" cy="2246769"/>
          </a:xfrm>
          <a:prstGeom prst="rect">
            <a:avLst/>
          </a:prstGeom>
        </p:spPr>
        <p:txBody>
          <a:bodyPr wrap="square">
            <a:spAutoFit/>
          </a:bodyPr>
          <a:lstStyle/>
          <a:p>
            <a:pPr algn="just"/>
            <a:r>
              <a:rPr lang="ru-RU" sz="1400" b="1" dirty="0" smtClean="0"/>
              <a:t>Архитектурный вестник. </a:t>
            </a:r>
            <a:r>
              <a:rPr lang="ru-RU" sz="1400" dirty="0" smtClean="0"/>
              <a:t>Журнал </a:t>
            </a:r>
            <a:r>
              <a:rPr lang="ru-RU" sz="1400" dirty="0"/>
              <a:t>ориентирован на практикующих архитекторов и дизайнеров, строителей, поставщиков </a:t>
            </a:r>
            <a:r>
              <a:rPr lang="ru-RU" sz="1400" dirty="0" smtClean="0"/>
              <a:t>стройматериалов, </a:t>
            </a:r>
            <a:r>
              <a:rPr lang="ru-RU" sz="1400" dirty="0"/>
              <a:t>а также всех интересующихся современной практикой архитектуры и строительства</a:t>
            </a:r>
            <a:r>
              <a:rPr lang="ru-RU" sz="1400" dirty="0" smtClean="0"/>
              <a:t>.</a:t>
            </a:r>
          </a:p>
          <a:p>
            <a:pPr algn="just"/>
            <a:r>
              <a:rPr lang="ru-RU" sz="1400" dirty="0"/>
              <a:t>Основные рубрики: «Проекты и постройки», «Градостроительство», «Архитектура интерьера», «Архитектура и дизайн», «Архитектурные портреты», «Творческие проблемы», «Архитектурные конкурсы», «Архитектурное образование», «Новые технологии».</a:t>
            </a:r>
          </a:p>
        </p:txBody>
      </p:sp>
    </p:spTree>
    <p:extLst>
      <p:ext uri="{BB962C8B-B14F-4D97-AF65-F5344CB8AC3E}">
        <p14:creationId xmlns:p14="http://schemas.microsoft.com/office/powerpoint/2010/main" val="1109878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63888" y="1268760"/>
            <a:ext cx="5328591" cy="3754874"/>
          </a:xfrm>
          <a:prstGeom prst="rect">
            <a:avLst/>
          </a:prstGeom>
        </p:spPr>
        <p:txBody>
          <a:bodyPr wrap="square">
            <a:spAutoFit/>
          </a:bodyPr>
          <a:lstStyle/>
          <a:p>
            <a:pPr algn="just"/>
            <a:r>
              <a:rPr lang="ru-RU" sz="1400" dirty="0" smtClean="0">
                <a:cs typeface="Arial" panose="020B0604020202020204" pitchFamily="34" charset="0"/>
              </a:rPr>
              <a:t>Журнал </a:t>
            </a:r>
            <a:r>
              <a:rPr lang="ru-RU" sz="1400" b="1" dirty="0" smtClean="0">
                <a:cs typeface="Arial" panose="020B0604020202020204" pitchFamily="34" charset="0"/>
              </a:rPr>
              <a:t>«Промышленное и гражданское строительство» </a:t>
            </a:r>
            <a:r>
              <a:rPr lang="ru-RU" sz="1400" dirty="0" smtClean="0">
                <a:cs typeface="Arial" panose="020B0604020202020204" pitchFamily="34" charset="0"/>
              </a:rPr>
              <a:t>В </a:t>
            </a:r>
            <a:r>
              <a:rPr lang="ru-RU" sz="1400" dirty="0">
                <a:cs typeface="Arial" panose="020B0604020202020204" pitchFamily="34" charset="0"/>
              </a:rPr>
              <a:t>его публикациях всегда отражаются  новаторские идеи науки и практики, вопросы безопасности сооружений, управления и организации строительным производством, проблемы градостроительства и архитектуры и т. д.  </a:t>
            </a:r>
            <a:endParaRPr lang="ru-RU" sz="1400" dirty="0" smtClean="0">
              <a:cs typeface="Arial" panose="020B0604020202020204" pitchFamily="34" charset="0"/>
            </a:endParaRPr>
          </a:p>
          <a:p>
            <a:pPr algn="just"/>
            <a:r>
              <a:rPr lang="ru-RU" sz="1400" dirty="0" smtClean="0">
                <a:cs typeface="Arial" panose="020B0604020202020204" pitchFamily="34" charset="0"/>
              </a:rPr>
              <a:t>Идя </a:t>
            </a:r>
            <a:r>
              <a:rPr lang="ru-RU" sz="1400" dirty="0">
                <a:cs typeface="Arial" panose="020B0604020202020204" pitchFamily="34" charset="0"/>
              </a:rPr>
              <a:t>в ногу со временем, журнал расширил диапазон публикуемых материалов за счет включения в них вопросов градостроительства, архитектуры, деятельности общественных и профессиональных организаций, коммерческих структур, создания новых нормативных и правовых документов. </a:t>
            </a:r>
          </a:p>
          <a:p>
            <a:pPr algn="just"/>
            <a:r>
              <a:rPr lang="ru-RU" sz="1400" dirty="0" smtClean="0">
                <a:cs typeface="Arial" panose="020B0604020202020204" pitchFamily="34" charset="0"/>
              </a:rPr>
              <a:t>Основные </a:t>
            </a:r>
            <a:r>
              <a:rPr lang="ru-RU" sz="1400" dirty="0">
                <a:cs typeface="Arial" panose="020B0604020202020204" pitchFamily="34" charset="0"/>
              </a:rPr>
              <a:t>цели и задачи </a:t>
            </a:r>
            <a:r>
              <a:rPr lang="ru-RU" sz="1400" dirty="0" smtClean="0">
                <a:cs typeface="Arial" panose="020B0604020202020204" pitchFamily="34" charset="0"/>
              </a:rPr>
              <a:t>журнала </a:t>
            </a:r>
            <a:r>
              <a:rPr lang="ru-RU" sz="1400" dirty="0">
                <a:cs typeface="Arial" panose="020B0604020202020204" pitchFamily="34" charset="0"/>
              </a:rPr>
              <a:t>- это содействие развитию инвестиционно-строительной деятельности в России, развитию строительной науки, повышению роли российской инженерной интеллигенции и престижности профессии инженера-строителя, развитию интеграции достижений науки в мировое сообщество. </a:t>
            </a:r>
          </a:p>
        </p:txBody>
      </p:sp>
      <p:pic>
        <p:nvPicPr>
          <p:cNvPr id="2050" name="Picture 2" descr="https://www.spbgasu.ru/upload-files/news/0_112021/%D0%9E%D0%B1%D0%BB%D0%BE%D0%B6%D0%BA%D0%B0_%D0%B6%D1%83%D1%80%D0%BD%D0%B0%D0%BB%D0%B0%20-%20Copy%2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3024336" cy="4150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2123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131840" y="620688"/>
            <a:ext cx="5904656" cy="5047536"/>
          </a:xfrm>
          <a:prstGeom prst="rect">
            <a:avLst/>
          </a:prstGeom>
        </p:spPr>
        <p:txBody>
          <a:bodyPr wrap="square">
            <a:spAutoFit/>
          </a:bodyPr>
          <a:lstStyle/>
          <a:p>
            <a:pPr algn="just"/>
            <a:r>
              <a:rPr lang="ru-RU" sz="1400" dirty="0"/>
              <a:t>Ежемесячный общероссийский журнал </a:t>
            </a:r>
            <a:r>
              <a:rPr lang="ru-RU" sz="1400" b="1" dirty="0"/>
              <a:t>«Ценообразование и сметное нормирование в строительстве</a:t>
            </a:r>
            <a:r>
              <a:rPr lang="ru-RU" sz="1400" b="1" dirty="0" smtClean="0"/>
              <a:t>».</a:t>
            </a:r>
          </a:p>
          <a:p>
            <a:pPr algn="just"/>
            <a:endParaRPr lang="ru-RU" sz="1400" dirty="0"/>
          </a:p>
          <a:p>
            <a:pPr algn="just"/>
            <a:r>
              <a:rPr lang="ru-RU" sz="1400" dirty="0"/>
              <a:t>Главный журнал сметчиков страны! Посвящен актуальным вопросам ценообразования и сметного нормирования в строительстве, экономики и управления, бухгалтерского учета в строительстве</a:t>
            </a:r>
            <a:r>
              <a:rPr lang="ru-RU" sz="1400" dirty="0" smtClean="0"/>
              <a:t>.</a:t>
            </a:r>
          </a:p>
          <a:p>
            <a:pPr algn="just"/>
            <a:endParaRPr lang="ru-RU" sz="1400" dirty="0"/>
          </a:p>
          <a:p>
            <a:pPr algn="just"/>
            <a:r>
              <a:rPr lang="ru-RU" sz="1400" dirty="0"/>
              <a:t>На страницах журнала печатаются следующие материалы: оперативная информация Союза инженеров-сметчиков, Минстроя России, органов управления в части ценообразования и экономики в строительстве, методические материалы и практические рекомендации по сметному делу, бухгалтерскому учету и управлению в строительстве</a:t>
            </a:r>
            <a:r>
              <a:rPr lang="ru-RU" sz="1400" dirty="0" smtClean="0"/>
              <a:t>.</a:t>
            </a:r>
          </a:p>
          <a:p>
            <a:pPr algn="just"/>
            <a:r>
              <a:rPr lang="ru-RU" sz="1400" dirty="0" smtClean="0"/>
              <a:t> </a:t>
            </a:r>
            <a:r>
              <a:rPr lang="ru-RU" sz="1400" dirty="0"/>
              <a:t>Один из разделов издания включает индексы цен в строительстве и стоимость жилья по регионам Российской Федерации</a:t>
            </a:r>
            <a:r>
              <a:rPr lang="ru-RU" sz="1400" dirty="0" smtClean="0"/>
              <a:t>.</a:t>
            </a:r>
          </a:p>
          <a:p>
            <a:pPr algn="just"/>
            <a:endParaRPr lang="ru-RU" sz="1400" dirty="0"/>
          </a:p>
          <a:p>
            <a:pPr algn="just"/>
            <a:r>
              <a:rPr lang="ru-RU" sz="1400" dirty="0"/>
              <a:t>Отличительной особенностью издания является ежемесячная публикация вновь разработанных сметных норм и расценок на новые виды работ, материалы, технологии и оборудование в строительстве. Указанные нормы и расценки призваны пополнять сметно-нормативную базу</a:t>
            </a:r>
            <a:r>
              <a:rPr lang="ru-RU" sz="1400" dirty="0" smtClean="0"/>
              <a:t>.</a:t>
            </a:r>
          </a:p>
          <a:p>
            <a:pPr algn="just"/>
            <a:endParaRPr lang="ru-RU" sz="1400" dirty="0"/>
          </a:p>
        </p:txBody>
      </p:sp>
      <p:pic>
        <p:nvPicPr>
          <p:cNvPr id="3074" name="Picture 2" descr="https://sun9-41.userapi.com/s/v1/ig2/ku9pLfD4wx5bNfWjArNOomTywvChUkwlcNcLE2Qe8fAwJTXTuHb7-jXURaMzRECJgTKr9PKJPKQKy-A2FH3itA_D.jpg?size=427x604&amp;quality=95&amp;type=alb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744" y="980728"/>
            <a:ext cx="2784072" cy="403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896879"/>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1273</TotalTime>
  <Words>4224</Words>
  <Application>Microsoft Office PowerPoint</Application>
  <PresentationFormat>Экран (4:3)</PresentationFormat>
  <Paragraphs>369</Paragraphs>
  <Slides>62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62</vt:i4>
      </vt:variant>
    </vt:vector>
  </HeadingPairs>
  <TitlesOfParts>
    <vt:vector size="63" baseType="lpstr">
      <vt:lpstr>Трек</vt:lpstr>
      <vt:lpstr>ОБЗОР периодических изданий 2023 ГОД</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ОБЗОР ЖУРНАЛОВ ПО СПЕЦИАЛЬНОСТЯМ</dc:title>
  <dc:creator>wsm-321-2-01</dc:creator>
  <cp:lastModifiedBy>ws lib-01</cp:lastModifiedBy>
  <cp:revision>122</cp:revision>
  <dcterms:created xsi:type="dcterms:W3CDTF">2020-10-20T12:02:29Z</dcterms:created>
  <dcterms:modified xsi:type="dcterms:W3CDTF">2022-12-21T10:48:11Z</dcterms:modified>
</cp:coreProperties>
</file>