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ta Popov" initials="NP" lastIdx="2" clrIdx="0">
    <p:extLst>
      <p:ext uri="{19B8F6BF-5375-455C-9EA6-DF929625EA0E}">
        <p15:presenceInfo xmlns:p15="http://schemas.microsoft.com/office/powerpoint/2012/main" userId="357b7913d04bf6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F21C-7D4E-40D8-B4F7-9F6C850D3D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C56D-6329-4D61-A532-7C7CF47D7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43327-5752-4584-B165-118D5679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21E5CF-E8E5-41D2-BE27-D8FDF2E9E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7A7E-A1A9-4F85-9B31-84C9423A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D5101-230C-4252-9F9F-41CCA867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DC7F1-58ED-420C-B981-EDA59072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0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66E53-7923-4439-B132-EBD4EFAB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E925BF-61E8-4BA9-B063-3AC98D051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DBB6D-9981-4A5E-A2F5-42EA533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D5B7F-13E0-43EA-89D7-A1AA717E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829C6-F371-42E0-B44C-FB9A1DC0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153D8-D74B-48D3-BE08-355298029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3FE8B5-B3FE-4690-AE7C-7B98A38B4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B56A4-4193-4141-863B-D1C29995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B3C15-F76B-4127-972C-D59880DD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E109C-9C23-42D2-A13F-650ECD0C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6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6E4B0-D674-4BDB-97E6-6E9CAEAA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B87F0-7028-48A7-B5F6-AC6C4ECC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F4645-ED76-43C6-980E-27F69DFF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EE70C-059D-4991-AAA5-55E9646D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8B945-CCD9-4C34-963F-97AA8D1A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8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55824-FE65-43BD-BEB9-4B21DFE2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53518-F986-4BC7-B758-5687E7FF1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38D3A-69D2-4AAE-BA8A-DDCD735E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9D9B1-6002-4CE1-B6FE-90D1D45E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E6C51-4DD9-4645-8D13-35F49CE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4C0BA-1586-4475-836B-54B1402B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9166F-6018-412B-83F2-2EE461510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BBABB-7615-4354-86E7-0069F8788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1EA05-E992-4037-968C-1295F857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D50E4-07DA-4A3A-A3A2-95D4DB83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1CB48-71E1-4C21-8D47-68E604D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5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867B7-B9AF-45AC-96A0-AB9DCD41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D785A-92F6-4D76-96EE-163A2044B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B1DD38-2ED2-4F0C-82AC-DF2E39EC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3BAE67-2823-4BE2-B823-5C1EF68EF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4A7EAA-5F00-49B0-B209-EA80AE8A4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53B842-404C-4CDC-A4EA-95979BE7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7EAECA-A99F-4848-8720-40CA8E50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D740DB-E14D-4DF5-9AFE-5CA68968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477E-373C-403E-A4AB-E2ECC1AF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BE6F4-70ED-4B77-9CEF-22BE1A01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B29180-321D-4232-A1F6-A595C988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FEA3D5-D427-4E40-8964-63ED6A4C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D55FD4-C2E4-4E49-A575-5D1A0B63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69022-691C-49A9-B92B-DCD3F371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0D191-41F3-4BD8-A8D3-339E93F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098A6-AA8D-4053-A4E0-C171BA65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156AD-28A8-4FD8-AFCF-FF9C4925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A12E9E-6032-45AB-8A8A-5F9225C4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2F85B9-ECCE-47D4-9E0C-DB1CAF93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1D2BC7-3DD1-4CB3-AF0C-9C569BFD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83568-C819-4E02-8F14-A306FED9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1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61B3-4A83-4E59-8FCE-40ECF385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B538CC-828C-4562-BD39-FE706E1A7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6FA804-5E0D-4FEB-86B1-4B703C24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87CDC-D29D-4E9F-8433-23469601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DA34C-A441-4AC8-8077-F9E5378A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DB8B4-A387-48C3-8CC0-68432A6F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5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485FF-0D19-4157-8F43-1B061A43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D956C-977C-40D1-989E-4659DAD51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93E6C0-BC62-413D-AC8C-3308CBF70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0D22-7351-49F7-834D-CB7D8636D83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9F895-7A9D-4E44-AA4B-5654FCA18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D5683-4CA0-4BBB-B8EA-BFE9575B5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1123-FFF1-452B-BC9E-7A331079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7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>
            <a:extLst>
              <a:ext uri="{FF2B5EF4-FFF2-40B4-BE49-F238E27FC236}">
                <a16:creationId xmlns:a16="http://schemas.microsoft.com/office/drawing/2014/main" id="{9E109B56-AF3D-429C-AE6D-193A19D9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3" y="1913029"/>
            <a:ext cx="6669386" cy="5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FB0B9-53C8-42E3-851A-55FA1AF11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5" y="1913029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spc="300" dirty="0"/>
              <a:t>ПРОБЛЕМЫ И ПЕРСПЕКТИВЫ РАЗВИТИЯ УПРАВЛЕНИЯ ТРУДОВЫМИ РЕСУРСАМИ ЗА СЧЕТ СОВЕРШЕНСТВОВАНИЯ УПРАВЛЕЧЕСКОЙ СТРУКТУРЫ</a:t>
            </a:r>
            <a:endParaRPr lang="ru-RU" sz="4400" spc="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8DA351-4301-4C73-B2F6-D00E3D763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507" y="4809284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Попов Никита Валерьевич</a:t>
            </a:r>
          </a:p>
        </p:txBody>
      </p:sp>
    </p:spTree>
    <p:extLst>
      <p:ext uri="{BB962C8B-B14F-4D97-AF65-F5344CB8AC3E}">
        <p14:creationId xmlns:p14="http://schemas.microsoft.com/office/powerpoint/2010/main" val="32037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>
            <a:extLst>
              <a:ext uri="{FF2B5EF4-FFF2-40B4-BE49-F238E27FC236}">
                <a16:creationId xmlns:a16="http://schemas.microsoft.com/office/drawing/2014/main" id="{E14016FF-A423-4398-B6BA-45FCBA73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8663"/>
            <a:ext cx="9329869" cy="5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7E27B-2ECD-484B-9D3D-1F7812DA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03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6975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охожее изображение">
            <a:extLst>
              <a:ext uri="{FF2B5EF4-FFF2-40B4-BE49-F238E27FC236}">
                <a16:creationId xmlns:a16="http://schemas.microsoft.com/office/drawing/2014/main" id="{EB6C0220-DDBA-454F-85F7-4C0F3B2A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4" y="314739"/>
            <a:ext cx="8459857" cy="64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ыночная экономика как ловушка потребительской модели | Крамола">
            <a:extLst>
              <a:ext uri="{FF2B5EF4-FFF2-40B4-BE49-F238E27FC236}">
                <a16:creationId xmlns:a16="http://schemas.microsoft.com/office/drawing/2014/main" id="{5C2D249D-B660-418C-BC98-D68B1E2E9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0" y="1866529"/>
            <a:ext cx="4334326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4908B-63A6-4CC6-A027-AEF5C62C928D}"/>
              </a:ext>
            </a:extLst>
          </p:cNvPr>
          <p:cNvSpPr txBox="1"/>
          <p:nvPr/>
        </p:nvSpPr>
        <p:spPr>
          <a:xfrm>
            <a:off x="5237826" y="2459504"/>
            <a:ext cx="6818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Рыночная экономика в России ? </a:t>
            </a:r>
          </a:p>
          <a:p>
            <a:pPr algn="ctr"/>
            <a:r>
              <a:rPr lang="ru-RU" sz="2400" b="1" dirty="0"/>
              <a:t>К чему за 30 лет мы пришли ?</a:t>
            </a:r>
          </a:p>
          <a:p>
            <a:pPr algn="ctr"/>
            <a:r>
              <a:rPr lang="ru-RU" sz="2400" b="1" dirty="0"/>
              <a:t>Опыт иностранных коллег, какой можно использовать, а что не приживается ?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9992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охожее изображение">
            <a:extLst>
              <a:ext uri="{FF2B5EF4-FFF2-40B4-BE49-F238E27FC236}">
                <a16:creationId xmlns:a16="http://schemas.microsoft.com/office/drawing/2014/main" id="{12BCA119-64EF-4146-876B-676E4D6F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3916">
            <a:off x="4491294" y="1092524"/>
            <a:ext cx="8542807" cy="5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DED96-2B39-4535-9936-11AFA771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Механизмы распределения власти</a:t>
            </a:r>
          </a:p>
        </p:txBody>
      </p:sp>
      <p:pic>
        <p:nvPicPr>
          <p:cNvPr id="4" name="Picture 6" descr="Картинки по запросу типология организационной культуры">
            <a:extLst>
              <a:ext uri="{FF2B5EF4-FFF2-40B4-BE49-F238E27FC236}">
                <a16:creationId xmlns:a16="http://schemas.microsoft.com/office/drawing/2014/main" id="{C9DA3490-11F7-42EC-B62F-57B0B3F92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97" y="1800122"/>
            <a:ext cx="4447711" cy="42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4F47E-1C93-47C7-A117-E4EB004EB9DF}"/>
              </a:ext>
            </a:extLst>
          </p:cNvPr>
          <p:cNvSpPr txBox="1"/>
          <p:nvPr/>
        </p:nvSpPr>
        <p:spPr>
          <a:xfrm>
            <a:off x="5930283" y="2983299"/>
            <a:ext cx="6090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Концепция управления основанная на культуре власти</a:t>
            </a:r>
          </a:p>
          <a:p>
            <a:r>
              <a:rPr lang="ru-RU" dirty="0"/>
              <a:t>- Концепция управления основанная на культуре Роли</a:t>
            </a:r>
          </a:p>
          <a:p>
            <a:r>
              <a:rPr lang="ru-RU" dirty="0"/>
              <a:t>- Концепция управления основанная на культуре задачи</a:t>
            </a:r>
          </a:p>
          <a:p>
            <a:r>
              <a:rPr lang="ru-RU" dirty="0"/>
              <a:t>- Концепция управления основанная на культуре личности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60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Похожее изображение">
            <a:extLst>
              <a:ext uri="{FF2B5EF4-FFF2-40B4-BE49-F238E27FC236}">
                <a16:creationId xmlns:a16="http://schemas.microsoft.com/office/drawing/2014/main" id="{04C08B92-895F-45FD-8F2F-0DF168FD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3916">
            <a:off x="-553578" y="140255"/>
            <a:ext cx="4020451" cy="23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19D5F-B9F6-4081-B4A0-A7F6FA9D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Психология и менеджмент в структурах управления</a:t>
            </a:r>
          </a:p>
        </p:txBody>
      </p:sp>
      <p:pic>
        <p:nvPicPr>
          <p:cNvPr id="1026" name="Picture 2" descr="Биография Клер Уильям Грейвз">
            <a:extLst>
              <a:ext uri="{FF2B5EF4-FFF2-40B4-BE49-F238E27FC236}">
                <a16:creationId xmlns:a16="http://schemas.microsoft.com/office/drawing/2014/main" id="{E5E63BE5-F939-43F3-9782-740A19853F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79" y="1917958"/>
            <a:ext cx="24003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D6C78-4623-4384-B07C-21C7237C9607}"/>
              </a:ext>
            </a:extLst>
          </p:cNvPr>
          <p:cNvSpPr txBox="1"/>
          <p:nvPr/>
        </p:nvSpPr>
        <p:spPr>
          <a:xfrm>
            <a:off x="1456647" y="4880901"/>
            <a:ext cx="3861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Клер </a:t>
            </a:r>
            <a:r>
              <a:rPr lang="ru-RU" dirty="0" err="1"/>
              <a:t>Грейвз</a:t>
            </a:r>
            <a:r>
              <a:rPr lang="ru-RU" dirty="0"/>
              <a:t> 1914 – 1986</a:t>
            </a:r>
          </a:p>
          <a:p>
            <a:r>
              <a:rPr lang="ru-RU" dirty="0"/>
              <a:t>Доктор психологии, профессор</a:t>
            </a:r>
          </a:p>
          <a:p>
            <a:r>
              <a:rPr lang="ru-RU" dirty="0"/>
              <a:t>Основоположник теории уровней развития человеческих </a:t>
            </a:r>
            <a:r>
              <a:rPr lang="ru-RU" dirty="0" err="1"/>
              <a:t>биопсихосоциальных</a:t>
            </a:r>
            <a:r>
              <a:rPr lang="ru-RU" dirty="0"/>
              <a:t> систем.</a:t>
            </a:r>
          </a:p>
        </p:txBody>
      </p:sp>
      <p:pic>
        <p:nvPicPr>
          <p:cNvPr id="1028" name="Picture 4" descr="Спиральная динамика для HR-ов: как вырастить лидеров в коллективе">
            <a:extLst>
              <a:ext uri="{FF2B5EF4-FFF2-40B4-BE49-F238E27FC236}">
                <a16:creationId xmlns:a16="http://schemas.microsoft.com/office/drawing/2014/main" id="{9E63361E-0E7C-4599-81A9-CDBCC9F4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96" y="1480476"/>
            <a:ext cx="48768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37EEC-449B-4ABE-9615-599AC2E31AC7}"/>
              </a:ext>
            </a:extLst>
          </p:cNvPr>
          <p:cNvSpPr txBox="1"/>
          <p:nvPr/>
        </p:nvSpPr>
        <p:spPr>
          <a:xfrm>
            <a:off x="5987558" y="5430790"/>
            <a:ext cx="458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Теория спиральной динамики</a:t>
            </a:r>
          </a:p>
        </p:txBody>
      </p:sp>
    </p:spTree>
    <p:extLst>
      <p:ext uri="{BB962C8B-B14F-4D97-AF65-F5344CB8AC3E}">
        <p14:creationId xmlns:p14="http://schemas.microsoft.com/office/powerpoint/2010/main" val="213572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охожее изображение">
            <a:extLst>
              <a:ext uri="{FF2B5EF4-FFF2-40B4-BE49-F238E27FC236}">
                <a16:creationId xmlns:a16="http://schemas.microsoft.com/office/drawing/2014/main" id="{177F28F5-A83C-483A-9B0D-16B40551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47" y="365125"/>
            <a:ext cx="5155053" cy="39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2791-2763-43DC-B86E-D710BD06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Фредерик Лалу и его труд «Открывая организации будущего»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8F9F14-E38F-4DD5-B0D5-05F70F4D9C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488" y="1816747"/>
            <a:ext cx="710742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29960-801E-4F0F-9369-D07BC036904E}"/>
              </a:ext>
            </a:extLst>
          </p:cNvPr>
          <p:cNvSpPr txBox="1"/>
          <p:nvPr/>
        </p:nvSpPr>
        <p:spPr>
          <a:xfrm>
            <a:off x="8149702" y="3253752"/>
            <a:ext cx="395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Семь стадий, через которые прошли организации во всем мире и пять из которых можно наблюдать в наше время: Красная, янтарная, оранжевая, зеленная и бирюзовая. </a:t>
            </a:r>
          </a:p>
        </p:txBody>
      </p:sp>
    </p:spTree>
    <p:extLst>
      <p:ext uri="{BB962C8B-B14F-4D97-AF65-F5344CB8AC3E}">
        <p14:creationId xmlns:p14="http://schemas.microsoft.com/office/powerpoint/2010/main" val="76137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Похожее изображение">
            <a:extLst>
              <a:ext uri="{FF2B5EF4-FFF2-40B4-BE49-F238E27FC236}">
                <a16:creationId xmlns:a16="http://schemas.microsoft.com/office/drawing/2014/main" id="{D368AC28-C798-4638-9E21-5421D791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03" y="2561007"/>
            <a:ext cx="6669386" cy="5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32580-33CA-41C0-8672-3FCB6EC2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Бирюзовая организация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1512F3-430A-4161-9822-598A47D8A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79396"/>
            <a:ext cx="2308643" cy="2204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1BEAE-5126-443D-8B47-9789192A108B}"/>
              </a:ext>
            </a:extLst>
          </p:cNvPr>
          <p:cNvSpPr txBox="1"/>
          <p:nvPr/>
        </p:nvSpPr>
        <p:spPr>
          <a:xfrm>
            <a:off x="3146283" y="1479396"/>
            <a:ext cx="4456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Компания как живой организм</a:t>
            </a:r>
          </a:p>
          <a:p>
            <a:r>
              <a:rPr lang="ru-RU" dirty="0"/>
              <a:t>Люди в таких организациях думают о своих компаниях не как о механизмах или машинах, а как о живых организмах с душой, способных развиваться в нужном русле без менеджерского контроля и стратегических планов на год.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35B07A-2A33-4CF3-98A5-F49F3F6A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6" y="3929132"/>
            <a:ext cx="1981477" cy="1162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F3D7C4-83F2-4963-A07B-D8551C110A8F}"/>
              </a:ext>
            </a:extLst>
          </p:cNvPr>
          <p:cNvSpPr txBox="1"/>
          <p:nvPr/>
        </p:nvSpPr>
        <p:spPr>
          <a:xfrm>
            <a:off x="2557523" y="3929132"/>
            <a:ext cx="2625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Самоорганизация</a:t>
            </a:r>
          </a:p>
          <a:p>
            <a:r>
              <a:rPr lang="ru-RU" sz="1400" dirty="0"/>
              <a:t>Бирюзовые компании перешли от «пирамид» к «сеточке»: от жестких иерархий с контролем начальника к распределенной структуре и работе в командах.</a:t>
            </a:r>
          </a:p>
          <a:p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61CF95-6F4B-4BB8-8F53-A68ABB0D1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296" y="1027906"/>
            <a:ext cx="1571844" cy="128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BADD6-0753-4A71-8BC5-52E06269FF94}"/>
              </a:ext>
            </a:extLst>
          </p:cNvPr>
          <p:cNvSpPr txBox="1"/>
          <p:nvPr/>
        </p:nvSpPr>
        <p:spPr>
          <a:xfrm>
            <a:off x="8988455" y="2376992"/>
            <a:ext cx="28408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Эволюционная цель </a:t>
            </a:r>
            <a:r>
              <a:rPr lang="ru-RU" sz="1400" dirty="0"/>
              <a:t>Миссия компании не навязана «сверху» и не вызывает отторжения. Она эволюционирует вместе с компанией, и люди сверяются с ней, когда нужно принять решение по работе.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A13373-37C3-4ADC-8D31-09BA198B4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341" y="4221023"/>
            <a:ext cx="1771897" cy="1829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E81680-70AE-43D5-938E-1B52D060EBAD}"/>
              </a:ext>
            </a:extLst>
          </p:cNvPr>
          <p:cNvSpPr txBox="1"/>
          <p:nvPr/>
        </p:nvSpPr>
        <p:spPr>
          <a:xfrm>
            <a:off x="7463238" y="4335331"/>
            <a:ext cx="337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Целостность</a:t>
            </a:r>
          </a:p>
          <a:p>
            <a:r>
              <a:rPr lang="ru-RU" sz="1400" dirty="0"/>
              <a:t>Сотрудники воспринимаются как личности, а не как инструменты. Должностная инструкция развивается под них, а не они под должностную инструкцию.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615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Похожее изображение">
            <a:extLst>
              <a:ext uri="{FF2B5EF4-FFF2-40B4-BE49-F238E27FC236}">
                <a16:creationId xmlns:a16="http://schemas.microsoft.com/office/drawing/2014/main" id="{D4F29CC7-9BD7-4163-9F43-97EF688D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" y="-61361"/>
            <a:ext cx="4487230" cy="3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5DC40-6D14-4D91-9EFC-AE32311F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512"/>
            <a:ext cx="10515600" cy="1325563"/>
          </a:xfrm>
        </p:spPr>
        <p:txBody>
          <a:bodyPr/>
          <a:lstStyle/>
          <a:p>
            <a:r>
              <a:rPr lang="ru-RU" b="1" dirty="0"/>
              <a:t>Примеры таких организаций в России и За рубежом</a:t>
            </a:r>
          </a:p>
        </p:txBody>
      </p:sp>
      <p:pic>
        <p:nvPicPr>
          <p:cNvPr id="2050" name="Picture 2" descr="Купите Zappos.com за Bitcoin - Bitrefill">
            <a:extLst>
              <a:ext uri="{FF2B5EF4-FFF2-40B4-BE49-F238E27FC236}">
                <a16:creationId xmlns:a16="http://schemas.microsoft.com/office/drawing/2014/main" id="{DF8FC9FD-C5F3-4251-871F-4A177F4AF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51" y="2145535"/>
            <a:ext cx="2689194" cy="12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3BF33-77EB-4AF4-8E2B-54CCFF5EBEAC}"/>
              </a:ext>
            </a:extLst>
          </p:cNvPr>
          <p:cNvSpPr txBox="1"/>
          <p:nvPr/>
        </p:nvSpPr>
        <p:spPr>
          <a:xfrm>
            <a:off x="1503655" y="2193975"/>
            <a:ext cx="572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Интернет-магазин обуви и одежды в Лас-Вегасе, штат Невада, США. Компания была основана в 1999 году Ником </a:t>
            </a:r>
            <a:r>
              <a:rPr lang="ru-RU" sz="1600" dirty="0" err="1"/>
              <a:t>Свинмурном</a:t>
            </a:r>
            <a:r>
              <a:rPr lang="ru-RU" sz="1600" dirty="0"/>
              <a:t> и запущена под доменным именем Shoesite.com. В июле 2009 года </a:t>
            </a:r>
            <a:r>
              <a:rPr lang="ru-RU" sz="1600" dirty="0" err="1"/>
              <a:t>Amazon</a:t>
            </a:r>
            <a:r>
              <a:rPr lang="ru-RU" sz="1600" dirty="0"/>
              <a:t> приобрела </a:t>
            </a:r>
            <a:r>
              <a:rPr lang="ru-RU" sz="1600" dirty="0" err="1"/>
              <a:t>Zappos</a:t>
            </a:r>
            <a:r>
              <a:rPr lang="ru-RU" sz="1600" dirty="0"/>
              <a:t> в рамках сделки с акциями на общую сумму около 1,2 миллиарда долларов.</a:t>
            </a:r>
          </a:p>
        </p:txBody>
      </p:sp>
      <p:pic>
        <p:nvPicPr>
          <p:cNvPr id="2052" name="Picture 4" descr="Valve сменила логотип, обновила сайт и открыла несколько вакансий ...">
            <a:extLst>
              <a:ext uri="{FF2B5EF4-FFF2-40B4-BE49-F238E27FC236}">
                <a16:creationId xmlns:a16="http://schemas.microsoft.com/office/drawing/2014/main" id="{B5BB98E6-7C11-4D3D-AD81-3F2C3735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04" y="4393067"/>
            <a:ext cx="3861393" cy="18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A4E28-4169-4C5D-9339-C411765E0592}"/>
              </a:ext>
            </a:extLst>
          </p:cNvPr>
          <p:cNvSpPr txBox="1"/>
          <p:nvPr/>
        </p:nvSpPr>
        <p:spPr>
          <a:xfrm>
            <a:off x="5056573" y="4731854"/>
            <a:ext cx="588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Американская компания-разработчик компьютерных игр, создавшая такие антологии игр как </a:t>
            </a:r>
            <a:r>
              <a:rPr lang="en-US" dirty="0"/>
              <a:t>Half-Life, Portal, Counter-Strike, Team Fortress, Day of Defeat, Left 4 Dead, Ricochet, Alien Swarm, Dota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54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Похожее изображение">
            <a:extLst>
              <a:ext uri="{FF2B5EF4-FFF2-40B4-BE49-F238E27FC236}">
                <a16:creationId xmlns:a16="http://schemas.microsoft.com/office/drawing/2014/main" id="{2009575D-228D-4E3B-8E0A-46640C4B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41" y="3622872"/>
            <a:ext cx="4487230" cy="3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063C9-5997-4641-8766-825321FF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российских бирюзовых компаний</a:t>
            </a:r>
          </a:p>
        </p:txBody>
      </p:sp>
      <p:pic>
        <p:nvPicPr>
          <p:cNvPr id="4" name="Picture 6" descr="Расчетный счет в Точке для ИП и ООО: онлайн-обслуживание">
            <a:extLst>
              <a:ext uri="{FF2B5EF4-FFF2-40B4-BE49-F238E27FC236}">
                <a16:creationId xmlns:a16="http://schemas.microsoft.com/office/drawing/2014/main" id="{BD4ED8AA-38E9-409A-8249-EF92BC7A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1" y="1780523"/>
            <a:ext cx="3811502" cy="28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0CC35-4EBD-4E34-8927-90BD81094DD3}"/>
              </a:ext>
            </a:extLst>
          </p:cNvPr>
          <p:cNvSpPr txBox="1"/>
          <p:nvPr/>
        </p:nvSpPr>
        <p:spPr>
          <a:xfrm>
            <a:off x="4659297" y="2315696"/>
            <a:ext cx="323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«Точка» — российский цифровой банк без физических офисов, ориентированный на обслуживание предпринимателей.</a:t>
            </a:r>
          </a:p>
        </p:txBody>
      </p:sp>
      <p:pic>
        <p:nvPicPr>
          <p:cNvPr id="6" name="Picture 8" descr="Кнопка: информация. Адреса Кнопка. Новости Кнопка :: Shopolog.ru">
            <a:extLst>
              <a:ext uri="{FF2B5EF4-FFF2-40B4-BE49-F238E27FC236}">
                <a16:creationId xmlns:a16="http://schemas.microsoft.com/office/drawing/2014/main" id="{0FF121C8-37D1-4F26-B271-4A8B8BD1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97" y="401792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2161D-D1E0-4E15-946D-E90F5C1BB691}"/>
              </a:ext>
            </a:extLst>
          </p:cNvPr>
          <p:cNvSpPr txBox="1"/>
          <p:nvPr/>
        </p:nvSpPr>
        <p:spPr>
          <a:xfrm>
            <a:off x="7234376" y="4581977"/>
            <a:ext cx="3941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Кнопка — это сервис для предпринимателей. С которым можно всегда будете знать, что происходит с бухгалтерией, сколько денег нужно на налоги и как их оптимизировать.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0630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25DC-F9AC-4E63-9DE5-E00B27DE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Бирюзовые организации – как будущее в построение структуры управления</a:t>
            </a:r>
          </a:p>
        </p:txBody>
      </p:sp>
      <p:pic>
        <p:nvPicPr>
          <p:cNvPr id="2050" name="Picture 2" descr="БИРЮЗОВЫЙ ЦВЕТ. ЦВЕТОТЕРАПИЯ | ЦВЕТОТЕРАПИЯ">
            <a:extLst>
              <a:ext uri="{FF2B5EF4-FFF2-40B4-BE49-F238E27FC236}">
                <a16:creationId xmlns:a16="http://schemas.microsoft.com/office/drawing/2014/main" id="{48E9AF00-084F-4819-8089-F9FE5A5AD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430" y="2029445"/>
            <a:ext cx="4198665" cy="27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D3605-C983-447D-B30F-974C4D83C347}"/>
              </a:ext>
            </a:extLst>
          </p:cNvPr>
          <p:cNvSpPr txBox="1"/>
          <p:nvPr/>
        </p:nvSpPr>
        <p:spPr>
          <a:xfrm>
            <a:off x="3756366" y="2322701"/>
            <a:ext cx="695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Фактор как структура управления является важным, он является основообразующим компании. С него начинается построение всей организации, и от того как он будет выстроен, зависит работа компании на рынке и её конкурентоспособность.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C8116-C3DE-4E43-998F-AFDACE310823}"/>
              </a:ext>
            </a:extLst>
          </p:cNvPr>
          <p:cNvSpPr txBox="1"/>
          <p:nvPr/>
        </p:nvSpPr>
        <p:spPr>
          <a:xfrm>
            <a:off x="2456155" y="4428648"/>
            <a:ext cx="7688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видим на примере российских компаний, что структура бирюзовых компаний может существовать. </a:t>
            </a:r>
          </a:p>
          <a:p>
            <a:r>
              <a:rPr lang="ru-RU" dirty="0"/>
              <a:t>Единственное, что такая система не образуется сама собой, она строится довольно долго и требует много сил, но результат говорит за себя, вы получаете современную конкурентоспособную компанию. </a:t>
            </a:r>
          </a:p>
        </p:txBody>
      </p:sp>
    </p:spTree>
    <p:extLst>
      <p:ext uri="{BB962C8B-B14F-4D97-AF65-F5344CB8AC3E}">
        <p14:creationId xmlns:p14="http://schemas.microsoft.com/office/powerpoint/2010/main" val="4167158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366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ПРОБЛЕМЫ И ПЕРСПЕКТИВЫ РАЗВИТИЯ УПРАВЛЕНИЯ ТРУДОВЫМИ РЕСУРСАМИ ЗА СЧЕТ СОВЕРШЕНСТВОВАНИЯ УПРАВЛЕЧЕСКОЙ СТРУКТУРЫ</vt:lpstr>
      <vt:lpstr>Презентация PowerPoint</vt:lpstr>
      <vt:lpstr>Механизмы распределения власти</vt:lpstr>
      <vt:lpstr>Психология и менеджмент в структурах управления</vt:lpstr>
      <vt:lpstr>Фредерик Лалу и его труд «Открывая организации будущего»</vt:lpstr>
      <vt:lpstr>Бирюзовая организация</vt:lpstr>
      <vt:lpstr>Примеры таких организаций в России и За рубежом</vt:lpstr>
      <vt:lpstr>Примеры российских бирюзовых компаний</vt:lpstr>
      <vt:lpstr>Бирюзовые организации – как будущее в построение структуры управления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СТРУКТУРА УПРАВЛЕНИЯ КАК ФАКТОР КОНКУРЕНТОСПОСОБНОСТИ КОМПАНИИ</dc:title>
  <dc:creator>Nikita Popov</dc:creator>
  <cp:lastModifiedBy>Пользователь Windows</cp:lastModifiedBy>
  <cp:revision>8</cp:revision>
  <dcterms:created xsi:type="dcterms:W3CDTF">2020-04-12T18:13:47Z</dcterms:created>
  <dcterms:modified xsi:type="dcterms:W3CDTF">2020-12-22T09:55:14Z</dcterms:modified>
</cp:coreProperties>
</file>