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30"/>
  </p:notesMasterIdLst>
  <p:sldIdLst>
    <p:sldId id="256" r:id="rId2"/>
    <p:sldId id="285" r:id="rId3"/>
    <p:sldId id="257" r:id="rId4"/>
    <p:sldId id="259" r:id="rId5"/>
    <p:sldId id="258" r:id="rId6"/>
    <p:sldId id="263" r:id="rId7"/>
    <p:sldId id="279" r:id="rId8"/>
    <p:sldId id="280" r:id="rId9"/>
    <p:sldId id="282" r:id="rId10"/>
    <p:sldId id="260" r:id="rId11"/>
    <p:sldId id="262" r:id="rId12"/>
    <p:sldId id="261" r:id="rId13"/>
    <p:sldId id="264" r:id="rId14"/>
    <p:sldId id="265" r:id="rId15"/>
    <p:sldId id="266" r:id="rId16"/>
    <p:sldId id="267" r:id="rId17"/>
    <p:sldId id="268" r:id="rId18"/>
    <p:sldId id="281" r:id="rId19"/>
    <p:sldId id="269" r:id="rId20"/>
    <p:sldId id="270" r:id="rId21"/>
    <p:sldId id="278" r:id="rId22"/>
    <p:sldId id="272" r:id="rId23"/>
    <p:sldId id="275" r:id="rId24"/>
    <p:sldId id="283" r:id="rId25"/>
    <p:sldId id="273" r:id="rId26"/>
    <p:sldId id="274" r:id="rId27"/>
    <p:sldId id="276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ED2242-4183-40B5-841F-55AB8B834631}">
          <p14:sldIdLst>
            <p14:sldId id="256"/>
            <p14:sldId id="285"/>
            <p14:sldId id="257"/>
            <p14:sldId id="259"/>
            <p14:sldId id="258"/>
            <p14:sldId id="263"/>
            <p14:sldId id="279"/>
            <p14:sldId id="280"/>
            <p14:sldId id="282"/>
          </p14:sldIdLst>
        </p14:section>
        <p14:section name="Раздел без заголовка" id="{8EAE4D82-28C8-4D09-8FE3-0A4F1FC43A31}">
          <p14:sldIdLst>
            <p14:sldId id="260"/>
            <p14:sldId id="262"/>
            <p14:sldId id="261"/>
            <p14:sldId id="264"/>
          </p14:sldIdLst>
        </p14:section>
        <p14:section name="Раздел без заголовка" id="{1B67A55F-168F-40AA-B1A9-223E446AC81C}">
          <p14:sldIdLst>
            <p14:sldId id="265"/>
            <p14:sldId id="266"/>
            <p14:sldId id="267"/>
            <p14:sldId id="268"/>
            <p14:sldId id="281"/>
            <p14:sldId id="269"/>
            <p14:sldId id="270"/>
            <p14:sldId id="278"/>
            <p14:sldId id="272"/>
            <p14:sldId id="275"/>
            <p14:sldId id="283"/>
            <p14:sldId id="273"/>
            <p14:sldId id="274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4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41FF1-3A6F-46AB-8081-05AF551F787A}" type="datetimeFigureOut">
              <a:rPr lang="ru-RU" smtClean="0"/>
              <a:t>12.09.2018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68A07-8B38-49D7-A616-2B2462E4E6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18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68A07-8B38-49D7-A616-2B2462E4E6F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224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68A07-8B38-49D7-A616-2B2462E4E6F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861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68A07-8B38-49D7-A616-2B2462E4E6F0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98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68A07-8B38-49D7-A616-2B2462E4E6F0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104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68A07-8B38-49D7-A616-2B2462E4E6F0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762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68A07-8B38-49D7-A616-2B2462E4E6F0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104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68A07-8B38-49D7-A616-2B2462E4E6F0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29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68A07-8B38-49D7-A616-2B2462E4E6F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22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68A07-8B38-49D7-A616-2B2462E4E6F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224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68A07-8B38-49D7-A616-2B2462E4E6F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918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68A07-8B38-49D7-A616-2B2462E4E6F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833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68A07-8B38-49D7-A616-2B2462E4E6F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89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68A07-8B38-49D7-A616-2B2462E4E6F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56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68A07-8B38-49D7-A616-2B2462E4E6F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956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68A07-8B38-49D7-A616-2B2462E4E6F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95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29600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Сечение ленточного фундамента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512768" cy="3816424"/>
          </a:xfrm>
        </p:spPr>
        <p:txBody>
          <a:bodyPr>
            <a:noAutofit/>
          </a:bodyPr>
          <a:lstStyle/>
          <a:p>
            <a:r>
              <a:rPr lang="ru-RU" dirty="0" smtClean="0"/>
              <a:t>Для специальности 08.02.01 «Строительство и эксплуатация зданий и сооружений»</a:t>
            </a:r>
          </a:p>
          <a:p>
            <a:r>
              <a:rPr lang="ru-RU" dirty="0" smtClean="0"/>
              <a:t>Преподаватель профессионального модуля ПМ 01 «Участие в проектировании зданий»</a:t>
            </a:r>
          </a:p>
          <a:p>
            <a:r>
              <a:rPr lang="ru-RU" dirty="0" smtClean="0"/>
              <a:t>Капичула О.Н.</a:t>
            </a:r>
          </a:p>
          <a:p>
            <a:r>
              <a:rPr lang="ru-RU" dirty="0" smtClean="0"/>
              <a:t>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2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  <p:pic>
        <p:nvPicPr>
          <p:cNvPr id="21" name="Рисунок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92" y="1270952"/>
            <a:ext cx="3980815" cy="4316095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60326" y="1270952"/>
            <a:ext cx="216024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1.Выполнить эскиз элементов сечения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804248" y="1265554"/>
            <a:ext cx="2160240" cy="12245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Проставить известные размеры и высотные отметки</a:t>
            </a:r>
            <a:endParaRPr lang="ru-RU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248222" y="2420888"/>
            <a:ext cx="2451570" cy="914400"/>
            <a:chOff x="248222" y="2420888"/>
            <a:chExt cx="2451570" cy="9144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48222" y="2420888"/>
              <a:ext cx="2160240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Отметка уровня земли</a:t>
              </a:r>
              <a:endParaRPr lang="ru-RU" dirty="0"/>
            </a:p>
          </p:txBody>
        </p:sp>
        <p:cxnSp>
          <p:nvCxnSpPr>
            <p:cNvPr id="33" name="Прямая со стрелкой 32"/>
            <p:cNvCxnSpPr>
              <a:stCxn id="25" idx="3"/>
            </p:cNvCxnSpPr>
            <p:nvPr/>
          </p:nvCxnSpPr>
          <p:spPr>
            <a:xfrm>
              <a:off x="2408462" y="2878088"/>
              <a:ext cx="291330" cy="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Группа 69"/>
          <p:cNvGrpSpPr/>
          <p:nvPr/>
        </p:nvGrpSpPr>
        <p:grpSpPr>
          <a:xfrm>
            <a:off x="248222" y="3501008"/>
            <a:ext cx="3116256" cy="914400"/>
            <a:chOff x="248222" y="3501008"/>
            <a:chExt cx="3116256" cy="9144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48222" y="3501008"/>
              <a:ext cx="2160240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Глубина заложения фундамента</a:t>
              </a:r>
              <a:endParaRPr lang="ru-RU" dirty="0"/>
            </a:p>
          </p:txBody>
        </p:sp>
        <p:cxnSp>
          <p:nvCxnSpPr>
            <p:cNvPr id="34" name="Прямая со стрелкой 33"/>
            <p:cNvCxnSpPr>
              <a:stCxn id="26" idx="3"/>
            </p:cNvCxnSpPr>
            <p:nvPr/>
          </p:nvCxnSpPr>
          <p:spPr>
            <a:xfrm>
              <a:off x="2408462" y="3958208"/>
              <a:ext cx="956016" cy="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70"/>
          <p:cNvGrpSpPr/>
          <p:nvPr/>
        </p:nvGrpSpPr>
        <p:grpSpPr>
          <a:xfrm>
            <a:off x="227981" y="4676774"/>
            <a:ext cx="3886014" cy="914400"/>
            <a:chOff x="227981" y="4676774"/>
            <a:chExt cx="3886014" cy="9144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27981" y="4676774"/>
              <a:ext cx="2160240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Ширина фундаментной плиты</a:t>
              </a:r>
              <a:endParaRPr lang="ru-RU" dirty="0"/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2388221" y="4941168"/>
              <a:ext cx="1725774" cy="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Группа 73"/>
          <p:cNvGrpSpPr/>
          <p:nvPr/>
        </p:nvGrpSpPr>
        <p:grpSpPr>
          <a:xfrm>
            <a:off x="6084168" y="2683164"/>
            <a:ext cx="2883321" cy="1491670"/>
            <a:chOff x="6084168" y="2683164"/>
            <a:chExt cx="2883321" cy="149167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807249" y="2683164"/>
              <a:ext cx="2160240" cy="14916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Размеры фундаментных блоков и плит, армированного пояса</a:t>
              </a:r>
              <a:endParaRPr lang="ru-RU" dirty="0"/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 flipH="1" flipV="1">
              <a:off x="6084168" y="2996952"/>
              <a:ext cx="720080" cy="1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Группа 72"/>
          <p:cNvGrpSpPr/>
          <p:nvPr/>
        </p:nvGrpSpPr>
        <p:grpSpPr>
          <a:xfrm>
            <a:off x="6302883" y="3789040"/>
            <a:ext cx="2661605" cy="1798007"/>
            <a:chOff x="6302883" y="3789040"/>
            <a:chExt cx="2661605" cy="179800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804248" y="4672647"/>
              <a:ext cx="2160240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Отметка пола подвала</a:t>
              </a:r>
              <a:endParaRPr lang="ru-RU" dirty="0"/>
            </a:p>
          </p:txBody>
        </p:sp>
        <p:cxnSp>
          <p:nvCxnSpPr>
            <p:cNvPr id="52" name="Прямая со стрелкой 51"/>
            <p:cNvCxnSpPr>
              <a:stCxn id="31" idx="1"/>
            </p:cNvCxnSpPr>
            <p:nvPr/>
          </p:nvCxnSpPr>
          <p:spPr>
            <a:xfrm flipH="1" flipV="1">
              <a:off x="6302883" y="3789040"/>
              <a:ext cx="501365" cy="1340807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2987823" y="4941168"/>
            <a:ext cx="3168352" cy="1189856"/>
            <a:chOff x="2987823" y="4941168"/>
            <a:chExt cx="3168352" cy="1189856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2987823" y="5817840"/>
              <a:ext cx="3168352" cy="31318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Высоты песчаной подушки</a:t>
              </a:r>
              <a:endParaRPr lang="ru-RU" dirty="0"/>
            </a:p>
          </p:txBody>
        </p:sp>
        <p:cxnSp>
          <p:nvCxnSpPr>
            <p:cNvPr id="65" name="Прямая со стрелкой 64"/>
            <p:cNvCxnSpPr/>
            <p:nvPr/>
          </p:nvCxnSpPr>
          <p:spPr>
            <a:xfrm flipV="1">
              <a:off x="5652120" y="4941168"/>
              <a:ext cx="0" cy="876672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470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23410" r="45750" b="8337"/>
          <a:stretch/>
        </p:blipFill>
        <p:spPr bwMode="auto">
          <a:xfrm>
            <a:off x="2572337" y="1301888"/>
            <a:ext cx="4054891" cy="449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60326" y="1270952"/>
            <a:ext cx="216024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2.Сосчитать отметку обреза фундамента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804248" y="1265554"/>
            <a:ext cx="2160240" cy="12245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Сосчитать высоту фундамента</a:t>
            </a:r>
            <a:endParaRPr lang="ru-RU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271117" y="2431951"/>
            <a:ext cx="3243658" cy="914400"/>
            <a:chOff x="248222" y="2420888"/>
            <a:chExt cx="3243658" cy="9144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48222" y="2420888"/>
              <a:ext cx="2160240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2400 – 1900 = 500 мм = 0,500 м</a:t>
              </a:r>
              <a:endParaRPr lang="ru-RU" dirty="0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V="1">
              <a:off x="2420566" y="2420888"/>
              <a:ext cx="1071314" cy="11063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251471" y="3548635"/>
            <a:ext cx="218874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Сосчитать отметку подошвы фундамента</a:t>
            </a:r>
            <a:endParaRPr lang="ru-RU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6447209" y="2683164"/>
            <a:ext cx="2520280" cy="1491670"/>
            <a:chOff x="6447209" y="2683164"/>
            <a:chExt cx="2520280" cy="149167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807249" y="2683164"/>
              <a:ext cx="2160240" cy="149167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300 + (20 + 580)*2 + 20 + 280 + 100 = 1900 мм</a:t>
              </a:r>
              <a:endParaRPr lang="ru-RU" dirty="0"/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 flipH="1" flipV="1">
              <a:off x="6447209" y="3516636"/>
              <a:ext cx="360040" cy="1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271117" y="4318248"/>
            <a:ext cx="2523628" cy="1537320"/>
            <a:chOff x="248172" y="4318248"/>
            <a:chExt cx="2523628" cy="153732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48172" y="4941168"/>
              <a:ext cx="2160240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1050 + 1350 = 2400 мм = 2.400 м</a:t>
              </a:r>
              <a:endParaRPr lang="ru-RU" dirty="0"/>
            </a:p>
          </p:txBody>
        </p:sp>
        <p:cxnSp>
          <p:nvCxnSpPr>
            <p:cNvPr id="30" name="Прямая со стрелкой 29"/>
            <p:cNvCxnSpPr>
              <a:stCxn id="27" idx="3"/>
            </p:cNvCxnSpPr>
            <p:nvPr/>
          </p:nvCxnSpPr>
          <p:spPr>
            <a:xfrm flipV="1">
              <a:off x="2408412" y="4318248"/>
              <a:ext cx="363388" cy="108012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 стрелкой 31"/>
          <p:cNvCxnSpPr>
            <a:stCxn id="24" idx="2"/>
            <a:endCxn id="25" idx="0"/>
          </p:cNvCxnSpPr>
          <p:nvPr/>
        </p:nvCxnSpPr>
        <p:spPr>
          <a:xfrm>
            <a:off x="1340446" y="2185352"/>
            <a:ext cx="10791" cy="246599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6" idx="2"/>
            <a:endCxn id="27" idx="0"/>
          </p:cNvCxnSpPr>
          <p:nvPr/>
        </p:nvCxnSpPr>
        <p:spPr>
          <a:xfrm>
            <a:off x="1345841" y="4463035"/>
            <a:ext cx="5396" cy="47813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00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28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25492" r="53875" b="12444"/>
          <a:stretch/>
        </p:blipFill>
        <p:spPr bwMode="auto">
          <a:xfrm>
            <a:off x="2484230" y="1270952"/>
            <a:ext cx="4175538" cy="46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60326" y="1270952"/>
            <a:ext cx="2160240" cy="13659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Посчитать привязку</a:t>
            </a:r>
          </a:p>
          <a:p>
            <a:pPr algn="ctr"/>
            <a:r>
              <a:rPr lang="ru-RU" dirty="0"/>
              <a:t>ф</a:t>
            </a:r>
            <a:r>
              <a:rPr lang="ru-RU" dirty="0" smtClean="0"/>
              <a:t>ундаментных блоков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804248" y="1265554"/>
            <a:ext cx="2160240" cy="13713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Посчитать привязку фундаментных плит</a:t>
            </a:r>
            <a:endParaRPr lang="ru-RU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287413" y="3127558"/>
            <a:ext cx="4212579" cy="914400"/>
            <a:chOff x="248222" y="3501008"/>
            <a:chExt cx="4212579" cy="9144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48222" y="3501008"/>
              <a:ext cx="2160240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200 мм назначено по привязке стены; </a:t>
              </a:r>
            </a:p>
            <a:p>
              <a:pPr algn="ctr"/>
              <a:r>
                <a:rPr lang="ru-RU" dirty="0" smtClean="0"/>
                <a:t>310 – 10 = 300 мм</a:t>
              </a:r>
              <a:endParaRPr lang="ru-RU" dirty="0"/>
            </a:p>
          </p:txBody>
        </p:sp>
        <p:cxnSp>
          <p:nvCxnSpPr>
            <p:cNvPr id="34" name="Прямая со стрелкой 33"/>
            <p:cNvCxnSpPr>
              <a:stCxn id="26" idx="3"/>
            </p:cNvCxnSpPr>
            <p:nvPr/>
          </p:nvCxnSpPr>
          <p:spPr>
            <a:xfrm>
              <a:off x="2408462" y="3958208"/>
              <a:ext cx="2052339" cy="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Группа 72"/>
          <p:cNvGrpSpPr/>
          <p:nvPr/>
        </p:nvGrpSpPr>
        <p:grpSpPr>
          <a:xfrm>
            <a:off x="5652120" y="4672647"/>
            <a:ext cx="3312368" cy="914400"/>
            <a:chOff x="5652120" y="4672647"/>
            <a:chExt cx="3312368" cy="9144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804248" y="4672647"/>
              <a:ext cx="2160240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2.2 привязка плиты:</a:t>
              </a:r>
            </a:p>
            <a:p>
              <a:pPr algn="ctr"/>
              <a:r>
                <a:rPr lang="ru-RU" dirty="0" smtClean="0"/>
                <a:t>350 + 200 = 550 мм;</a:t>
              </a:r>
            </a:p>
            <a:p>
              <a:pPr algn="ctr"/>
              <a:r>
                <a:rPr lang="ru-RU" dirty="0" smtClean="0"/>
                <a:t>350 + 300 = 650 мм</a:t>
              </a:r>
              <a:endParaRPr lang="ru-RU" dirty="0"/>
            </a:p>
          </p:txBody>
        </p:sp>
        <p:cxnSp>
          <p:nvCxnSpPr>
            <p:cNvPr id="52" name="Прямая со стрелкой 51"/>
            <p:cNvCxnSpPr>
              <a:stCxn id="31" idx="1"/>
            </p:cNvCxnSpPr>
            <p:nvPr/>
          </p:nvCxnSpPr>
          <p:spPr>
            <a:xfrm flipH="1">
              <a:off x="5652120" y="5129847"/>
              <a:ext cx="1152128" cy="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5652120" y="3127558"/>
            <a:ext cx="3312368" cy="1371600"/>
            <a:chOff x="5652120" y="4215447"/>
            <a:chExt cx="3312368" cy="13716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6804248" y="4215447"/>
              <a:ext cx="2160240" cy="1371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2.1 выступ плиты относительно блока:</a:t>
              </a:r>
            </a:p>
            <a:p>
              <a:pPr algn="ctr"/>
              <a:r>
                <a:rPr lang="ru-RU" dirty="0" smtClean="0"/>
                <a:t>(1200 – 500)/2 = 350 мм</a:t>
              </a:r>
              <a:endParaRPr lang="ru-RU" dirty="0"/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 flipH="1">
              <a:off x="5652120" y="5129847"/>
              <a:ext cx="1152128" cy="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94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dirty="0" smtClean="0"/>
              <a:t>Выполнение чертежа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2" t="34556" r="25375" b="16140"/>
          <a:stretch/>
        </p:blipFill>
        <p:spPr bwMode="auto">
          <a:xfrm>
            <a:off x="3291110" y="1930059"/>
            <a:ext cx="2714625" cy="422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38783" y="3573016"/>
            <a:ext cx="3160016" cy="1296144"/>
            <a:chOff x="278731" y="3856608"/>
            <a:chExt cx="3170397" cy="9144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78731" y="3856608"/>
              <a:ext cx="2655961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Начертить прямоугольник размерами 1500*500 мм в заданном масштабе</a:t>
              </a:r>
              <a:endParaRPr lang="ru-RU" dirty="0"/>
            </a:p>
          </p:txBody>
        </p:sp>
        <p:cxnSp>
          <p:nvCxnSpPr>
            <p:cNvPr id="6" name="Прямая со стрелкой 5"/>
            <p:cNvCxnSpPr>
              <a:stCxn id="5" idx="3"/>
            </p:cNvCxnSpPr>
            <p:nvPr/>
          </p:nvCxnSpPr>
          <p:spPr>
            <a:xfrm>
              <a:off x="2934692" y="4313808"/>
              <a:ext cx="514436" cy="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338783" y="4949924"/>
            <a:ext cx="3201516" cy="914400"/>
            <a:chOff x="248221" y="3501008"/>
            <a:chExt cx="3680778" cy="9144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48221" y="3501008"/>
              <a:ext cx="3053554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Начертить прямоугольник 1200*300 мм в заданном масштабе</a:t>
              </a:r>
              <a:endParaRPr lang="ru-RU" dirty="0"/>
            </a:p>
          </p:txBody>
        </p:sp>
        <p:cxnSp>
          <p:nvCxnSpPr>
            <p:cNvPr id="9" name="Прямая со стрелкой 8"/>
            <p:cNvCxnSpPr>
              <a:stCxn id="8" idx="3"/>
            </p:cNvCxnSpPr>
            <p:nvPr/>
          </p:nvCxnSpPr>
          <p:spPr>
            <a:xfrm>
              <a:off x="3301775" y="3958208"/>
              <a:ext cx="627224" cy="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5220072" y="2852936"/>
            <a:ext cx="3664073" cy="1584176"/>
            <a:chOff x="-759891" y="3297808"/>
            <a:chExt cx="3664073" cy="11176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48221" y="3501008"/>
              <a:ext cx="2655961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Начертить стену и армированный пояс</a:t>
              </a:r>
              <a:endParaRPr lang="ru-RU" dirty="0"/>
            </a:p>
          </p:txBody>
        </p:sp>
        <p:cxnSp>
          <p:nvCxnSpPr>
            <p:cNvPr id="15" name="Прямая со стрелкой 14"/>
            <p:cNvCxnSpPr>
              <a:stCxn id="14" idx="1"/>
            </p:cNvCxnSpPr>
            <p:nvPr/>
          </p:nvCxnSpPr>
          <p:spPr>
            <a:xfrm flipH="1" flipV="1">
              <a:off x="-759891" y="3297808"/>
              <a:ext cx="1008112" cy="66040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495919" y="1930059"/>
            <a:ext cx="2341687" cy="14597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Сосчитать высоту всех фундаментных блоков: 2*(580+20)+(280+20)=1500 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15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433" y="296076"/>
            <a:ext cx="8229600" cy="1143000"/>
          </a:xfrm>
        </p:spPr>
        <p:txBody>
          <a:bodyPr/>
          <a:lstStyle/>
          <a:p>
            <a:r>
              <a:rPr lang="ru-RU" dirty="0" smtClean="0"/>
              <a:t>Выполнение чертежа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t="24556" r="51312" b="12000"/>
          <a:stretch/>
        </p:blipFill>
        <p:spPr bwMode="auto">
          <a:xfrm>
            <a:off x="2483768" y="1393429"/>
            <a:ext cx="4412931" cy="471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67544" y="3573015"/>
            <a:ext cx="2736303" cy="2539108"/>
            <a:chOff x="248221" y="3181375"/>
            <a:chExt cx="3875573" cy="12340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48221" y="3181375"/>
              <a:ext cx="2651709" cy="123403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Отступить от подошвы фундамента глубину заложения фундамента и прочертить линию земли</a:t>
              </a:r>
              <a:endParaRPr lang="ru-RU" dirty="0"/>
            </a:p>
          </p:txBody>
        </p:sp>
        <p:cxnSp>
          <p:nvCxnSpPr>
            <p:cNvPr id="6" name="Прямая со стрелкой 5"/>
            <p:cNvCxnSpPr>
              <a:stCxn id="5" idx="3"/>
            </p:cNvCxnSpPr>
            <p:nvPr/>
          </p:nvCxnSpPr>
          <p:spPr>
            <a:xfrm flipV="1">
              <a:off x="2899930" y="3181375"/>
              <a:ext cx="1223864" cy="617017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467544" y="1393428"/>
            <a:ext cx="2592288" cy="1891555"/>
            <a:chOff x="248221" y="3501008"/>
            <a:chExt cx="4300997" cy="9144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48221" y="3501008"/>
              <a:ext cx="3053554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Отступить от линии земли отметку уровня земли и прочертить уровень пола первого этажа</a:t>
              </a:r>
              <a:endParaRPr lang="ru-RU" dirty="0"/>
            </a:p>
          </p:txBody>
        </p:sp>
        <p:cxnSp>
          <p:nvCxnSpPr>
            <p:cNvPr id="9" name="Прямая со стрелкой 8"/>
            <p:cNvCxnSpPr>
              <a:stCxn id="8" idx="3"/>
            </p:cNvCxnSpPr>
            <p:nvPr/>
          </p:nvCxnSpPr>
          <p:spPr>
            <a:xfrm>
              <a:off x="3301774" y="3958208"/>
              <a:ext cx="1247444" cy="277364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5946973" y="2011058"/>
            <a:ext cx="2978992" cy="2218954"/>
            <a:chOff x="-1677530" y="3152605"/>
            <a:chExt cx="4979305" cy="157957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48221" y="3152605"/>
              <a:ext cx="3053554" cy="15795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Отступить от пола первого этажа отметку пола подвала и прочертить ее уровень</a:t>
              </a:r>
              <a:endParaRPr lang="ru-RU" dirty="0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-1677530" y="3958208"/>
              <a:ext cx="1925751" cy="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5148064" y="5229195"/>
            <a:ext cx="3843088" cy="504058"/>
            <a:chOff x="-3121843" y="3771209"/>
            <a:chExt cx="6423618" cy="35881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48221" y="3771209"/>
              <a:ext cx="3053554" cy="358816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Добавить ось</a:t>
              </a:r>
              <a:endParaRPr lang="ru-RU" dirty="0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H="1" flipV="1">
              <a:off x="-3121843" y="3950617"/>
              <a:ext cx="3370064" cy="759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 стрелкой 25"/>
          <p:cNvCxnSpPr/>
          <p:nvPr/>
        </p:nvCxnSpPr>
        <p:spPr>
          <a:xfrm flipV="1">
            <a:off x="3707904" y="3429000"/>
            <a:ext cx="0" cy="1512168"/>
          </a:xfrm>
          <a:prstGeom prst="straightConnector1">
            <a:avLst/>
          </a:prstGeom>
          <a:ln>
            <a:solidFill>
              <a:srgbClr val="6342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419872" y="2240608"/>
            <a:ext cx="0" cy="1188392"/>
          </a:xfrm>
          <a:prstGeom prst="straightConnector1">
            <a:avLst/>
          </a:prstGeom>
          <a:ln>
            <a:solidFill>
              <a:srgbClr val="6342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652120" y="2240608"/>
            <a:ext cx="0" cy="2052488"/>
          </a:xfrm>
          <a:prstGeom prst="straightConnector1">
            <a:avLst/>
          </a:prstGeom>
          <a:ln>
            <a:solidFill>
              <a:srgbClr val="6342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2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27112" r="52562" b="13555"/>
          <a:stretch/>
        </p:blipFill>
        <p:spPr bwMode="auto">
          <a:xfrm>
            <a:off x="2051720" y="1533897"/>
            <a:ext cx="49053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чертежа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27112" r="52562" b="13555"/>
          <a:stretch/>
        </p:blipFill>
        <p:spPr bwMode="auto">
          <a:xfrm>
            <a:off x="2051720" y="1412776"/>
            <a:ext cx="49053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79512" y="1433119"/>
            <a:ext cx="3528392" cy="1779858"/>
            <a:chOff x="377551" y="3501008"/>
            <a:chExt cx="5695704" cy="83295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77551" y="3501008"/>
              <a:ext cx="2446335" cy="3922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Начертить отмостку</a:t>
              </a:r>
              <a:endParaRPr lang="ru-RU" dirty="0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823886" y="3683088"/>
              <a:ext cx="3249369" cy="650874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101562" y="4607571"/>
            <a:ext cx="3462326" cy="1891555"/>
            <a:chOff x="-611853" y="4981091"/>
            <a:chExt cx="5744521" cy="9144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-611853" y="4981091"/>
              <a:ext cx="3053554" cy="91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Начертить скосы фундаментной плиты</a:t>
              </a:r>
              <a:endParaRPr lang="ru-RU" dirty="0"/>
            </a:p>
          </p:txBody>
        </p:sp>
        <p:cxnSp>
          <p:nvCxnSpPr>
            <p:cNvPr id="9" name="Прямая со стрелкой 8"/>
            <p:cNvCxnSpPr>
              <a:stCxn id="8" idx="3"/>
            </p:cNvCxnSpPr>
            <p:nvPr/>
          </p:nvCxnSpPr>
          <p:spPr>
            <a:xfrm flipV="1">
              <a:off x="2441701" y="5281594"/>
              <a:ext cx="2690967" cy="156697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6732240" y="1412776"/>
            <a:ext cx="2262905" cy="3194795"/>
            <a:chOff x="6732240" y="1412776"/>
            <a:chExt cx="2262905" cy="3194795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732240" y="1412776"/>
              <a:ext cx="2262905" cy="3194795"/>
              <a:chOff x="6732240" y="1412776"/>
              <a:chExt cx="2262905" cy="3194795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6732240" y="1412776"/>
                <a:ext cx="2262905" cy="1872207"/>
                <a:chOff x="6732240" y="1412776"/>
                <a:chExt cx="2262905" cy="1872207"/>
              </a:xfrm>
            </p:grpSpPr>
            <p:cxnSp>
              <p:nvCxnSpPr>
                <p:cNvPr id="21" name="Прямая со стрелкой 20"/>
                <p:cNvCxnSpPr/>
                <p:nvPr/>
              </p:nvCxnSpPr>
              <p:spPr>
                <a:xfrm flipH="1">
                  <a:off x="6732240" y="2348879"/>
                  <a:ext cx="455265" cy="0"/>
                </a:xfrm>
                <a:prstGeom prst="straightConnector1">
                  <a:avLst/>
                </a:prstGeom>
                <a:ln>
                  <a:tailEnd type="arrow"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Прямоугольник 10"/>
                <p:cNvSpPr/>
                <p:nvPr/>
              </p:nvSpPr>
              <p:spPr>
                <a:xfrm>
                  <a:off x="7154713" y="1412776"/>
                  <a:ext cx="1840432" cy="1872207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/>
                    <a:t>Добавить толщину пола и перекрытия и пола подвала</a:t>
                  </a:r>
                  <a:endParaRPr lang="ru-RU" dirty="0"/>
                </a:p>
              </p:txBody>
            </p:sp>
          </p:grpSp>
          <p:cxnSp>
            <p:nvCxnSpPr>
              <p:cNvPr id="23" name="Прямая со стрелкой 22"/>
              <p:cNvCxnSpPr>
                <a:stCxn id="11" idx="1"/>
              </p:cNvCxnSpPr>
              <p:nvPr/>
            </p:nvCxnSpPr>
            <p:spPr>
              <a:xfrm flipH="1">
                <a:off x="6732240" y="2348880"/>
                <a:ext cx="422473" cy="2258691"/>
              </a:xfrm>
              <a:prstGeom prst="straightConnector1">
                <a:avLst/>
              </a:prstGeom>
              <a:ln>
                <a:tailEnd type="arrow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Прямоугольник 28"/>
            <p:cNvSpPr/>
            <p:nvPr/>
          </p:nvSpPr>
          <p:spPr>
            <a:xfrm>
              <a:off x="7154713" y="1433118"/>
              <a:ext cx="1840432" cy="187220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Добавить толщину пола и перекрытия и пола подвала</a:t>
              </a:r>
              <a:endParaRPr lang="ru-RU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88024" y="3955951"/>
            <a:ext cx="4185800" cy="1993328"/>
            <a:chOff x="4809345" y="1291655"/>
            <a:chExt cx="4185800" cy="199332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154713" y="1412776"/>
              <a:ext cx="1840432" cy="187220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Добавить швы между блоками</a:t>
              </a:r>
              <a:endParaRPr lang="ru-RU" dirty="0"/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 flipH="1" flipV="1">
              <a:off x="4809345" y="1291655"/>
              <a:ext cx="2378161" cy="1057224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07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чертежа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3" t="33444" r="48562" b="8555"/>
          <a:stretch/>
        </p:blipFill>
        <p:spPr bwMode="auto">
          <a:xfrm>
            <a:off x="2555776" y="1412776"/>
            <a:ext cx="4781551" cy="497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79512" y="1433119"/>
            <a:ext cx="4767039" cy="1707850"/>
            <a:chOff x="377551" y="3501008"/>
            <a:chExt cx="7695189" cy="79925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77551" y="3501008"/>
              <a:ext cx="2446335" cy="7992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Добавить швы между блоками </a:t>
              </a:r>
              <a:endParaRPr lang="ru-RU" dirty="0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823886" y="3683088"/>
              <a:ext cx="5248854" cy="617175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179512" y="3429000"/>
            <a:ext cx="4176464" cy="2935661"/>
            <a:chOff x="377551" y="2926406"/>
            <a:chExt cx="6741854" cy="137385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77551" y="3501008"/>
              <a:ext cx="2446335" cy="79925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Добавить асфальтовое покрытие отмостки </a:t>
              </a:r>
              <a:endParaRPr lang="ru-RU" dirty="0"/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V="1">
              <a:off x="2823886" y="2926406"/>
              <a:ext cx="4295519" cy="756682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08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чертежа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31902" r="46580" b="19986"/>
          <a:stretch/>
        </p:blipFill>
        <p:spPr bwMode="auto">
          <a:xfrm>
            <a:off x="2339752" y="1340768"/>
            <a:ext cx="513368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79509" y="2102396"/>
            <a:ext cx="4727087" cy="426962"/>
            <a:chOff x="179509" y="2060848"/>
            <a:chExt cx="4727087" cy="4269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79509" y="2060848"/>
              <a:ext cx="1515463" cy="42696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Кирпич </a:t>
              </a:r>
              <a:endParaRPr lang="ru-RU" dirty="0"/>
            </a:p>
          </p:txBody>
        </p:sp>
        <p:cxnSp>
          <p:nvCxnSpPr>
            <p:cNvPr id="8" name="Прямая со стрелкой 7"/>
            <p:cNvCxnSpPr>
              <a:stCxn id="7" idx="3"/>
            </p:cNvCxnSpPr>
            <p:nvPr/>
          </p:nvCxnSpPr>
          <p:spPr>
            <a:xfrm>
              <a:off x="1694972" y="2274329"/>
              <a:ext cx="3211624" cy="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179510" y="3284984"/>
            <a:ext cx="3816426" cy="426962"/>
            <a:chOff x="179509" y="2060848"/>
            <a:chExt cx="3816426" cy="42696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79509" y="2060848"/>
              <a:ext cx="1515463" cy="42696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Щебень  </a:t>
              </a:r>
              <a:endParaRPr lang="ru-RU" dirty="0"/>
            </a:p>
          </p:txBody>
        </p:sp>
        <p:cxnSp>
          <p:nvCxnSpPr>
            <p:cNvPr id="14" name="Прямая со стрелкой 13"/>
            <p:cNvCxnSpPr>
              <a:stCxn id="13" idx="3"/>
            </p:cNvCxnSpPr>
            <p:nvPr/>
          </p:nvCxnSpPr>
          <p:spPr>
            <a:xfrm>
              <a:off x="1694972" y="2274329"/>
              <a:ext cx="2300963" cy="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179509" y="4941168"/>
            <a:ext cx="4248475" cy="426962"/>
            <a:chOff x="179509" y="2060848"/>
            <a:chExt cx="4248475" cy="42696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9509" y="2060848"/>
              <a:ext cx="1515463" cy="42696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Песок </a:t>
              </a:r>
              <a:endParaRPr lang="ru-RU" dirty="0"/>
            </a:p>
          </p:txBody>
        </p:sp>
        <p:cxnSp>
          <p:nvCxnSpPr>
            <p:cNvPr id="17" name="Прямая со стрелкой 16"/>
            <p:cNvCxnSpPr>
              <a:stCxn id="16" idx="3"/>
            </p:cNvCxnSpPr>
            <p:nvPr/>
          </p:nvCxnSpPr>
          <p:spPr>
            <a:xfrm>
              <a:off x="1694972" y="2274329"/>
              <a:ext cx="2733012" cy="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179510" y="4005064"/>
            <a:ext cx="4727087" cy="426962"/>
            <a:chOff x="179509" y="2060848"/>
            <a:chExt cx="4727087" cy="42696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79509" y="2060848"/>
              <a:ext cx="1515463" cy="42696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Железобетон </a:t>
              </a:r>
              <a:endParaRPr lang="ru-RU" dirty="0"/>
            </a:p>
          </p:txBody>
        </p:sp>
        <p:cxnSp>
          <p:nvCxnSpPr>
            <p:cNvPr id="20" name="Прямая со стрелкой 19"/>
            <p:cNvCxnSpPr>
              <a:stCxn id="19" idx="3"/>
            </p:cNvCxnSpPr>
            <p:nvPr/>
          </p:nvCxnSpPr>
          <p:spPr>
            <a:xfrm>
              <a:off x="1694972" y="2274329"/>
              <a:ext cx="3211624" cy="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179509" y="2681758"/>
            <a:ext cx="4176467" cy="603226"/>
            <a:chOff x="179509" y="2060848"/>
            <a:chExt cx="4176467" cy="60322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79509" y="2060848"/>
              <a:ext cx="1515463" cy="42696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Асфальт  </a:t>
              </a:r>
              <a:endParaRPr lang="ru-RU" dirty="0"/>
            </a:p>
          </p:txBody>
        </p:sp>
        <p:cxnSp>
          <p:nvCxnSpPr>
            <p:cNvPr id="23" name="Прямая со стрелкой 22"/>
            <p:cNvCxnSpPr>
              <a:stCxn id="22" idx="3"/>
            </p:cNvCxnSpPr>
            <p:nvPr/>
          </p:nvCxnSpPr>
          <p:spPr>
            <a:xfrm>
              <a:off x="1694972" y="2274329"/>
              <a:ext cx="2661004" cy="389745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179510" y="991475"/>
            <a:ext cx="1515463" cy="1110921"/>
            <a:chOff x="179510" y="991475"/>
            <a:chExt cx="1515463" cy="111092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9510" y="991475"/>
              <a:ext cx="1515463" cy="8539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Добавить штриховку материалов</a:t>
              </a:r>
              <a:endParaRPr lang="ru-RU" dirty="0"/>
            </a:p>
          </p:txBody>
        </p:sp>
        <p:cxnSp>
          <p:nvCxnSpPr>
            <p:cNvPr id="27" name="Прямая со стрелкой 26"/>
            <p:cNvCxnSpPr>
              <a:stCxn id="5" idx="2"/>
              <a:endCxn id="7" idx="0"/>
            </p:cNvCxnSpPr>
            <p:nvPr/>
          </p:nvCxnSpPr>
          <p:spPr>
            <a:xfrm flipH="1">
              <a:off x="937241" y="1845400"/>
              <a:ext cx="1" cy="256996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523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чертежа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19222" r="36995" b="7889"/>
          <a:stretch/>
        </p:blipFill>
        <p:spPr bwMode="auto">
          <a:xfrm>
            <a:off x="2411760" y="1303437"/>
            <a:ext cx="558039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со стрелкой вправо 4"/>
          <p:cNvSpPr/>
          <p:nvPr/>
        </p:nvSpPr>
        <p:spPr>
          <a:xfrm>
            <a:off x="179509" y="2708920"/>
            <a:ext cx="2088235" cy="1845171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Выполнить обводку чертежа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53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чертежа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t="26445" r="52795" b="15556"/>
          <a:stretch/>
        </p:blipFill>
        <p:spPr bwMode="auto">
          <a:xfrm>
            <a:off x="2051720" y="1260687"/>
            <a:ext cx="49625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660232" y="3053433"/>
            <a:ext cx="2373532" cy="1398612"/>
            <a:chOff x="-678560" y="2060848"/>
            <a:chExt cx="2373532" cy="139861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79509" y="2060848"/>
              <a:ext cx="1515463" cy="139861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Добавить обозначение грунта</a:t>
              </a:r>
              <a:endParaRPr lang="ru-RU" dirty="0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H="1">
              <a:off x="-678560" y="2779093"/>
              <a:ext cx="858069" cy="521418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126149" y="2420888"/>
            <a:ext cx="4661875" cy="2025130"/>
            <a:chOff x="126149" y="1729655"/>
            <a:chExt cx="4661875" cy="202513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26149" y="2356173"/>
              <a:ext cx="4406833" cy="1398612"/>
              <a:chOff x="126149" y="483965"/>
              <a:chExt cx="4406833" cy="139861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26149" y="483965"/>
                <a:ext cx="1515463" cy="139861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Добавить обозначение гидроизоляции</a:t>
                </a:r>
                <a:endParaRPr lang="ru-RU" dirty="0"/>
              </a:p>
            </p:txBody>
          </p:sp>
          <p:cxnSp>
            <p:nvCxnSpPr>
              <p:cNvPr id="13" name="Прямая со стрелкой 12"/>
              <p:cNvCxnSpPr>
                <a:stCxn id="12" idx="3"/>
              </p:cNvCxnSpPr>
              <p:nvPr/>
            </p:nvCxnSpPr>
            <p:spPr>
              <a:xfrm>
                <a:off x="1641612" y="1183271"/>
                <a:ext cx="2891370" cy="24966"/>
              </a:xfrm>
              <a:prstGeom prst="straightConnector1">
                <a:avLst/>
              </a:prstGeom>
              <a:ln>
                <a:tailEnd type="arrow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Прямая со стрелкой 13"/>
            <p:cNvCxnSpPr>
              <a:stCxn id="12" idx="3"/>
            </p:cNvCxnSpPr>
            <p:nvPr/>
          </p:nvCxnSpPr>
          <p:spPr>
            <a:xfrm flipV="1">
              <a:off x="1641612" y="1729655"/>
              <a:ext cx="3146412" cy="1325824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427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51520" y="404664"/>
            <a:ext cx="8568952" cy="6048672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Общий вид сборного ленточного фундамента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Элементы сечения фундамента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Элементы ленточного фундамента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Размеры фундаментных плит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Размеры фундаментных блоков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Размеры отмостки, армированного пояса, песчаной подушки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Пример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Подготовительный этап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Выполнение чертежа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Оформление чертежа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Обозначение сечения на схеме фундамента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Отличие чертежа для курсового проекта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Отличие сечения под самонесущей стеной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Отличие фундамента под внутренней стеной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9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чертежа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22666" r="53312" b="16111"/>
          <a:stretch/>
        </p:blipFill>
        <p:spPr bwMode="auto">
          <a:xfrm>
            <a:off x="2267744" y="1340768"/>
            <a:ext cx="49720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Выноска со стрелкой вправо 8"/>
          <p:cNvSpPr/>
          <p:nvPr/>
        </p:nvSpPr>
        <p:spPr>
          <a:xfrm>
            <a:off x="179509" y="2708920"/>
            <a:ext cx="2088235" cy="1845171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Проставить размеры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45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чертежа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5" t="23298" r="49125" b="15369"/>
          <a:stretch/>
        </p:blipFill>
        <p:spPr bwMode="auto">
          <a:xfrm>
            <a:off x="2339752" y="1268760"/>
            <a:ext cx="5029200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 со стрелкой вправо 3"/>
          <p:cNvSpPr/>
          <p:nvPr/>
        </p:nvSpPr>
        <p:spPr>
          <a:xfrm>
            <a:off x="179509" y="2276872"/>
            <a:ext cx="2088235" cy="1845171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Проставить высотные отметки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5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чертежа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t="24174" r="52625" b="13355"/>
          <a:stretch/>
        </p:blipFill>
        <p:spPr bwMode="auto">
          <a:xfrm>
            <a:off x="2444104" y="1196752"/>
            <a:ext cx="5243761" cy="535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 со стрелкой вправо 3"/>
          <p:cNvSpPr/>
          <p:nvPr/>
        </p:nvSpPr>
        <p:spPr>
          <a:xfrm>
            <a:off x="179509" y="2708920"/>
            <a:ext cx="2088235" cy="1845171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Обозначить элементы сечения цифрами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1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38736" cy="1355750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Оформление чертежа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2387" r="1793" b="1534"/>
          <a:stretch/>
        </p:blipFill>
        <p:spPr bwMode="auto">
          <a:xfrm>
            <a:off x="4355976" y="225214"/>
            <a:ext cx="4392488" cy="621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39552" y="1844824"/>
            <a:ext cx="4248472" cy="1224136"/>
            <a:chOff x="539552" y="1844824"/>
            <a:chExt cx="4248472" cy="122413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39552" y="1844824"/>
              <a:ext cx="2421983" cy="12241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Рамка на листе формата А4 </a:t>
              </a:r>
              <a:endParaRPr lang="ru-RU" dirty="0"/>
            </a:p>
          </p:txBody>
        </p:sp>
        <p:cxnSp>
          <p:nvCxnSpPr>
            <p:cNvPr id="5" name="Прямая со стрелкой 4"/>
            <p:cNvCxnSpPr>
              <a:stCxn id="3" idx="3"/>
            </p:cNvCxnSpPr>
            <p:nvPr/>
          </p:nvCxnSpPr>
          <p:spPr>
            <a:xfrm>
              <a:off x="2961535" y="2456892"/>
              <a:ext cx="182648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538436" y="2780928"/>
            <a:ext cx="5401716" cy="1872208"/>
            <a:chOff x="539552" y="1196752"/>
            <a:chExt cx="5401716" cy="187220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39552" y="1844824"/>
              <a:ext cx="2421983" cy="12241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Чертеж в масштабе 1:50</a:t>
              </a:r>
              <a:endParaRPr lang="ru-RU" dirty="0"/>
            </a:p>
          </p:txBody>
        </p:sp>
        <p:cxnSp>
          <p:nvCxnSpPr>
            <p:cNvPr id="10" name="Прямая со стрелкой 9"/>
            <p:cNvCxnSpPr>
              <a:stCxn id="9" idx="3"/>
            </p:cNvCxnSpPr>
            <p:nvPr/>
          </p:nvCxnSpPr>
          <p:spPr>
            <a:xfrm flipV="1">
              <a:off x="2961535" y="1196752"/>
              <a:ext cx="2979733" cy="12601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538436" y="5373216"/>
            <a:ext cx="5617740" cy="1224136"/>
            <a:chOff x="539552" y="1844824"/>
            <a:chExt cx="5617740" cy="122413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39552" y="1844824"/>
              <a:ext cx="2421983" cy="12241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Основная надпись (штамп)</a:t>
              </a:r>
              <a:endParaRPr lang="ru-RU" dirty="0"/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961535" y="2708920"/>
              <a:ext cx="31957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24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2" t="21111" r="40000" b="10556"/>
          <a:stretch/>
        </p:blipFill>
        <p:spPr bwMode="auto">
          <a:xfrm>
            <a:off x="3563888" y="1222754"/>
            <a:ext cx="5184576" cy="537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Обозначение сечений на схеме фундамента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2342185"/>
            <a:ext cx="4320480" cy="1614978"/>
            <a:chOff x="377551" y="3501008"/>
            <a:chExt cx="5346988" cy="75579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77551" y="3501008"/>
              <a:ext cx="2446335" cy="66445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Разрывная линия – расположение секущей плоскости</a:t>
              </a:r>
              <a:endParaRPr lang="ru-RU" dirty="0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823886" y="3683088"/>
              <a:ext cx="2900653" cy="573712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179512" y="4268358"/>
            <a:ext cx="4248472" cy="1008112"/>
            <a:chOff x="377551" y="3409368"/>
            <a:chExt cx="5531367" cy="54744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77551" y="3409368"/>
              <a:ext cx="2446335" cy="5474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Стрелки – направление взгляда</a:t>
              </a:r>
              <a:endParaRPr lang="ru-RU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V="1">
              <a:off x="2823886" y="3501008"/>
              <a:ext cx="3085032" cy="182080"/>
            </a:xfrm>
            <a:prstGeom prst="straightConnector1">
              <a:avLst/>
            </a:prstGeom>
            <a:ln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2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Отличие чертежа для курсового проекта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19667" r="41000" b="7889"/>
          <a:stretch/>
        </p:blipFill>
        <p:spPr bwMode="auto">
          <a:xfrm>
            <a:off x="1763688" y="1484784"/>
            <a:ext cx="5869807" cy="513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57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7" t="19818" r="37719" b="9294"/>
          <a:stretch/>
        </p:blipFill>
        <p:spPr bwMode="auto">
          <a:xfrm>
            <a:off x="2267744" y="1556792"/>
            <a:ext cx="5149929" cy="500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Отличие фундамента под самонесущей стеной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96336" y="3573016"/>
            <a:ext cx="1368152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Плита повернута другой стороной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64632"/>
            <a:ext cx="1368152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Привязка фундамента другая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5" idx="3"/>
          </p:cNvCxnSpPr>
          <p:nvPr/>
        </p:nvCxnSpPr>
        <p:spPr>
          <a:xfrm>
            <a:off x="1691680" y="4248708"/>
            <a:ext cx="2808312" cy="14125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1"/>
          </p:cNvCxnSpPr>
          <p:nvPr/>
        </p:nvCxnSpPr>
        <p:spPr>
          <a:xfrm flipH="1" flipV="1">
            <a:off x="6804248" y="2708920"/>
            <a:ext cx="792088" cy="15481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1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Отличие фундамента под внутренней стеной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 t="19443" r="46688" b="7001"/>
          <a:stretch/>
        </p:blipFill>
        <p:spPr bwMode="auto">
          <a:xfrm>
            <a:off x="2339752" y="1484783"/>
            <a:ext cx="5147934" cy="518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2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69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Общий вид сборного ленточного фундамента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19222" r="38750" b="11001"/>
          <a:stretch/>
        </p:blipFill>
        <p:spPr bwMode="auto">
          <a:xfrm>
            <a:off x="2699792" y="1556792"/>
            <a:ext cx="6200366" cy="412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556792"/>
            <a:ext cx="208823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Отмостка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564" y="2780928"/>
            <a:ext cx="208823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Армированный пояс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85319"/>
            <a:ext cx="208823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Фундаментные блоки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013176"/>
            <a:ext cx="208823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Фундаментные плиты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76133" y="836712"/>
            <a:ext cx="208823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 1-ого этажа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02054" y="5855543"/>
            <a:ext cx="208823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 подвала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5855543"/>
            <a:ext cx="208823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Песчаная подушка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3" idx="3"/>
          </p:cNvCxnSpPr>
          <p:nvPr/>
        </p:nvCxnSpPr>
        <p:spPr>
          <a:xfrm>
            <a:off x="2267744" y="1844824"/>
            <a:ext cx="1584176" cy="14359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2"/>
          </p:cNvCxnSpPr>
          <p:nvPr/>
        </p:nvCxnSpPr>
        <p:spPr>
          <a:xfrm flipH="1">
            <a:off x="6948264" y="1412776"/>
            <a:ext cx="871985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</p:cNvCxnSpPr>
          <p:nvPr/>
        </p:nvCxnSpPr>
        <p:spPr>
          <a:xfrm>
            <a:off x="2335796" y="3068960"/>
            <a:ext cx="19481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3"/>
          </p:cNvCxnSpPr>
          <p:nvPr/>
        </p:nvCxnSpPr>
        <p:spPr>
          <a:xfrm>
            <a:off x="2339752" y="3873351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3"/>
          </p:cNvCxnSpPr>
          <p:nvPr/>
        </p:nvCxnSpPr>
        <p:spPr>
          <a:xfrm flipV="1">
            <a:off x="4788024" y="5373216"/>
            <a:ext cx="864096" cy="7703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0"/>
          </p:cNvCxnSpPr>
          <p:nvPr/>
        </p:nvCxnSpPr>
        <p:spPr>
          <a:xfrm flipH="1" flipV="1">
            <a:off x="6948264" y="4293096"/>
            <a:ext cx="897906" cy="15624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" idx="3"/>
          </p:cNvCxnSpPr>
          <p:nvPr/>
        </p:nvCxnSpPr>
        <p:spPr>
          <a:xfrm flipV="1">
            <a:off x="2267744" y="4653136"/>
            <a:ext cx="201622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6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Элементы сечения фундамента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8" t="22778" r="36750" b="13222"/>
          <a:stretch/>
        </p:blipFill>
        <p:spPr bwMode="auto">
          <a:xfrm>
            <a:off x="1691680" y="1196752"/>
            <a:ext cx="57626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53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Элементы ленточного фундамента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6" t="20110" r="33835" b="18778"/>
          <a:stretch/>
        </p:blipFill>
        <p:spPr bwMode="auto">
          <a:xfrm>
            <a:off x="1475656" y="1700808"/>
            <a:ext cx="6048672" cy="488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1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Размеры фундаментных плит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24333" r="40000" b="15889"/>
          <a:stretch/>
        </p:blipFill>
        <p:spPr bwMode="auto">
          <a:xfrm>
            <a:off x="971600" y="1196752"/>
            <a:ext cx="7343775" cy="512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8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Размеры фундаментных блоков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778" r="40656" b="7888"/>
          <a:stretch/>
        </p:blipFill>
        <p:spPr bwMode="auto">
          <a:xfrm>
            <a:off x="1763688" y="1124744"/>
            <a:ext cx="5763964" cy="536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51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t="48198" r="29193" b="12627"/>
          <a:stretch/>
        </p:blipFill>
        <p:spPr bwMode="auto">
          <a:xfrm>
            <a:off x="415379" y="1748830"/>
            <a:ext cx="8444755" cy="330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79296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Размеры отмостки, армированного пояса, песчаной подушки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539552" y="3355677"/>
            <a:ext cx="2448272" cy="2881635"/>
            <a:chOff x="539552" y="3355677"/>
            <a:chExt cx="2448272" cy="288163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39552" y="5157192"/>
              <a:ext cx="2448272" cy="10801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Отмостка –асфальтовая дорожка с уклоном </a:t>
              </a:r>
              <a:endParaRPr lang="ru-RU" dirty="0"/>
            </a:p>
          </p:txBody>
        </p:sp>
        <p:cxnSp>
          <p:nvCxnSpPr>
            <p:cNvPr id="5" name="Прямая со стрелкой 4"/>
            <p:cNvCxnSpPr>
              <a:stCxn id="2" idx="0"/>
            </p:cNvCxnSpPr>
            <p:nvPr/>
          </p:nvCxnSpPr>
          <p:spPr>
            <a:xfrm flipV="1">
              <a:off x="1763688" y="3355677"/>
              <a:ext cx="648072" cy="180151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3491880" y="4509120"/>
            <a:ext cx="2448272" cy="1732359"/>
            <a:chOff x="3491880" y="4509120"/>
            <a:chExt cx="2448272" cy="173235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491880" y="5161359"/>
              <a:ext cx="2448272" cy="10801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Песчаная подушка - подсыпка </a:t>
              </a:r>
              <a:endParaRPr lang="ru-RU" dirty="0"/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V="1">
              <a:off x="4716016" y="4509120"/>
              <a:ext cx="0" cy="64807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6411862" y="3212976"/>
            <a:ext cx="2448272" cy="3028503"/>
            <a:chOff x="6411862" y="3212976"/>
            <a:chExt cx="2448272" cy="302850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411862" y="5161359"/>
              <a:ext cx="2448272" cy="10801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Армированный пояс</a:t>
              </a:r>
              <a:endParaRPr lang="ru-RU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 flipV="1">
              <a:off x="7020272" y="3212976"/>
              <a:ext cx="579376" cy="194421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39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95536" y="1196752"/>
            <a:ext cx="8352928" cy="5400600"/>
            <a:chOff x="323528" y="1196752"/>
            <a:chExt cx="8496944" cy="5544616"/>
          </a:xfrm>
        </p:grpSpPr>
        <p:sp>
          <p:nvSpPr>
            <p:cNvPr id="4" name="Загнутый угол 3"/>
            <p:cNvSpPr/>
            <p:nvPr/>
          </p:nvSpPr>
          <p:spPr>
            <a:xfrm>
              <a:off x="323528" y="1196752"/>
              <a:ext cx="8496944" cy="5544616"/>
            </a:xfrm>
            <a:prstGeom prst="foldedCorner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i="1" dirty="0" smtClean="0"/>
                <a:t>Задано: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dirty="0" smtClean="0"/>
                <a:t>Фундамент – сборный ленточный из 2-ух рядов блоков высотой по 580 мм и одного ряда высотой 280 мм, фундаментной плиты шириной 1200 мм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dirty="0" smtClean="0"/>
                <a:t>Толщина армированного пояса – 100 мм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dirty="0" smtClean="0"/>
                <a:t>Толщина перекрытия 400 мм (220 мм плита и 180 мм – пол)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dirty="0" smtClean="0"/>
                <a:t>Отметка уровня земли – «-1,050»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dirty="0" smtClean="0"/>
                <a:t>Глубина заложения фундамента – 1350 мм 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dirty="0"/>
                <a:t>Отметка </a:t>
              </a:r>
              <a:r>
                <a:rPr lang="ru-RU" dirty="0" smtClean="0"/>
                <a:t>пола подвала </a:t>
              </a:r>
              <a:r>
                <a:rPr lang="ru-RU" dirty="0"/>
                <a:t>– </a:t>
              </a:r>
              <a:r>
                <a:rPr lang="ru-RU" dirty="0" smtClean="0"/>
                <a:t>«-2,100</a:t>
              </a:r>
              <a:r>
                <a:rPr lang="ru-RU" dirty="0"/>
                <a:t>»</a:t>
              </a:r>
            </a:p>
            <a:p>
              <a:r>
                <a:rPr lang="ru-RU" i="1" dirty="0" smtClean="0"/>
                <a:t>Задание: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dirty="0" smtClean="0"/>
                <a:t>Запроектировать фундамент </a:t>
              </a:r>
            </a:p>
            <a:p>
              <a:r>
                <a:rPr lang="ru-RU" dirty="0" smtClean="0"/>
                <a:t>под наружной </a:t>
              </a:r>
            </a:p>
            <a:p>
              <a:r>
                <a:rPr lang="ru-RU" dirty="0" smtClean="0"/>
                <a:t>несущей стеной для </a:t>
              </a:r>
            </a:p>
            <a:p>
              <a:r>
                <a:rPr lang="ru-RU" dirty="0" smtClean="0"/>
                <a:t>следующего здания:</a:t>
              </a:r>
              <a:endParaRPr lang="ru-RU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8" t="28111" r="46750" b="13444"/>
            <a:stretch/>
          </p:blipFill>
          <p:spPr bwMode="auto">
            <a:xfrm>
              <a:off x="4660168" y="3126879"/>
              <a:ext cx="3327832" cy="3054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014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807</TotalTime>
  <Words>585</Words>
  <Application>Microsoft Office PowerPoint</Application>
  <PresentationFormat>Экран (4:3)</PresentationFormat>
  <Paragraphs>157</Paragraphs>
  <Slides>28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Сечение ленточного фундамента </vt:lpstr>
      <vt:lpstr>Презентация PowerPoint</vt:lpstr>
      <vt:lpstr>Общий вид сборного ленточного фундамента</vt:lpstr>
      <vt:lpstr>Элементы сечения фундамента</vt:lpstr>
      <vt:lpstr>Элементы ленточного фундамента</vt:lpstr>
      <vt:lpstr>Размеры фундаментных плит</vt:lpstr>
      <vt:lpstr>Размеры фундаментных блоков</vt:lpstr>
      <vt:lpstr>Размеры отмостки, армированного пояса, песчаной подушки</vt:lpstr>
      <vt:lpstr>Пример </vt:lpstr>
      <vt:lpstr>Подготовительный этап</vt:lpstr>
      <vt:lpstr>Подготовительный этап</vt:lpstr>
      <vt:lpstr>Подготовительный этап</vt:lpstr>
      <vt:lpstr>Выполнение чертежа</vt:lpstr>
      <vt:lpstr>Выполнение чертежа</vt:lpstr>
      <vt:lpstr>Выполнение чертежа</vt:lpstr>
      <vt:lpstr>Выполнение чертежа</vt:lpstr>
      <vt:lpstr>Выполнение чертежа</vt:lpstr>
      <vt:lpstr>Выполнение чертежа</vt:lpstr>
      <vt:lpstr>Выполнение чертежа</vt:lpstr>
      <vt:lpstr>Выполнение чертежа</vt:lpstr>
      <vt:lpstr>Выполнение чертежа</vt:lpstr>
      <vt:lpstr>Выполнение чертежа</vt:lpstr>
      <vt:lpstr>Оформление чертежа</vt:lpstr>
      <vt:lpstr>Обозначение сечений на схеме фундамента</vt:lpstr>
      <vt:lpstr>Отличие чертежа для курсового проекта</vt:lpstr>
      <vt:lpstr>Отличие фундамента под самонесущей стеной</vt:lpstr>
      <vt:lpstr>Отличие фундамента под внутренней стеной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Сечение ленточного фундамента</dc:title>
  <dc:creator>Admin</dc:creator>
  <cp:lastModifiedBy>User</cp:lastModifiedBy>
  <cp:revision>65</cp:revision>
  <dcterms:created xsi:type="dcterms:W3CDTF">2017-11-20T21:26:57Z</dcterms:created>
  <dcterms:modified xsi:type="dcterms:W3CDTF">2018-09-12T09:55:05Z</dcterms:modified>
</cp:coreProperties>
</file>