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67" r:id="rId14"/>
    <p:sldId id="298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9" r:id="rId31"/>
    <p:sldId id="301" r:id="rId32"/>
    <p:sldId id="285" r:id="rId33"/>
    <p:sldId id="286" r:id="rId34"/>
    <p:sldId id="287" r:id="rId35"/>
    <p:sldId id="289" r:id="rId36"/>
    <p:sldId id="300" r:id="rId37"/>
    <p:sldId id="290" r:id="rId38"/>
    <p:sldId id="291" r:id="rId39"/>
    <p:sldId id="293" r:id="rId40"/>
    <p:sldId id="292" r:id="rId41"/>
    <p:sldId id="294" r:id="rId42"/>
    <p:sldId id="303" r:id="rId43"/>
    <p:sldId id="295" r:id="rId44"/>
    <p:sldId id="296" r:id="rId45"/>
    <p:sldId id="297" r:id="rId46"/>
    <p:sldId id="30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013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C02BDCC-BBE8-49E7-8F30-AA29FDFB00A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77281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08.02.14 </a:t>
            </a:r>
          </a:p>
          <a:p>
            <a:pPr algn="ctr"/>
            <a:r>
              <a:rPr lang="ru-RU" sz="3600" b="1" dirty="0" smtClean="0"/>
              <a:t>Эксплуатация и обслуживание многоквартирного дома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5556" y="4149080"/>
            <a:ext cx="8136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Профессиональный цикл</a:t>
            </a:r>
          </a:p>
          <a:p>
            <a:pPr algn="ctr"/>
            <a:r>
              <a:rPr lang="ru-RU" sz="3200" b="1" dirty="0" smtClean="0"/>
              <a:t>УЧЕБНАЯ </a:t>
            </a:r>
            <a:r>
              <a:rPr lang="ru-RU" sz="3200" b="1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09209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200075"/>
            <a:ext cx="66967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300" b="1"/>
              <a:t>Астахова Н. И. Менеджмент : учебник для СПО / Н. И. Астахова, Г. И. Москвитин ; под общ. ред. Н. И. Астаховой, Г. И. Москвитина. — М</a:t>
            </a:r>
            <a:r>
              <a:rPr lang="ru-RU" sz="1300" b="1" dirty="0"/>
              <a:t>осква </a:t>
            </a:r>
            <a:r>
              <a:rPr lang="x-none" sz="1300" b="1"/>
              <a:t>: Издательство Юрайт, 20</a:t>
            </a:r>
            <a:r>
              <a:rPr lang="ru-RU" sz="1300" b="1" dirty="0" smtClean="0"/>
              <a:t>24</a:t>
            </a:r>
            <a:r>
              <a:rPr lang="x-none" sz="1300" b="1" smtClean="0"/>
              <a:t>. </a:t>
            </a:r>
            <a:r>
              <a:rPr lang="x-none" sz="1300" b="1"/>
              <a:t>— 422 с. </a:t>
            </a:r>
            <a:r>
              <a:rPr lang="ru-RU" sz="1300" b="1" dirty="0"/>
              <a:t>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изложены основы методологии и методики современного управления, процесс разработки и оптимизации управленческих решений и методы управления. Особое внимание уделено социальным факторам управления, профессиональным и личностным качествам менеджера, вопросам власти и лидерства, организации личной работы руководителя, а также конфликтам и изучению психологического климата в коллективе. Проанализирован зарубежный и отечественный опыт менеджмента, рассмотрен системный подход в управлении организацией, перспективные направления ее развития, а также элементы организационной культуры. Каждый параграф главы заканчивается контрольными вопросами, предназначенными для систематизации и проверки знаний, заданиями для самостоятельной работы.</a:t>
            </a:r>
          </a:p>
        </p:txBody>
      </p:sp>
      <p:pic>
        <p:nvPicPr>
          <p:cNvPr id="7" name="Picture 2" descr="Обложка книги МЕНЕДЖМЕНТ Астахова Н. И., Москвитин Г. И. ; Под общ. ред. Астаховой Н.И., Москвитина Г.И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2751583" cy="38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752" y="3717032"/>
            <a:ext cx="669674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Реброва Н. П.  Основы маркетинга : учебник и практикум для СПО / Н. П. Реброва. — Москва : Издательство Юрайт, </a:t>
            </a:r>
            <a:r>
              <a:rPr lang="ru-RU" sz="1300" b="1" dirty="0" smtClean="0"/>
              <a:t>2024. </a:t>
            </a:r>
            <a:r>
              <a:rPr lang="ru-RU" sz="1300" b="1" dirty="0"/>
              <a:t>— 277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курсе рассматриваются теоретические и практические аспекты развития системы маркетинга, концепции управления им, его виды, структура, вопросы разработки ценовой политики фирмы, исследования рынка, поведения потребителей, продвижения и распределения товаров и услуг, конкурентных стратегий предприятия, планирования маркетинговой деятельности. Приведен опыт практического использования маркетинга в деятельности российских предприятий и зарубежных фирм. Рассмотрены практические механизмы современных технологий маркетинга как инструмента проведения рыночных реформ.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2" y="3444409"/>
            <a:ext cx="2603628" cy="366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24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енедж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60240" cy="30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1701" y="116632"/>
            <a:ext cx="674479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Казначевская Г. Б. Менеджмент : учебник / Г.Б. Казначевская. — Москва : КноРус, </a:t>
            </a:r>
            <a:r>
              <a:rPr lang="ru-RU" sz="1300" b="1" dirty="0" smtClean="0"/>
              <a:t>2024. </a:t>
            </a:r>
            <a:r>
              <a:rPr lang="ru-RU" sz="1300" b="1" dirty="0"/>
              <a:t>— 240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Рациональная структура учебника способствует легкому усвоению учебного материала. Рассмотрены актуальные проблемы менеджмента, основное внимание уделено управленческим функциям, формальному и неформальному взаимодействию работников в организации, деловому и управленческому общению, вопросам самоменеджмента.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513287"/>
            <a:ext cx="67687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Карпова С. В.  Основы маркетинга : учебник для СПО / С. В. Карпова ; под общей редакцией С. В. Карповой. — Москва : Издательство Юрайт, </a:t>
            </a:r>
            <a:r>
              <a:rPr lang="ru-RU" sz="1300" b="1" dirty="0" smtClean="0"/>
              <a:t>2024. </a:t>
            </a:r>
            <a:r>
              <a:rPr lang="ru-RU" sz="1300" b="1" dirty="0"/>
              <a:t>— </a:t>
            </a:r>
            <a:r>
              <a:rPr lang="ru-RU" sz="1300" b="1" dirty="0" smtClean="0"/>
              <a:t>383 </a:t>
            </a:r>
            <a:r>
              <a:rPr lang="ru-RU" sz="1300" b="1" dirty="0"/>
              <a:t>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курсе наряду с классическим пониманием маркетинга приведены современные стратегии и концепции маркетинга, отражены программные продукты для маркетинговой информационной системы, новые виды инновационного и инвестиционного маркетинга. Курс поможет студентам анализировать внешнюю и внутреннюю маркетинговую среду предприятия, выявлять ее ключевые элементы и оценивать их влияние на предприятие, осуществлять стратегическое планирование маркетинговой деятельности, а также ставить и решать задачи операционного маркетинга.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3193948"/>
            <a:ext cx="2664296" cy="383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05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83818"/>
            <a:ext cx="64807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Основы экономики организации : учебник и практикум для СПО / Л. А. Чалдаева [и др.] ; под редакцией Л. А. Чалдаевой, А. В. Шарковой. — 3-е изд., перераб. и доп. — Москва : Издательство Юрайт, </a:t>
            </a:r>
            <a:r>
              <a:rPr lang="ru-RU" sz="1300" b="1" dirty="0" smtClean="0"/>
              <a:t>2024. </a:t>
            </a:r>
            <a:r>
              <a:rPr lang="ru-RU" sz="1300" b="1" dirty="0"/>
              <a:t>— 344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Курс содержит подробно изложенный материал, который позволит получить целостное представление об устройстве экономики организации и ее роли в экономической системе страны. Изложение классических основ экономической теории сочетается с освещением актуальных проблем управления организацией: инновационно-инвестиционная, социально ответственная деятельность организации и др. Практикум, представленный как задачами с разбором решений, так и многочисленными заданиями для самостоятельного выполнения, позволит развить навыки, необходимые будущему управленцу.</a:t>
            </a:r>
          </a:p>
        </p:txBody>
      </p:sp>
      <p:pic>
        <p:nvPicPr>
          <p:cNvPr id="3" name="Picture 2" descr="Обложка книги ОСНОВЫ ЭКОНОМИКИ ОРГАНИЗАЦИИ Под ред. Чалдаевой Л. А., Шарковой А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91" y="-171400"/>
            <a:ext cx="2952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9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1683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ОП.03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ПРИКЛАДНЫЕ </a:t>
            </a:r>
            <a:r>
              <a:rPr lang="ru-RU" sz="3200" b="1" dirty="0"/>
              <a:t>КОМПЬЮТЕРНЫЕ ПРОГРАММЫ В ПРОФЕССИОНАЛЬНОЙ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815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32248" cy="32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1516" y="116632"/>
            <a:ext cx="65349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Серга Г. В.</a:t>
            </a:r>
            <a:r>
              <a:rPr lang="ru-RU" sz="1300" dirty="0"/>
              <a:t> </a:t>
            </a:r>
            <a:r>
              <a:rPr lang="ru-RU" sz="1300" b="1" dirty="0"/>
              <a:t>Инженерная графика для строительных специальностей : учебник / Г. В. Серга, И. И. Табачук, Н. Н. Кузнецова. — 3-е изд., испр. — Санкт-Петербург : Лань, 2024. — 300 с.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400" dirty="0"/>
              <a:t>В учебнике приводятся необходимые сведения по оформлению и технике выполнения чертежей, даются основы строительного черчения, рассматриваются часто встречающиеся в черчении геометрические построения, ЕСКД и СПДС, чертежи зданий и их конструкций. </a:t>
            </a:r>
            <a:endParaRPr lang="ru-RU" sz="1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3284984"/>
            <a:ext cx="24837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1516" y="3474583"/>
            <a:ext cx="656085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Инженерная и компьютерная графика</a:t>
            </a:r>
            <a:r>
              <a:rPr lang="ru-RU" sz="1300" dirty="0"/>
              <a:t> </a:t>
            </a:r>
            <a:r>
              <a:rPr lang="ru-RU" sz="1300" b="1" dirty="0"/>
              <a:t>: учебник и практикум для СПО / Р. Р. Анамова [и др.] ; под общей редакцией Р. Р. Анамовой, С. А. Леоновой, Н. В. Пшеничновой. — 2-е изд., перераб. и доп. </a:t>
            </a:r>
            <a:r>
              <a:rPr lang="ru-RU" sz="1300" b="1" dirty="0" smtClean="0"/>
              <a:t>— </a:t>
            </a:r>
            <a:r>
              <a:rPr lang="ru-RU" sz="1300" b="1" dirty="0"/>
              <a:t>Москва : Издательство Юрайт, </a:t>
            </a:r>
            <a:r>
              <a:rPr lang="ru-RU" sz="1300" b="1" dirty="0" smtClean="0"/>
              <a:t>2024.</a:t>
            </a:r>
            <a:r>
              <a:rPr lang="ru-RU" sz="1300" b="1" dirty="0"/>
              <a:t> — </a:t>
            </a:r>
            <a:r>
              <a:rPr lang="ru-RU" sz="1300" b="1" dirty="0" smtClean="0"/>
              <a:t>226</a:t>
            </a:r>
            <a:r>
              <a:rPr lang="ru-RU" sz="1300" b="1" dirty="0"/>
              <a:t> с. — (Профессиональное образование).  </a:t>
            </a:r>
            <a:endParaRPr lang="ru-RU" sz="1300" b="1" dirty="0" smtClean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книге рассматриваются основные принципы и правила выполнения чертежей, как традиционным </a:t>
            </a:r>
            <a:r>
              <a:rPr lang="ru-RU" sz="1300" dirty="0" smtClean="0"/>
              <a:t>способом, </a:t>
            </a:r>
            <a:r>
              <a:rPr lang="ru-RU" sz="1300" dirty="0"/>
              <a:t>так и с помощью современных систем автоматизированного </a:t>
            </a:r>
            <a:r>
              <a:rPr lang="ru-RU" sz="1300" dirty="0" smtClean="0"/>
              <a:t>проектирования. </a:t>
            </a:r>
            <a:r>
              <a:rPr lang="ru-RU" sz="1300" dirty="0"/>
              <a:t>Изложенные теоретические положения подкреплены большим количеством примеров. Содержание учебника обеспечивает преемственность чертежно-графического образования и поможет ликвидировать у обучающихся пробелы в базовых знаниях по данному курсу. Многочисленные задания для самостоятельной работы и тестовые задания, будучи средством проверки уровня и качества освоения дисциплины, станут весомым подспорьем как для студента в процессе обучения, так и для </a:t>
            </a:r>
            <a:r>
              <a:rPr lang="ru-RU" sz="1300" dirty="0" smtClean="0"/>
              <a:t>преподавателя.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24095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" y="116632"/>
            <a:ext cx="2337114" cy="321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5690" y="115807"/>
            <a:ext cx="655080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Безик В. А. Основы работы в САПР КОМПАС 3D : учебное пособие / В. А. Безик, А. Н. Васькин, А. В. Жиряков. — Брянск : Брянский ГАУ, 2021. — 94 с. — URL: https://e.lanbook.com. — Режим доступа: по подписке.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Учебное пособие содержит краткие теоретические сведения о основных функциях, особенностях и приемах работы в среде КОМПАС 3D. Также содержит контрольные задания для проверки форсированности навыков работы.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6680"/>
            <a:ext cx="2483768" cy="371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9867" y="3364736"/>
            <a:ext cx="65166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Хейфец А. Л.</a:t>
            </a:r>
            <a:r>
              <a:rPr lang="ru-RU" sz="1300" i="1" dirty="0"/>
              <a:t> </a:t>
            </a:r>
            <a:r>
              <a:rPr lang="ru-RU" sz="1300" dirty="0"/>
              <a:t> </a:t>
            </a:r>
            <a:r>
              <a:rPr lang="ru-RU" sz="1300" b="1" dirty="0"/>
              <a:t>Инженерная графика для строителей : учебник для СПО / А. Л. Хейфец, В. Н. Васильева, И. В. Буторина. — 2-е изд., перераб. и доп. — Москва : Издательство Юрайт, </a:t>
            </a:r>
            <a:r>
              <a:rPr lang="ru-RU" sz="1300" b="1" dirty="0" smtClean="0"/>
              <a:t>2024.</a:t>
            </a:r>
            <a:r>
              <a:rPr lang="ru-RU" sz="1300" b="1" dirty="0"/>
              <a:t> — 258 с. — (Профессиональное образование). 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Приведены теоретические и практические основы построения строительных чертежей. Наряду с традиционными 2D-методами проектирования и построения чертежа большое внимание уделено современным 3D-технологиям и методам. Учебник ориентирован на пакет AutoCAD как наиболее распространенный, универсальный, имеющий мировой уровень графический редактор, широко применяемый в строительном проектировании. Учебник включает теоретический материал, практические рекомендации и примеры для освоения трех разделов курса инженерной графики: перспективы и тени, строительные чертежи гражданского здания, модель и чертеж металлоконструкции фермы.</a:t>
            </a:r>
          </a:p>
        </p:txBody>
      </p:sp>
    </p:spTree>
    <p:extLst>
      <p:ext uri="{BB962C8B-B14F-4D97-AF65-F5344CB8AC3E}">
        <p14:creationId xmlns:p14="http://schemas.microsoft.com/office/powerpoint/2010/main" val="341591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23" y="-25017"/>
            <a:ext cx="249727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212911"/>
            <a:ext cx="684076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Инженерная 3D-компьютерная графика в 2 т. Том 1</a:t>
            </a:r>
            <a:r>
              <a:rPr lang="ru-RU" sz="1300" dirty="0"/>
              <a:t> </a:t>
            </a:r>
            <a:r>
              <a:rPr lang="ru-RU" sz="1300" b="1" dirty="0"/>
              <a:t>: учебник и практикум для СПО / А. Л. Хейфец, А. Н. Логиновский, И. В. Буторина, В. Н. Васильева ; под редакцией А. Л. Хейфеца. — 3-е изд., перераб. и доп. — Москва : Издательство Юрайт, </a:t>
            </a:r>
            <a:r>
              <a:rPr lang="ru-RU" sz="1300" b="1" dirty="0" smtClean="0"/>
              <a:t>2024. </a:t>
            </a:r>
            <a:r>
              <a:rPr lang="ru-RU" sz="1300" b="1" dirty="0"/>
              <a:t>— 328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освещено новое компьютерное наполнение традиционных заданий курса инженерной графики на основе 3D-технологий проектирования и построения чертежей на базе пакета AutoCAD. Приведены методические разработки авторов, составляющие основу современного курса инженерной графики. Содержатся примеры выполнения студенческих контрольно-графических работ на основе 3D-моделирования. В первом томе учебника раскрываются темы 2D и 3D-графики, деталирование узлов и 3D-сборка.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24" y="3245133"/>
            <a:ext cx="2497270" cy="369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3445836"/>
            <a:ext cx="67687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Инженерная 3D-компьютерная графика в 2 т. Том 2 : учебник и практикум для СПО / А. Л. Хейфец, А. Н. Логиновский, И. В. Буторина, В. Н. Васильева ; под редакцией А. Л. Хейфеца. — 3-е изд., перераб. и доп. — Москва : Издательство Юрайт, </a:t>
            </a:r>
            <a:r>
              <a:rPr lang="ru-RU" sz="1300" b="1" dirty="0" smtClean="0"/>
              <a:t>2024. </a:t>
            </a:r>
            <a:r>
              <a:rPr lang="ru-RU" sz="1300" b="1" dirty="0"/>
              <a:t>— 279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учебнике освещено новое компьютерное наполнение традиционных заданий курса инженерной графики на основе 3D-технологий проектирования и построения чертежей на базе пакета AutoCAD. Приведены методические разработки авторов, составляющие основу современного курса инженерной графики. Содержатся примеры выполнения студенческих контрольно-графических работ на основе 3D-моделирования. Во втором томе учебника рассматриваются фотореалистичность, геометрически точные 3D-модели, современные направления геометрического моделирования: параметризация и динамические блоки, позволяющие создавать многовариантные чертежи, управляемые наборами параметров.</a:t>
            </a:r>
          </a:p>
        </p:txBody>
      </p:sp>
    </p:spTree>
    <p:extLst>
      <p:ext uri="{BB962C8B-B14F-4D97-AF65-F5344CB8AC3E}">
        <p14:creationId xmlns:p14="http://schemas.microsoft.com/office/powerpoint/2010/main" val="390485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92897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ОП.04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ЭТИКА </a:t>
            </a:r>
            <a:r>
              <a:rPr lang="ru-RU" sz="3200" b="1" dirty="0"/>
              <a:t>ПРОФЕССИОНАЛЬНОЙ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338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0"/>
            <a:ext cx="2411760" cy="36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9944" y="81103"/>
            <a:ext cx="663655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Бороздина Г. В.</a:t>
            </a:r>
            <a:r>
              <a:rPr lang="ru-RU" sz="1300" dirty="0"/>
              <a:t> </a:t>
            </a:r>
            <a:r>
              <a:rPr lang="ru-RU" sz="1300" b="1" dirty="0"/>
              <a:t>Психология общения : учебник и практикум для СПО / Г. В. Бороздина, Н. А. Кормнова ; под общей редакцией Г. В. Бороздиной</a:t>
            </a:r>
            <a:r>
              <a:rPr lang="ru-RU" sz="1300" b="1" dirty="0" smtClean="0"/>
              <a:t>. </a:t>
            </a:r>
            <a:r>
              <a:rPr lang="ru-RU" sz="1300" b="1" dirty="0"/>
              <a:t>— 2‐е изд., перераб. и доп.</a:t>
            </a:r>
            <a:r>
              <a:rPr lang="ru-RU" sz="1300" b="1" dirty="0" smtClean="0"/>
              <a:t> </a:t>
            </a:r>
            <a:r>
              <a:rPr lang="ru-RU" sz="1300" b="1" dirty="0"/>
              <a:t>— Москва : Юрайт, </a:t>
            </a:r>
            <a:r>
              <a:rPr lang="ru-RU" sz="1300" b="1" dirty="0" smtClean="0"/>
              <a:t>2024. </a:t>
            </a:r>
            <a:r>
              <a:rPr lang="ru-RU" sz="1300" b="1" dirty="0"/>
              <a:t>— </a:t>
            </a:r>
            <a:r>
              <a:rPr lang="ru-RU" sz="1300" b="1" dirty="0" smtClean="0"/>
              <a:t>392 </a:t>
            </a:r>
            <a:r>
              <a:rPr lang="ru-RU" sz="1300" b="1" dirty="0"/>
              <a:t>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книге собран основной материал по вопросам психологии и этики делового общения. Авторы структурировали его в наиболее удобной и приемлемой для усвоения форме. Особенностью этого учебника является его комплексный характер: деловое и неформальное общение рассматриваются в тесной взаимосвязи. Материал изложен живым и доступным языком, широко иллюстрирован конкретными примерами из художественных произведений и реальных жизненных ситуаций, высказываниями известных деятелей. Кроме того, здесь рассматриваются психологические приемы, которые читатели могут использовать в своей жизненной практике.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0" y="3481849"/>
            <a:ext cx="2253569" cy="32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1854" y="3484629"/>
            <a:ext cx="659464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Руденко А</a:t>
            </a:r>
            <a:r>
              <a:rPr lang="ru-RU" sz="1300" b="1" dirty="0" smtClean="0"/>
              <a:t>. М</a:t>
            </a:r>
            <a:r>
              <a:rPr lang="ru-RU" sz="1300" b="1" dirty="0"/>
              <a:t>.</a:t>
            </a:r>
            <a:r>
              <a:rPr lang="ru-RU" sz="1300" dirty="0"/>
              <a:t> </a:t>
            </a:r>
            <a:r>
              <a:rPr lang="ru-RU" sz="1300" b="1" dirty="0"/>
              <a:t>Профессиональная этика и психология делового общения : учебник / А. М. Руденко, С. И. Самыгин.  — Москва : КноРус, </a:t>
            </a:r>
            <a:r>
              <a:rPr lang="ru-RU" sz="1300" b="1" dirty="0" smtClean="0"/>
              <a:t>2024. </a:t>
            </a:r>
            <a:r>
              <a:rPr lang="ru-RU" sz="1300" b="1" dirty="0"/>
              <a:t>— 232 с. — 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Рассматриваются все необходимые для изучения вопросы и проблемы профессиональной этики и психологии делового общения, значение этики в жизни человека и его профессии, основы этикета и эстетики делового человека, основные характеристики общения, анализ структуры делового общения, личностные особенности человека в деловом общении, типологические характеристики личности, вербальные и невербальные средства деловой коммуникации. Особое внимание уделено рассмотрению культуры устной и письменной речи в профессиональной среде, форм делового общения и его документационного обеспечения. Приводятся особенности этики и психологии споров, конфликтов и стрессов в деловом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292182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602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16632"/>
            <a:ext cx="64807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Фионова Л. Р.</a:t>
            </a:r>
            <a:r>
              <a:rPr lang="ru-RU" sz="1300" dirty="0"/>
              <a:t> </a:t>
            </a:r>
            <a:r>
              <a:rPr lang="ru-RU" sz="1300" b="1" dirty="0"/>
              <a:t>Этика делового общения : учебное пособие / Л. Р. Фионова. — 2‐е изд., перераб. и доп. — Пенза : ПГУ, 2020. — 112 с.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Даны основные понятия делового этикета. Показано, что в настоящее время, когда отечественные предприятия и организации интегрируются в экономическую жизнь различных регионов планеты, особого внимания требуют правила делового общения. Приводятся тесты и задания для практических занятий и индивидуальной работы.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40968"/>
            <a:ext cx="27363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356992"/>
            <a:ext cx="648072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Скибицкая И. Ю.</a:t>
            </a:r>
            <a:r>
              <a:rPr lang="ru-RU" sz="1300" dirty="0"/>
              <a:t>  </a:t>
            </a:r>
            <a:r>
              <a:rPr lang="ru-RU" sz="1300" b="1" dirty="0"/>
              <a:t>Деловое общение : учебник и практикум для СПО / И. Ю. Скибицкая, Э. Г. Скибицкий. — Москва : Издательство Юрайт, </a:t>
            </a:r>
            <a:r>
              <a:rPr lang="ru-RU" sz="1300" b="1" dirty="0" smtClean="0"/>
              <a:t>2024. </a:t>
            </a:r>
            <a:r>
              <a:rPr lang="ru-RU" sz="1300" b="1" dirty="0"/>
              <a:t>— </a:t>
            </a:r>
            <a:r>
              <a:rPr lang="ru-RU" sz="1300" b="1" dirty="0" smtClean="0"/>
              <a:t>239 </a:t>
            </a:r>
            <a:r>
              <a:rPr lang="ru-RU" sz="1300" b="1" dirty="0"/>
              <a:t>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Деловое общение в современном мире — один из надежных инструментов совместного поиска оптимального решения различных задач. Культура делового общения всегда была предметом особого внимания. Для того чтобы добиться успеха, необходимо, прежде всего, научиться общаться. В данном учебнике приводится системный анализ человеческого общения: сущность, цели, функции и средства. Автор рассматривает основы культуры делового общения и ее развития, а также технологии по предупреждению конфликта и выходу из конфликтных ситуаций. Книга позволит студентам сформировать целостное представление о проблеме развития культуры делового общения, научит их адекватно оценивать жизненные ситуации и находить их разрешение.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6170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4417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ОП.01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ПРАВОВОЕ </a:t>
            </a:r>
            <a:r>
              <a:rPr lang="ru-RU" sz="3200" b="1" dirty="0"/>
              <a:t>ОБЕСПЕЧЕНИЕ ПРОФЕССИОНАЛЬНОЙ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396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411760" cy="350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3376" y="116632"/>
            <a:ext cx="670311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Чернышова Л. И.</a:t>
            </a:r>
            <a:r>
              <a:rPr lang="ru-RU" sz="1300" dirty="0"/>
              <a:t>  </a:t>
            </a:r>
            <a:r>
              <a:rPr lang="ru-RU" sz="1300" b="1" dirty="0"/>
              <a:t>Психология общения: этика, культура и этикет делового общения : учебное пособие для СПО / Л. И. Чернышова. — Москва : Издательство Юрайт, </a:t>
            </a:r>
            <a:r>
              <a:rPr lang="ru-RU" sz="1300" b="1" dirty="0" smtClean="0"/>
              <a:t>2024. </a:t>
            </a:r>
            <a:r>
              <a:rPr lang="ru-RU" sz="1300" b="1" dirty="0"/>
              <a:t>— </a:t>
            </a:r>
            <a:r>
              <a:rPr lang="ru-RU" sz="1300" b="1" dirty="0" smtClean="0"/>
              <a:t>158 </a:t>
            </a:r>
            <a:r>
              <a:rPr lang="ru-RU" sz="1300" b="1" dirty="0"/>
              <a:t>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подробно рассматриваются этика и культура делового общения и деловых отношений, этические нормы деловой коммуникации, этические аспекты деловых бесед, деловых совещаний, деловых переговоров и публичной речи, этикет делового человека. Изложение теоретического материала сопровождается практикумом, в котором представлены описания конкретных ситуаций из деловой практики. В конце пособия представлен глоссарий важнейших терминов и понятий.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8" y="3409961"/>
            <a:ext cx="2181853" cy="325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59" y="3452469"/>
            <a:ext cx="662473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Иванова И. С.</a:t>
            </a:r>
            <a:r>
              <a:rPr lang="ru-RU" sz="1300" dirty="0"/>
              <a:t> </a:t>
            </a:r>
            <a:r>
              <a:rPr lang="ru-RU" sz="1300" b="1" dirty="0"/>
              <a:t>Этика делового общения : учебное пособие / И. С. Иванова. — 3-е изд., испр. и доп. — Москва : ИНФРА-М, </a:t>
            </a:r>
            <a:r>
              <a:rPr lang="ru-RU" sz="1300" b="1" dirty="0" smtClean="0"/>
              <a:t>2024. </a:t>
            </a:r>
            <a:r>
              <a:rPr lang="ru-RU" sz="1300" b="1" dirty="0"/>
              <a:t>— 168 с.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описываются основные правила делового общения, позволяющие достичь успеха благодаря соблюдению «золотого правила морали», использованию категорического императива И. Канта, правилу Парацельса «не навреди»; рассматриваются конкретные ситуации деловых отношений, в которых следует вспомнить то или иное этическое правило. Советы по выбору поведения при деловой беседе, вербальном и невербальном общении с российскими и иностранными деловыми партнерами сопровождаются примерами из жизни, истории, художественной литературы. </a:t>
            </a:r>
          </a:p>
        </p:txBody>
      </p:sp>
    </p:spTree>
    <p:extLst>
      <p:ext uri="{BB962C8B-B14F-4D97-AF65-F5344CB8AC3E}">
        <p14:creationId xmlns:p14="http://schemas.microsoft.com/office/powerpoint/2010/main" val="700610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27072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8231" y="123776"/>
            <a:ext cx="66582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 </a:t>
            </a:r>
            <a:r>
              <a:rPr lang="ru-RU" sz="1300" b="1" dirty="0"/>
              <a:t>Павлова Л. Г. Коммуникативная эффективность делового общения : монография / Л. Г. Павлова, Е. Ю. Кашаева. — 2-е изд. — Москва : РИОР : ИНФРА-М, </a:t>
            </a:r>
            <a:r>
              <a:rPr lang="ru-RU" sz="1300" b="1" dirty="0" smtClean="0"/>
              <a:t>2023. </a:t>
            </a:r>
            <a:r>
              <a:rPr lang="ru-RU" sz="1300" b="1" dirty="0"/>
              <a:t>— 169 с.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монографии анализируются актуальные проблемы делового общения. Характеризуется понятие «коммуникативная эффективность», отмечаются особенности деловой коммуникации в современных условиях. Рассматриваются такие факторы повышения коммуникативной эффективности устного делового общения, как владение вербальными средствами общения; использование технологий невербальной коммуникации; учет психологических особенностей межличностной коммуникации; нравственные установки деловых людей. Значительное внимание уделяется коммуникативным качествам письменного делового общения.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573015"/>
            <a:ext cx="2270727" cy="32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8231" y="3573015"/>
            <a:ext cx="665826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Кошевая И. П.</a:t>
            </a:r>
            <a:r>
              <a:rPr lang="ru-RU" sz="1300" dirty="0"/>
              <a:t> </a:t>
            </a:r>
            <a:r>
              <a:rPr lang="ru-RU" sz="1300" b="1" dirty="0"/>
              <a:t>Профессиональная этика и психология делового общения : учебное пособие / И. П. Кошевая, А. А. Канке. — Москва : ФОРУМ : ИНФРА-М, </a:t>
            </a:r>
            <a:r>
              <a:rPr lang="ru-RU" sz="1300" b="1" dirty="0" smtClean="0"/>
              <a:t>2024. </a:t>
            </a:r>
            <a:r>
              <a:rPr lang="ru-RU" sz="1300" b="1" dirty="0"/>
              <a:t>— 304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работе отражены принципы и нормы этики и культуры деловых отношений в системе государственного управления в свете реформирования государственной службы Российской Федерации. Раскрыта этическая проблемная область, изложена правовая и этическая регламентация служебного поведения, рассмотрены психологические аспекты общения, современные технологии деловых коммуникаций, этические основы межличностных отношений. Учебное пособие предназначено для студентов средних специальных учебных заведений и обеспечивает системное, комплексное и глубокое рассмотрение характера отношений общества и государства, государственного служащего и гражданина в этической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113008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59" y="79854"/>
            <a:ext cx="662473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Ефимова Н</a:t>
            </a:r>
            <a:r>
              <a:rPr lang="ru-RU" sz="1300" b="1" dirty="0" smtClean="0"/>
              <a:t>. С</a:t>
            </a:r>
            <a:r>
              <a:rPr lang="ru-RU" sz="1300" b="1" dirty="0"/>
              <a:t>.</a:t>
            </a:r>
            <a:r>
              <a:rPr lang="ru-RU" sz="1300" dirty="0"/>
              <a:t> </a:t>
            </a:r>
            <a:r>
              <a:rPr lang="ru-RU" sz="1300" b="1" dirty="0"/>
              <a:t>Психология общения. Практикум по психологии : учебное пособие / Н</a:t>
            </a:r>
            <a:r>
              <a:rPr lang="ru-RU" sz="1300" b="1" dirty="0" smtClean="0"/>
              <a:t>. С</a:t>
            </a:r>
            <a:r>
              <a:rPr lang="ru-RU" sz="1300" b="1" dirty="0"/>
              <a:t>. Ефимова. — Москва : ИД «ФОРУМ» : ИНФРА-М, </a:t>
            </a:r>
            <a:r>
              <a:rPr lang="ru-RU" sz="1300" b="1" dirty="0" smtClean="0"/>
              <a:t>2024. </a:t>
            </a:r>
            <a:r>
              <a:rPr lang="ru-RU" sz="1300" b="1" dirty="0"/>
              <a:t>— 192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Цель курса «Психология общения» — актуализировать навыки общения, получить возможность осмысленно подходить к оценке поступков и действий как своих, так и других людей, подготовить себя к профессиональной деятельности, овладеть тонкостями педагогического общения. Практикум в краткой форме содержит теоретические основы и практические упражнения, направленные на познание себя, индивидуальных особенностей своей личности.</a:t>
            </a:r>
          </a:p>
        </p:txBody>
      </p:sp>
      <p:pic>
        <p:nvPicPr>
          <p:cNvPr id="2050" name="Picture 2" descr="https://znanium.ru/cover/2085/2085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9854"/>
            <a:ext cx="2256186" cy="342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55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49064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ОП.05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СЕРВИСНАЯ </a:t>
            </a:r>
            <a:r>
              <a:rPr lang="ru-RU" sz="3200" b="1" dirty="0"/>
              <a:t>ДЕЯТЕЛЬНОСТЬ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6375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8" y="174995"/>
            <a:ext cx="22322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74995"/>
            <a:ext cx="662473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Гукова О. Н.</a:t>
            </a:r>
            <a:r>
              <a:rPr lang="ru-RU" sz="1300" dirty="0"/>
              <a:t> </a:t>
            </a:r>
            <a:r>
              <a:rPr lang="ru-RU" sz="1300" b="1" dirty="0"/>
              <a:t>Предпринимательство в сфере сервиса : учебное пособие / О. Н. Гукова, А. М. Петрова. — Москва : ФОРУМ : ИНФРА-М, 2022. — 176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рассматриваются организационные вопросы, связанные с предпринимательской деятельностью в сфере сервиса в условиях рыночных отношений, организационно-правовые формы и основные виды предпринимательской деятельности в сфере сервиса. В приложении приведены материалы, которые могут быть использованы при проведении групповых практических и семинарских занятий, а также при индивидуальном самостоятельном изучении материала. 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8" y="3501008"/>
            <a:ext cx="22406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2886" y="3501008"/>
            <a:ext cx="66236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Велединский В. Г. Сервисная деятельность : учебник / В</a:t>
            </a:r>
            <a:r>
              <a:rPr lang="ru-RU" sz="1300" b="1" dirty="0" smtClean="0"/>
              <a:t>. Г</a:t>
            </a:r>
            <a:r>
              <a:rPr lang="ru-RU" sz="1300" b="1" dirty="0"/>
              <a:t>. Велединский. — Москва : КноРус, 2023. — 191 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Рассматриваются методологические и теоретические основы сервисной деятельности, особенности организаций и учреждений сферы сервиса, требования к персоналу сервисных организаций, взаимодействие персонала с потребителями услуг в процессе продажи и предоставления услуг, перспективные направления совершенствования сферы услуг в современных условиях. В издание включены материалы нормативно-правового характера с учетом высокой актуальности вопросов правового обеспечения сервисной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917245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540"/>
            <a:ext cx="2304256" cy="325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74300"/>
            <a:ext cx="66247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Тультаев Т. А. Маркетинг услуг : учебник / Т. А. Тультаев. — Москва : ИНФРА-М, 2020. — 208 с. </a:t>
            </a:r>
            <a:endParaRPr lang="ru-RU" sz="1300" b="1" dirty="0" smtClean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Целью </a:t>
            </a:r>
            <a:r>
              <a:rPr lang="ru-RU" sz="1300" dirty="0"/>
              <a:t>курса «Маркетинг услуг» является ознакомление студентов с научными основами разработки маркетинговой политики и практическими аспектами ее применения в непроизводственной сфере. Учебный курс «Маркетинг услуг» позволяет получить представление не только о теоретических особенностях маркетинговой деятельности предприятий и организаций, но и сформировать представление о практическом применении основных инструментов маркетинга на рынке.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0" y="3501008"/>
            <a:ext cx="2297030" cy="330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0030" y="3501008"/>
            <a:ext cx="65964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Лукина А. В.</a:t>
            </a:r>
            <a:r>
              <a:rPr lang="ru-RU" sz="1300" dirty="0"/>
              <a:t> </a:t>
            </a:r>
            <a:r>
              <a:rPr lang="ru-RU" sz="1300" b="1" dirty="0"/>
              <a:t>Маркетинг товаров и услуг : учебное пособие / А.В. Лукина. — 2-е изд., доп. — Москва : ФОРУМ : ИНФРА-М, 2021. — 239 с. — (Cреднее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/>
              <a:t>Основная задача настоящего пособия — показать различия и особенности товарного маркетинга услуг, познакомить с важнейшими методами маркетинга при работе с материальными и нематериальными товарами, снабдить инструментарием для выполнения практических маркетинговых задач и достижения коммерческого успеха. Теоретический курс сопровождается примерами из практики российских и зарубежных компаний. В конце каждой главы даны задания, состоящие из открытых вопросов, а в приложении — тесты и «кейсы» (ситуации), которые позволяют закрепить изученный материал и использовать полученные знания для решения конкретных маркетинговых задач. </a:t>
            </a:r>
          </a:p>
        </p:txBody>
      </p:sp>
    </p:spTree>
    <p:extLst>
      <p:ext uri="{BB962C8B-B14F-4D97-AF65-F5344CB8AC3E}">
        <p14:creationId xmlns:p14="http://schemas.microsoft.com/office/powerpoint/2010/main" val="252004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257" y="170080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ПМ.01 </a:t>
            </a:r>
          </a:p>
          <a:p>
            <a:pPr algn="ctr"/>
            <a:r>
              <a:rPr lang="ru-RU" sz="3200" b="1" dirty="0" smtClean="0"/>
              <a:t>Организация документационного сопровождения управления многоквартирными домами и взаимодействия с собственниками помещений и первичными трудовыми коллективами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11416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" y="110952"/>
            <a:ext cx="2016224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16632"/>
            <a:ext cx="692876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Акимов В. Б.</a:t>
            </a:r>
            <a:r>
              <a:rPr lang="ru-RU" sz="1300" dirty="0"/>
              <a:t> </a:t>
            </a:r>
            <a:r>
              <a:rPr lang="ru-RU" sz="1300" b="1" dirty="0"/>
              <a:t>Эксплуатация, обслуживание и ремонт общего имущества многоквартирного дома: учебник / В. Б. Акимов, Н. С. Тимахова, В. А. Комков. </a:t>
            </a:r>
            <a:r>
              <a:rPr lang="ru-RU" sz="1300" b="1" dirty="0" smtClean="0"/>
              <a:t>— </a:t>
            </a:r>
            <a:r>
              <a:rPr lang="ru-RU" sz="1300" b="1" dirty="0"/>
              <a:t>Москва : ИНФРА-М, 2023. — 295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приведены сведения по эксплуатации, обслуживанию и ремонту общего имущества многоквартирного дома.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35" y="3101802"/>
            <a:ext cx="2559295" cy="392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7" y="3321809"/>
            <a:ext cx="685675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Управление недвижимым имуществом : учебник и практикум для СПО / С. Н. Максимов [и др.] ; под редакцией С. Н. Максимова. — 3-е изд., испр. и доп. — Москва : Издательство Юрайт, 2024. — 457 с. — (Профессиональное образование). 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курсе рассматриваются актуальные вопросы по управлению недвижимостью, содержание деятельности по управлению недвижимостью, изложены вопросы обоснования управленческих решений на основе оценочных технологий, особенности управления коммерческой и жилой недвижимостью, правовые аспекты управления использованием и развитием недвижимости, особенности управления недвижимостью в государственном и муниципальном секторах экономики. Особое внимание в курсе уделено рассмотрению таких вопросов, как управление доходностью объектов коммерческой недвижимости, управление жилой недвижимостью, включена тема, посвященная вопросам управления корпоративной недвижимостью. При подготовке курса учтены последние изменения в законодательстве Российской Федерации. </a:t>
            </a:r>
          </a:p>
        </p:txBody>
      </p:sp>
    </p:spTree>
    <p:extLst>
      <p:ext uri="{BB962C8B-B14F-4D97-AF65-F5344CB8AC3E}">
        <p14:creationId xmlns:p14="http://schemas.microsoft.com/office/powerpoint/2010/main" val="427958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2520281" cy="37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16632"/>
            <a:ext cx="684075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Корнеева И. Л.  Жилищное право : учебник и практикум для СПО / И. Л. Корнеева. — 4-е изд., перераб. и доп. — Москва : Издательство Юрайт, 2024. — 411 с. — (Профессиональное образование). 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Учебник содержит материал по основным проблемам курса «Жилищное право»: виды жилищного фонда и управление им; право собственности на жилые помещения; изменение и прекращение жилищных отношений; организация и деятельность жилищных и жилищно-строительных кооперативов и т.д. Включает материалы для проведения практических занятий: контрольные вопросы, ситуационные задачи и тесты, нормативные правовые акты и перечень рекомендованной литературы ко всем темам.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40968"/>
            <a:ext cx="2482975" cy="38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7769" y="3400815"/>
            <a:ext cx="684872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Шувалова Н. Н.</a:t>
            </a:r>
            <a:r>
              <a:rPr lang="ru-RU" sz="1300" i="1" dirty="0"/>
              <a:t> </a:t>
            </a:r>
            <a:r>
              <a:rPr lang="ru-RU" sz="1300" dirty="0"/>
              <a:t> </a:t>
            </a:r>
            <a:r>
              <a:rPr lang="ru-RU" sz="1300" b="1" dirty="0"/>
              <a:t>Документационное обеспечение управления : учебник и практикум для СПО / Н. Н. Шувалова. — 3-е изд., перераб. и доп. — Москва : Издательство Юрайт, 2024. — 247 с. 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400" dirty="0"/>
              <a:t>Документ — основной инструмент управления и продукт профессиональной деятельности любого управленца. Поэтому для специалиста в области государственного и муниципального управления важны: знание основ делопроизводства, умение ориентироваться в море нормативных документов, регулирующих вопросы документационного обеспечения управления, языковая грамотность, владение официально-деловым стилем речи и навыки работы с документами. Цель данного учебника помочь студентам овладеть базовыми знаниями в области документационного обеспечения управления, технологиями работы с документом, а также методикой его оформления, составления, правки и редактирования.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533135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3"/>
            <a:ext cx="2088233" cy="30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5107" y="116633"/>
            <a:ext cx="67613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Защипина Ю. В. Жилищное право: учебник / Ю. В. Защипина. — Москва : Кнорус, 2022. — 223 с. — (Среднее профессиональное образование). 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структурированной форме приведены все основные положения жилищного права, что дает возможность комплексно изучить его институты и проникнуть в правовую природу жилищных правоотношений. Изучаются нормы жилищного законодательства в повседневной жизни и документы правового характера, необходимые для реализации жилищных прав.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610918"/>
            <a:ext cx="684076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Документационное обеспечение управления : учебник / С. А. Глотова  [и др.] ; ред. Т. А. Быкова. — Москва : КНОРУС, 2021. — 266 с. — (Среднее профессиональное образование).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Отражены </a:t>
            </a:r>
            <a:r>
              <a:rPr lang="ru-RU" sz="1300" dirty="0"/>
              <a:t>основные вопросы документационного обеспечения управления, требования к составлению и оформлению документов на основе действующих законодательных и нормативно-методических актов, а также технология работы с документами в современных организациях. Рассмотрено документационное обеспечение деятельности кадровой службы, организация работы с обращениями граждан, договорная и финансовая документация. Приведены образцы оформления документов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" y="3610918"/>
            <a:ext cx="2110889" cy="309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64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2228112" cy="319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5616" y="141721"/>
            <a:ext cx="670088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Працко Г. С.</a:t>
            </a:r>
            <a:r>
              <a:rPr lang="ru-RU" sz="1300" dirty="0"/>
              <a:t> </a:t>
            </a:r>
            <a:r>
              <a:rPr lang="ru-RU" sz="1300" b="1" dirty="0"/>
              <a:t>Правовое обеспечение профессиональной деятельности : учебник / Г. С. Працко. — Москва : РИОР : ИНФРА-М, 2021. — 177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Данный учебник посвящен вопросам правового обеспечения различных видов профессиональной деятельности. Каждая глава позволяет освоить базовые знания по различным юридическим направлениям — в учебнике рассмотрены основы теории права, конституционного, экологического, административного, трудового и гражданского права, а также основы предпринимательской деятельности, экономические споры и формы их разрешения.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5380"/>
            <a:ext cx="2228112" cy="33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5616" y="3390854"/>
            <a:ext cx="670088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Хабибулин А. Г. Правовое обеспечение профессиональной деятельности : учебник / А. Г. Хабибулин, К. Р. Мурсалимов. — 2-е изд., перераб. и доп. — Москва : ФОРУМ : ИНФРА-М, 2023. — 364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рассматриваются различные вопросы и базовые понятия правового обеспечения сферы профессиональной деятельности на основе анализа ведущих отраслей системы российского права: гражданского, предпринимательского, трудового, административного; вопросы правового регулирования экономики, разрешения экономических споров, трудовых правоотношений, отношений по социальному обеспечению граждан, административных правонарушений и административно-правовой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788959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" y="154981"/>
            <a:ext cx="2261518" cy="327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4678"/>
            <a:ext cx="662473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Шитов В. Н. Организация ресурсоснабжения жилищно-коммунального хозяйства : учебное пособие / В. Н. Шитов. — Москва : ИНФРА-М, 2023. — 309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описаны понятие и сущность организации ресурсоснабжения жилищно-коммунального хозяйства, состав и структура жилищно-коммунального хозяйства России, организационно-экономический механизм управления жилищным фондом, правила предоставления коммунальных услуг населению, тарифная политика в Российской Федерации, методы снижения уровня тарифов на жилищно-коммунальные услуги, предоставление коммунальных услуг собственникам и пользователям помещений в многоквартирных домах и жилых домов, основные направления ресурсосбережения жилых помещений, организация работ аварийно-ремонтной службы жилищного хозяйства, порядок технического обслуживания и ремонта инженерного оборудования ЖКХ, неисправности аварийного порядка и сроки их устранения.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" y="3573015"/>
            <a:ext cx="2268954" cy="32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7657" y="3573015"/>
            <a:ext cx="667587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Кузин Н. Я. Управление технической эксплуатацией зданий и сооружений : учебное пособие / Н. Я Кузин, В. Н. Мищенко, С. А. Мищенко. — 2-е изд., перераб. и доп. — Москва : ИНФРА-М, 2024. — 248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Рассматриваются нормативно-правовые, экономические и технические вопросы управления собственностью. Особое внимание уделено организации управления недвижимостью профессиональными управляющими в многоквартирном доме. </a:t>
            </a:r>
          </a:p>
        </p:txBody>
      </p:sp>
    </p:spTree>
    <p:extLst>
      <p:ext uri="{BB962C8B-B14F-4D97-AF65-F5344CB8AC3E}">
        <p14:creationId xmlns:p14="http://schemas.microsoft.com/office/powerpoint/2010/main" val="3689539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954"/>
            <a:ext cx="2088232" cy="33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75954"/>
            <a:ext cx="66967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Жилищно-коммунальное хозяйство и коммунальная инфраструктура : организация, технология, управление. В трех томах. Том </a:t>
            </a:r>
            <a:r>
              <a:rPr lang="en-US" sz="1300" b="1" dirty="0"/>
              <a:t>III</a:t>
            </a:r>
            <a:r>
              <a:rPr lang="ru-RU" sz="1300" b="1" dirty="0"/>
              <a:t>. Практикум : учебник и практикум в 6 частях – 3-е изд., перераб. И доп. / под ред. П.Г. Грабового- Москва : изд-во АСВ, изд-во «Просветитель», 2023.- 256 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339224"/>
            <a:ext cx="662473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Учебник является фундаментальным изданием и представляет собой практико-ориентированное системное изложение основных аспектов городского жилищно-коммунального хозяйства и коммунальной инфраструктуры. В учебнике рассматриваются основные понятия и механизмы организации, технологии и управления жилищно-коммунальной сферой, сформированы понятия и содержание городского хозяйства, позволяющие раскрыть принципы функционирования  и развития  городского жилищного фонда и контроля его состояния. В подготовке учебника принимали участие многие видные специалисты и ученые России, что способствовало системному изложению материала с учетом реальных практических вопросов, изложенных в Практикуме.</a:t>
            </a:r>
          </a:p>
        </p:txBody>
      </p:sp>
    </p:spTree>
    <p:extLst>
      <p:ext uri="{BB962C8B-B14F-4D97-AF65-F5344CB8AC3E}">
        <p14:creationId xmlns:p14="http://schemas.microsoft.com/office/powerpoint/2010/main" val="1675597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ПМ.02 </a:t>
            </a:r>
          </a:p>
          <a:p>
            <a:pPr algn="ctr"/>
            <a:r>
              <a:rPr lang="ru-RU" sz="3200" b="1" dirty="0" smtClean="0"/>
              <a:t>Обеспечение технической эксплуатации гражданских зданий и контроля предоставления жилищно-коммунальных услуг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7464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16631"/>
            <a:ext cx="2088231" cy="304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207" y="113243"/>
            <a:ext cx="683728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Акимов В. Б.</a:t>
            </a:r>
            <a:r>
              <a:rPr lang="ru-RU" sz="1300" dirty="0"/>
              <a:t> </a:t>
            </a:r>
            <a:r>
              <a:rPr lang="ru-RU" sz="1300" b="1" dirty="0"/>
              <a:t>Эксплуатация, обслуживание и ремонт общего имущества многоквартирного дома: учебник / В. Б. Акимов, Н. С. Тимахова, В. А. Комков. </a:t>
            </a:r>
            <a:r>
              <a:rPr lang="ru-RU" sz="1300" b="1" dirty="0" smtClean="0"/>
              <a:t>— </a:t>
            </a:r>
            <a:r>
              <a:rPr lang="ru-RU" sz="1300" b="1" dirty="0"/>
              <a:t>Москва : ИНФРА-М, 2023. — 295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приведены сведения по эксплуатации, обслуживанию и ремонту общего имущества многоквартирного дома.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6" y="3355156"/>
            <a:ext cx="208823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5210" y="3355156"/>
            <a:ext cx="68012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Шитов В. Н. Организация ресурсоснабжения жилищно-коммунального хозяйства : учебное пособие / В. Н. Шитов. — Москва : ИНФРА-М, 2023. — 309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описаны понятие и сущность организации ресурсоснабжения жилищно-коммунального хозяйства, состав и структура жилищно-коммунального хозяйства России, организационно-экономический механизм управления жилищным фондом, правила предоставления коммунальных услуг населению, тарифная политика в Российской Федерации, методы снижения уровня тарифов на жилищно-коммунальные услуги, предоставление коммунальных услуг собственникам и пользователям помещений в многоквартирных домах и жилых домов, основные направления ресурсосбережения жилых помещений, организация работ аварийно-ремонтной службы жилищного хозяйства, порядок технического обслуживания и ремонта инженерного оборудования ЖКХ, неисправности аварийного порядка и сроки их устранения. </a:t>
            </a:r>
          </a:p>
        </p:txBody>
      </p:sp>
    </p:spTree>
    <p:extLst>
      <p:ext uri="{BB962C8B-B14F-4D97-AF65-F5344CB8AC3E}">
        <p14:creationId xmlns:p14="http://schemas.microsoft.com/office/powerpoint/2010/main" val="894953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602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16632"/>
            <a:ext cx="666614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Кузин Н. Я. Управление технической эксплуатацией зданий и сооружений : учебное пособие / Н. Я Кузин, В. Н. Мищенко, С. А. Мищенко. — 2-е изд., перераб. и доп. — Москва : ИНФРА-М, 2024. — 248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Рассматриваются нормативно-правовые, экономические и технические вопросы управления собственностью. Особое внимание уделено организации управления недвижимостью профессиональными управляющими в многоквартирном доме. 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6" y="3429000"/>
            <a:ext cx="218532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3429000"/>
            <a:ext cx="66661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Комков В. А. Энергосбережение в жилищно-коммунальном хозяйстве : учебное пособие / В. А. Комков, Н. С. Тимахова. — 2-е изд. — Москва : ИНФРА-М, 2024. — 204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Рассмотрены вопросы обследования и анализа состояния энергетического обеспечения зданий, организации контроля и учета энергопотребления, основные направления энергосберегающих технологий и мероприятий, применяемых на объектах ЖКХ и в строительстве. </a:t>
            </a:r>
          </a:p>
        </p:txBody>
      </p:sp>
    </p:spTree>
    <p:extLst>
      <p:ext uri="{BB962C8B-B14F-4D97-AF65-F5344CB8AC3E}">
        <p14:creationId xmlns:p14="http://schemas.microsoft.com/office/powerpoint/2010/main" val="4062727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070"/>
            <a:ext cx="2160240" cy="30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13541"/>
            <a:ext cx="669674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Фокин С. И. Технология обслуживания, ремонт и монтаж отдельных узлов системы водоснабжения: учебник / С. И. Фокин, О. Н. Шпортько. — Москва : КНОРУС, 2023. — 224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Содержит требования по охране труда при проведении работ по техническому обслуживанию, ремонту и монтажу отдельных узлов оборудования систем водоснабжения. Приведены виды и основные правила построения чертежей, эскизов и схем систем водоснабжения, а также правила чтения технической и конструкторско-технологической документации. Раскрыты основные положения технической эксплуатации оборудования систем водоснабжения, указаны виды деятельности объектов жилищно-коммунального хозяйства, оказывающих негативное влияние на окружающую среду.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01008"/>
            <a:ext cx="22322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4052" y="3501008"/>
            <a:ext cx="67024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Комков В. А. Техническая эксплуатация зданий и сооружений : учебник / В. А. Комков, С. И. Рощина, Н. С. Тимахова. </a:t>
            </a:r>
            <a:r>
              <a:rPr lang="ru-RU" sz="1300" b="1" dirty="0"/>
              <a:t>— 2-е изд., перераб. и доп. </a:t>
            </a:r>
            <a:r>
              <a:rPr lang="ru-RU" sz="1300" b="1" dirty="0" smtClean="0"/>
              <a:t> — Москва: ИНФРА-М, 2023. — 338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приведены сведения по эксплуатации, капитальному ремонту и реконструкции объектов жилищно-коммунального хозяйства, обеспечению сохранности и содержанию жилищного фонда. </a:t>
            </a:r>
          </a:p>
        </p:txBody>
      </p:sp>
    </p:spTree>
    <p:extLst>
      <p:ext uri="{BB962C8B-B14F-4D97-AF65-F5344CB8AC3E}">
        <p14:creationId xmlns:p14="http://schemas.microsoft.com/office/powerpoint/2010/main" val="2461900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2092" r="7309" b="5176"/>
          <a:stretch/>
        </p:blipFill>
        <p:spPr bwMode="auto">
          <a:xfrm>
            <a:off x="107505" y="116633"/>
            <a:ext cx="1373668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7684" y="3952372"/>
            <a:ext cx="727015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dirty="0">
                <a:solidFill>
                  <a:prstClr val="white"/>
                </a:solidFill>
              </a:rPr>
              <a:t>Учебник является фундаментальным изданием и представляет собой практико-ориентированное системное изложение основных аспектов городского жилищно-коммунального хозяйства и коммунальной инфраструктуры. В учебнике рассматриваются основные понятия и механизмы организации, технологии и управления жилищно-коммунальной сферой, сформированы понятия и содержание городского хозяйства, позволяющие раскрыть принципы функционирования  и развития  городского жилищного фонда и контроля его состояния. В подготовке учебника принимали участие многие видные специалисты и ученые России, что способствовало системному изложению материала с учетом реальных практических вопросов, изложенных в Практикуме.</a:t>
            </a:r>
            <a:endParaRPr lang="ru-RU" sz="1300" dirty="0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2053" r="15002" b="3749"/>
          <a:stretch/>
        </p:blipFill>
        <p:spPr bwMode="auto">
          <a:xfrm>
            <a:off x="107504" y="2348880"/>
            <a:ext cx="137366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1368152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16633"/>
            <a:ext cx="7344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Жилищно-коммунальное хозяйство и коммунальная инфраструктура : организация, технология, управление. В трех томах. Том I. Стратегия развития городского жилищно-коммунального хозяйства и модернизации жилищно-коммунальной сферы : учебник и практикум в 6 частях – 3-е изд., перераб. И доп. / под ред. П.Г. Грабового- Москва : изд-во АСВ, изд-во «Просветитель», 2023.- 528 с</a:t>
            </a:r>
            <a:r>
              <a:rPr lang="ru-RU" sz="1300" b="1" dirty="0" smtClean="0"/>
              <a:t>.</a:t>
            </a:r>
          </a:p>
          <a:p>
            <a:pPr algn="just"/>
            <a:endParaRPr lang="ru-RU" sz="13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5035" y="1340768"/>
            <a:ext cx="72728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Жилищно-коммунальное хозяйство и коммунальная инфраструктура : организация, технология, управление. В трех томах. Том </a:t>
            </a:r>
            <a:r>
              <a:rPr lang="en-US" sz="1300" b="1" dirty="0"/>
              <a:t>II</a:t>
            </a:r>
            <a:r>
              <a:rPr lang="ru-RU" sz="1300" b="1" dirty="0"/>
              <a:t>. Система управления городским жилищно-коммунальным комплексом и перспективы его развития : учебник и практикум в 6 частях – 3-е изд., перераб. И доп. / под ред. П.Г. Грабового- Москва : изд-во АСВ, изд-во «Просветитель», 2023.- 580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7684" y="2598003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>
                <a:solidFill>
                  <a:prstClr val="white"/>
                </a:solidFill>
              </a:rPr>
              <a:t>Жилищно-коммунальное хозяйство и коммунальная инфраструктура : организация, технология, управление. В трех томах. Том </a:t>
            </a:r>
            <a:r>
              <a:rPr lang="en-US" sz="1300" b="1" dirty="0">
                <a:solidFill>
                  <a:prstClr val="white"/>
                </a:solidFill>
              </a:rPr>
              <a:t>III</a:t>
            </a:r>
            <a:r>
              <a:rPr lang="ru-RU" sz="1300" b="1" dirty="0">
                <a:solidFill>
                  <a:prstClr val="white"/>
                </a:solidFill>
              </a:rPr>
              <a:t>. Практикум : учебник и практикум в 6 частях – 3-е изд., перераб. И доп. / под ред. П.Г. Грабового- Москва : изд-во АСВ, изд-во «Просветитель», 2023.- 256 с.</a:t>
            </a:r>
            <a:endParaRPr lang="ru-RU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07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258" y="2060848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ПМ.03 </a:t>
            </a:r>
          </a:p>
          <a:p>
            <a:pPr algn="ctr"/>
            <a:r>
              <a:rPr lang="ru-RU" sz="3200" b="1" dirty="0" smtClean="0"/>
              <a:t>Организация мероприятий по содержанию помещений и территории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53933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7" y="188640"/>
            <a:ext cx="211899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92310"/>
            <a:ext cx="67687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Шитов В. Н. Организация ресурсоснабжения жилищно-коммунального хозяйства : учебное пособие / В. Н. Шитов. — Москва : ИНФРА-М, 2023. — 309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описаны понятие и сущность организации ресурсоснабжения жилищно-коммунального хозяйства, состав и структура жилищно-коммунального хозяйства России, организационно-экономический механизм управления жилищным фондом, правила предоставления коммунальных услуг населению, тарифная политика в Российской Федерации, методы снижения уровня тарифов на жилищно-коммунальные услуги, предоставление коммунальных услуг собственникам и пользователям помещений в многоквартирных домах и жилых домов, основные направления ресурсосбережения жилых помещений, организация работ аварийно-ремонтной службы жилищного хозяйства, порядок технического обслуживания и ремонта инженерного оборудования ЖКХ, неисправности аварийного порядка и сроки их устранения.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7" y="3645024"/>
            <a:ext cx="211899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3645024"/>
            <a:ext cx="67687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Кузин Н. Я. Управление технической эксплуатацией зданий и сооружений : учебное пособие / Н. Я Кузин, В. Н. Мищенко, С. А. Мищенко. — 2-е изд., перераб. и доп. — Москва : ИНФРА-М, 2024. — 248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Рассматриваются нормативно-правовые, экономические и технические вопросы управления собственностью. Особое внимание уделено организации управления недвижимостью профессиональными управляющими в многоквартирном доме. </a:t>
            </a:r>
          </a:p>
        </p:txBody>
      </p:sp>
    </p:spTree>
    <p:extLst>
      <p:ext uri="{BB962C8B-B14F-4D97-AF65-F5344CB8AC3E}">
        <p14:creationId xmlns:p14="http://schemas.microsoft.com/office/powerpoint/2010/main" val="1680956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2160240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0624" y="116631"/>
            <a:ext cx="6705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Жуков А. П. Управление жилищно-коммунальным хозяйством : учебник / А. П. Жуков. — Москва : КноРус, 2021. — 303 с.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Представлены современные подходы и специфика организации жилищно-коммунального хозяйства в муниципальных образованиях Российской Федерации.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>Может быть использован для смежных специальностей, в системе дополнительного профессионального образования, повышения квалификации и переподготовки государственных и муниципальных служащих.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0152"/>
            <a:ext cx="2160240" cy="322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3384148"/>
            <a:ext cx="669674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Кокорин О. Я. Системы и оборудование для создания микроклимата помещений : учебник / О. Я. Кокорин. — 2-е изд., испр. — Москва : ИНФРА-М, 2022. — 218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Приведены основные сведения и справочные материалы по устройству систем микроклимата помещений жилых и общественных зданий, коммунальных, промышленных и сельскохозяйственных объектов. Описание оборудования дано согласно его функциональному назначению на объектах строительства. В соответствии с нормативно-методическими требованиями отражены современные достижения науки и технологии строительства, ремонта и эксплуатации систем микроклимата зданий. </a:t>
            </a:r>
          </a:p>
        </p:txBody>
      </p:sp>
    </p:spTree>
    <p:extLst>
      <p:ext uri="{BB962C8B-B14F-4D97-AF65-F5344CB8AC3E}">
        <p14:creationId xmlns:p14="http://schemas.microsoft.com/office/powerpoint/2010/main" val="317362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3" y="84747"/>
            <a:ext cx="2240035" cy="312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3656" y="126651"/>
            <a:ext cx="657283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Защипина Ю</a:t>
            </a:r>
            <a:r>
              <a:rPr lang="ru-RU" sz="1300" b="1" dirty="0" smtClean="0"/>
              <a:t>. В</a:t>
            </a:r>
            <a:r>
              <a:rPr lang="ru-RU" sz="1300" b="1" dirty="0"/>
              <a:t>. Жилищное право: учебник / Ю</a:t>
            </a:r>
            <a:r>
              <a:rPr lang="ru-RU" sz="1300" b="1" dirty="0" smtClean="0"/>
              <a:t>. В</a:t>
            </a:r>
            <a:r>
              <a:rPr lang="ru-RU" sz="1300" b="1" dirty="0"/>
              <a:t>. Защипина</a:t>
            </a:r>
            <a:r>
              <a:rPr lang="ru-RU" sz="1300" b="1" dirty="0" smtClean="0"/>
              <a:t>. — </a:t>
            </a:r>
            <a:r>
              <a:rPr lang="ru-RU" sz="1300" b="1" dirty="0"/>
              <a:t>Москва : Кнорус, 2022</a:t>
            </a:r>
            <a:r>
              <a:rPr lang="ru-RU" sz="1300" b="1" dirty="0" smtClean="0"/>
              <a:t>. — </a:t>
            </a:r>
            <a:r>
              <a:rPr lang="ru-RU" sz="1300" b="1" dirty="0"/>
              <a:t>224 с. </a:t>
            </a:r>
            <a:r>
              <a:rPr lang="ru-RU" sz="1300" b="1" dirty="0" smtClean="0"/>
              <a:t>— </a:t>
            </a:r>
            <a:r>
              <a:rPr lang="ru-RU" sz="1300" b="1" dirty="0"/>
              <a:t>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структурированной форме приведены все основные положения жилищного права, что дает возможность комплексно изучить его институты и проникнуть в правовую природу жилищных правоотношений. Изучаются нормы жилищного законодательства в повседневной жизни и документы правового характера, необходимые для реализации жилищных прав.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06965"/>
            <a:ext cx="2736304" cy="392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2868" y="3429000"/>
            <a:ext cx="664362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Правовое обеспечение профессиональной деятельности</a:t>
            </a:r>
            <a:r>
              <a:rPr lang="ru-RU" sz="1300" dirty="0"/>
              <a:t> </a:t>
            </a:r>
            <a:r>
              <a:rPr lang="ru-RU" sz="1300" b="1" dirty="0"/>
              <a:t>: учебник и практикум для СПО / А. П. Анисимов, А. Я. Рыженков, А. Ю. Осетрова, О. В. Попова ; под редакцией А. Я. Рыженкова. — 6-е изд., перераб. и доп. — Москва : Издательство Юрайт, 2024. — 344 с. 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Курс входит в образовательную программу подготовки студентов. В нем раскрываются основные понятия общей теории права и государства, а также отраслевых дисциплин. Особое внимание уделяется рассмотрению норм конституционного, гражданского, уголовного, трудового, экологического и иных отраслей права.</a:t>
            </a:r>
          </a:p>
        </p:txBody>
      </p:sp>
    </p:spTree>
    <p:extLst>
      <p:ext uri="{BB962C8B-B14F-4D97-AF65-F5344CB8AC3E}">
        <p14:creationId xmlns:p14="http://schemas.microsoft.com/office/powerpoint/2010/main" val="2301035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3744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16632"/>
            <a:ext cx="67687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Корягина Н. В.  Благоустройство и озеленение населенных мест : учебное пособие для СПО / Н. В. Корягина, А. Н. Поршакова. </a:t>
            </a:r>
            <a:r>
              <a:rPr lang="ru-RU" sz="1300" b="1" dirty="0"/>
              <a:t>— 2-е изд., перераб. и доп.</a:t>
            </a:r>
            <a:r>
              <a:rPr lang="ru-RU" sz="1400" dirty="0"/>
              <a:t> </a:t>
            </a:r>
            <a:r>
              <a:rPr lang="ru-RU" sz="1300" b="1" dirty="0" smtClean="0"/>
              <a:t>— Москва : Издательство Юрайт, 2024. — 224 с. — (Профессиональное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Задача благоустройства городов сводится к созданию здоровых и благоприятных условий жизни населения. В решении этой задачи все большее значение приобретают внешнее благоустройство, оборудование открытых территорий, ландшафтный дизайн. Благоустройство городов включает ряд мероприятий по улучшению санитарно-гигиенических условий жилой застройки, транспортному и инженерному обслуживанию населения, искусственному освещению городских территорий и оснащению их необходимым оборудованием, оздоровлению городской среды при помощи озеленения, а также средствами санитарной очистки.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8893"/>
            <a:ext cx="22669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3645024"/>
            <a:ext cx="670999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Теодоронский В. С. Строительство и содержание объектов ландшафтной архитектуры : учебник для СПО / В. С. Теодоронский, Е. Д. Сабо, В. А. Фролова ; под редакцией В. С. Теодоронского. — 4-е изд., испр. и доп. — Москва : Издательство Юрайт, 2024. — 397 с. — (Профессиональное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</a:t>
            </a:r>
            <a:r>
              <a:rPr lang="ru-RU" sz="1300" dirty="0" smtClean="0"/>
              <a:t>представлены </a:t>
            </a:r>
            <a:r>
              <a:rPr lang="ru-RU" sz="1300" dirty="0"/>
              <a:t>основные современные методы анализа и проектирования ландшафтной архитектуры, особенно подробно рассмотрены строительство и содержание таких объектов и даны соответствующие описательные примеры, представлены методы расчета и статистические данные. На данный момент ряд нормативных данных (ГОСТы, СНиПы), приводимых в учебнике, имеют новую редакцию. Однако это существенно не влияет на процесс обучения созданию объектов ландшафтной архитектуры, и произошедшие изменения при необходимости могут быть учтены преподавателями. </a:t>
            </a:r>
          </a:p>
        </p:txBody>
      </p:sp>
    </p:spTree>
    <p:extLst>
      <p:ext uri="{BB962C8B-B14F-4D97-AF65-F5344CB8AC3E}">
        <p14:creationId xmlns:p14="http://schemas.microsoft.com/office/powerpoint/2010/main" val="932989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23"/>
            <a:ext cx="24173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4010" y="82223"/>
            <a:ext cx="65024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Фатиев М. М. Строительство городских объектов озеленения : учебник / М. М. Фатиев. — Москва : ФОРУМ : ИНФРА-М, 2022. — 205 с., [16] с. цв. ил. — (Среднее профессиональное образование).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dirty="0"/>
              <a:t>Рассмотрены вопросы строительства городских объектов благоустройства и озеленения, связанные с подготовительными работами на территории, строительством дорог, площадок, сооружений и их содержанием, посадкой деревьев и кустарников и содержанием насаждений, устройством газонов различными способами. Изложены технологические аспекты орошения насаждений, осушения территорий объектов городского озеленения, подготовки почвогрунтов для создания насаждений. Приводятся нормативные материалы по организации производства работ при благоустройстве и содержании объектов городского озеленения. </a:t>
            </a:r>
          </a:p>
        </p:txBody>
      </p:sp>
    </p:spTree>
    <p:extLst>
      <p:ext uri="{BB962C8B-B14F-4D97-AF65-F5344CB8AC3E}">
        <p14:creationId xmlns:p14="http://schemas.microsoft.com/office/powerpoint/2010/main" val="2955746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2092" r="7309" b="5176"/>
          <a:stretch/>
        </p:blipFill>
        <p:spPr bwMode="auto">
          <a:xfrm>
            <a:off x="107505" y="116633"/>
            <a:ext cx="1373668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7684" y="3952372"/>
            <a:ext cx="727015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dirty="0">
                <a:solidFill>
                  <a:prstClr val="white"/>
                </a:solidFill>
              </a:rPr>
              <a:t>Учебник является фундаментальным изданием и представляет собой практико-ориентированное системное изложение основных аспектов городского жилищно-коммунального хозяйства и коммунальной инфраструктуры. В учебнике рассматриваются основные понятия и механизмы организации, технологии и управления жилищно-коммунальной сферой, сформированы понятия и содержание городского хозяйства, позволяющие раскрыть принципы функционирования  и развития  городского жилищного фонда и контроля его состояния. В подготовке учебника принимали участие многие видные специалисты и ученые России, что способствовало системному изложению материала с учетом реальных практических вопросов, изложенных в Практикуме.</a:t>
            </a:r>
            <a:endParaRPr lang="ru-RU" sz="1300" dirty="0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2053" r="15002" b="3749"/>
          <a:stretch/>
        </p:blipFill>
        <p:spPr bwMode="auto">
          <a:xfrm>
            <a:off x="107504" y="2348880"/>
            <a:ext cx="137366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1368152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16633"/>
            <a:ext cx="7344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Жилищно-коммунальное хозяйство и коммунальная инфраструктура : организация, технология, управление. В трех томах. Том I. Стратегия развития городского жилищно-коммунального хозяйства и модернизации жилищно-коммунальной сферы : учебник и практикум в 6 частях – 3-е изд., перераб. И доп. / под ред. П.Г. Грабового- Москва : изд-во АСВ, изд-во «Просветитель», 2023.- 528 с</a:t>
            </a:r>
            <a:r>
              <a:rPr lang="ru-RU" sz="1300" b="1" dirty="0" smtClean="0"/>
              <a:t>.</a:t>
            </a:r>
          </a:p>
          <a:p>
            <a:pPr algn="just"/>
            <a:endParaRPr lang="ru-RU" sz="13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5035" y="1340768"/>
            <a:ext cx="72728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Жилищно-коммунальное хозяйство и коммунальная инфраструктура : организация, технология, управление. В трех томах. Том </a:t>
            </a:r>
            <a:r>
              <a:rPr lang="en-US" sz="1300" b="1" dirty="0"/>
              <a:t>II</a:t>
            </a:r>
            <a:r>
              <a:rPr lang="ru-RU" sz="1300" b="1" dirty="0"/>
              <a:t>. Система управления городским жилищно-коммунальным комплексом и перспективы его развития : учебник и практикум в 6 частях – 3-е изд., перераб. И доп. / под ред. П.Г. Грабового- Москва : изд-во АСВ, изд-во «Просветитель», 2023.- 580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7684" y="2598003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>
                <a:solidFill>
                  <a:prstClr val="white"/>
                </a:solidFill>
              </a:rPr>
              <a:t>Жилищно-коммунальное хозяйство и коммунальная инфраструктура : организация, технология, управление. В трех томах. Том </a:t>
            </a:r>
            <a:r>
              <a:rPr lang="en-US" sz="1300" b="1" dirty="0">
                <a:solidFill>
                  <a:prstClr val="white"/>
                </a:solidFill>
              </a:rPr>
              <a:t>III</a:t>
            </a:r>
            <a:r>
              <a:rPr lang="ru-RU" sz="1300" b="1" dirty="0">
                <a:solidFill>
                  <a:prstClr val="white"/>
                </a:solidFill>
              </a:rPr>
              <a:t>. Практикум : учебник и практикум в 6 частях – 3-е изд., перераб. И доп. / под ред. П.Г. Грабового- Москва : изд-во АСВ, изд-во «Просветитель», 2023.- 256 с.</a:t>
            </a:r>
            <a:endParaRPr lang="ru-RU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9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88840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ПМ.04 </a:t>
            </a:r>
          </a:p>
          <a:p>
            <a:pPr algn="ctr"/>
            <a:r>
              <a:rPr lang="ru-RU" sz="3200" b="1" dirty="0" smtClean="0"/>
              <a:t>Выполнение работ по одной или нескольким профессиям рабочих, должностям служащих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55396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602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5" y="116632"/>
            <a:ext cx="676875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Акимов В. Б.</a:t>
            </a:r>
            <a:r>
              <a:rPr lang="ru-RU" sz="1300" dirty="0"/>
              <a:t> </a:t>
            </a:r>
            <a:r>
              <a:rPr lang="ru-RU" sz="1300" b="1" dirty="0"/>
              <a:t>Эксплуатация, обслуживание и ремонт общего имущества многоквартирного дома: учебник / В. Б. Акимов, Н. С. Тимахова, В. А. Комков. </a:t>
            </a:r>
            <a:r>
              <a:rPr lang="ru-RU" sz="1300" b="1" dirty="0" smtClean="0"/>
              <a:t>— </a:t>
            </a:r>
            <a:r>
              <a:rPr lang="ru-RU" sz="1300" b="1" dirty="0"/>
              <a:t>Москва : ИНФРА-М, 2023. — 295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приведены сведения по эксплуатации, обслуживанию и ремонту общего имущества многоквартирного дома.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429000"/>
            <a:ext cx="21602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6578" y="3427571"/>
            <a:ext cx="67687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Шитов В. Н. Организация ресурсоснабжения жилищно-коммунального хозяйства : учебное пособие / В. Н. Шитов. — Москва : ИНФРА-М, 2023. — 309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описаны понятие и сущность организации ресурсоснабжения жилищно-коммунального хозяйства, состав и структура жилищно-коммунального хозяйства России, организационно-экономический механизм управления жилищным фондом, правила предоставления коммунальных услуг населению, тарифная политика в Российской Федерации, методы снижения уровня тарифов на жилищно-коммунальные услуги, предоставление коммунальных услуг собственникам и пользователям помещений в многоквартирных домах и жилых домов, основные направления ресурсосбережения жилых помещений, организация работ аварийно-ремонтной службы жилищного хозяйства, порядок технического обслуживания и ремонта инженерного оборудования ЖКХ, неисправности аварийного порядка и сроки их устранения. </a:t>
            </a:r>
          </a:p>
        </p:txBody>
      </p:sp>
    </p:spTree>
    <p:extLst>
      <p:ext uri="{BB962C8B-B14F-4D97-AF65-F5344CB8AC3E}">
        <p14:creationId xmlns:p14="http://schemas.microsoft.com/office/powerpoint/2010/main" val="3314611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054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2976" y="116632"/>
            <a:ext cx="68235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Комков В. А. Техническая эксплуатация зданий и сооружений : учебник / В. А. Комков, С. И. Рощина, Н. С. Тимахова.</a:t>
            </a:r>
            <a:r>
              <a:rPr lang="ru-RU" sz="1400" dirty="0"/>
              <a:t> </a:t>
            </a:r>
            <a:r>
              <a:rPr lang="ru-RU" sz="1300" b="1" dirty="0"/>
              <a:t>— 2-е изд., перераб. и </a:t>
            </a:r>
            <a:r>
              <a:rPr lang="ru-RU" sz="1300" b="1" dirty="0" smtClean="0"/>
              <a:t>доп. — Москва: ИНФРА-М, 2022. — 338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приведены сведения по эксплуатации, капитальному ремонту и реконструкции объектов жилищно-коммунального хозяйства, обеспечению сохранности и содержанию жилищного фонда.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7" y="3573016"/>
            <a:ext cx="206422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2134" y="3573016"/>
            <a:ext cx="681436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Кузин Н. Я. Управление технической эксплуатацией зданий и сооружений : учебное пособие / Н. Я Кузин, В. Н. Мищенко, С. А. Мищенко. — 2-е изд., перераб. и доп. — Москва : ИНФРА-М, 2024. — 248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Рассматриваются нормативно-правовые, экономические и технические вопросы управления собственностью. Особое внимание уделено организации управления недвижимостью профессиональными управляющими в многоквартирном доме. </a:t>
            </a:r>
          </a:p>
        </p:txBody>
      </p:sp>
    </p:spTree>
    <p:extLst>
      <p:ext uri="{BB962C8B-B14F-4D97-AF65-F5344CB8AC3E}">
        <p14:creationId xmlns:p14="http://schemas.microsoft.com/office/powerpoint/2010/main" val="302047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9838" y="3212976"/>
            <a:ext cx="679800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dirty="0">
                <a:solidFill>
                  <a:prstClr val="white"/>
                </a:solidFill>
              </a:rPr>
              <a:t>Учебник является фундаментальным изданием и представляет собой практико-ориентированное системное изложение основных аспектов городского жилищно-коммунального хозяйства и коммунальной инфраструктуры. В учебнике рассматриваются основные понятия и механизмы организации, технологии и управления жилищно-коммунальной сферой, сформированы понятия и содержание городского хозяйства, позволяющие раскрыть принципы функционирования  и развития  городского жилищного фонда и контроля его состояния. В подготовке учебника принимали участие многие видные специалисты и ученые России, что способствовало системному изложению материала с учетом реальных практических вопросов, изложенных в Практикуме.</a:t>
            </a:r>
            <a:endParaRPr lang="ru-RU" sz="1300" dirty="0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2053" r="15002" b="3749"/>
          <a:stretch/>
        </p:blipFill>
        <p:spPr bwMode="auto">
          <a:xfrm>
            <a:off x="147609" y="116634"/>
            <a:ext cx="1904110" cy="292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212976"/>
            <a:ext cx="194421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16633"/>
            <a:ext cx="73448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3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41392"/>
            <a:ext cx="694612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Жилищно-коммунальное хозяйство и коммунальная инфраструктура : организация, технология, управление. В трех томах. Том </a:t>
            </a:r>
            <a:r>
              <a:rPr lang="en-US" sz="1300" b="1" dirty="0"/>
              <a:t>II</a:t>
            </a:r>
            <a:r>
              <a:rPr lang="ru-RU" sz="1300" b="1" dirty="0"/>
              <a:t>. Система управления городским жилищно-коммунальным комплексом и перспективы его развития : учебник и практикум в 6 частях – 3-е изд., перераб. И доп. / под ред. П.Г. Грабового- Москва : изд-во АСВ, изд-во «Просветитель», 2023.- 580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9838" y="1705451"/>
            <a:ext cx="68767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>
                <a:solidFill>
                  <a:prstClr val="white"/>
                </a:solidFill>
              </a:rPr>
              <a:t>Жилищно-коммунальное хозяйство и коммунальная инфраструктура : организация, технология, управление. В трех томах. Том </a:t>
            </a:r>
            <a:r>
              <a:rPr lang="en-US" sz="1300" b="1" dirty="0">
                <a:solidFill>
                  <a:prstClr val="white"/>
                </a:solidFill>
              </a:rPr>
              <a:t>III</a:t>
            </a:r>
            <a:r>
              <a:rPr lang="ru-RU" sz="1300" b="1" dirty="0">
                <a:solidFill>
                  <a:prstClr val="white"/>
                </a:solidFill>
              </a:rPr>
              <a:t>. Практикум : учебник и практикум в 6 частях – 3-е изд., перераб. И доп. / под ред. П.Г. Грабового- Москва : изд-во АСВ, изд-во «Просветитель», 2023.- 256 с.</a:t>
            </a:r>
            <a:endParaRPr lang="ru-RU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" y="-27383"/>
            <a:ext cx="227981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62216"/>
            <a:ext cx="66967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Правовое обеспечение профессиональной деятельности</a:t>
            </a:r>
            <a:r>
              <a:rPr lang="ru-RU" sz="1300" dirty="0"/>
              <a:t> </a:t>
            </a:r>
            <a:r>
              <a:rPr lang="ru-RU" sz="1300" b="1" dirty="0"/>
              <a:t>: учебник и практикум для СПО / А. П. Альбов [и др.] ; под общей редакцией А. П. Альбова, С. В. Николюкина. — 2-е изд. — Москва : Издательство Юрайт, </a:t>
            </a:r>
            <a:r>
              <a:rPr lang="ru-RU" sz="1300" b="1" dirty="0" smtClean="0"/>
              <a:t>2024. </a:t>
            </a:r>
            <a:r>
              <a:rPr lang="ru-RU" sz="1300" b="1" dirty="0"/>
              <a:t>— </a:t>
            </a:r>
            <a:r>
              <a:rPr lang="ru-RU" sz="1300" b="1" dirty="0" smtClean="0"/>
              <a:t>425 </a:t>
            </a:r>
            <a:r>
              <a:rPr lang="ru-RU" sz="1300" b="1" dirty="0"/>
              <a:t>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раскрываются основные категории и отрасли права Российской Федерации, социальная ценность системы права как наиболее эффективного способа упорядочения общественных отношений. Учебник состоит из трех частей. В Общей части излагаются теоретико-правовые основы знаний о государстве и праве. Особенная часть посвящена основам следующих отраслей права: конституционное право, административное право, трудовое право, гражданское право, семейное право, налоговое право, финансовое право, уголовное право и экологическое право. В практикум включены тестовые задания и кроссворды, которые будут полезны для студентов при проверке своих знаний.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6" y="3645024"/>
            <a:ext cx="2136168" cy="313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4420" y="3645025"/>
            <a:ext cx="67420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Гуреева М. А.</a:t>
            </a:r>
            <a:r>
              <a:rPr lang="ru-RU" sz="1300" dirty="0"/>
              <a:t> </a:t>
            </a:r>
            <a:r>
              <a:rPr lang="ru-RU" sz="1300" b="1" dirty="0"/>
              <a:t>Правовое обеспечение профессиональной деятельности : учебник / М. А. Гуреева. — Москва : ФОРУМ : ИНФРА-М, 2021. — 239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Рассмотрены базовые понятия правового обеспечения сферы профессиональной деятельности на основе анализа отраслей системы российского права: гражданского, предпринимательского, трудового, административного, финансового. </a:t>
            </a:r>
            <a:r>
              <a:rPr lang="ru-RU" sz="1300" dirty="0" smtClean="0"/>
              <a:t>В </a:t>
            </a:r>
            <a:r>
              <a:rPr lang="ru-RU" sz="1300" dirty="0"/>
              <a:t>учебнике рассматриваются вопросы правового регулирования предпринимательской деятельности в области экономики, финансов, разрешения экономических споров, трудовых правоотношений, административных правонарушений, социальной защиты граждан и административно-правовой ответственности. </a:t>
            </a:r>
          </a:p>
        </p:txBody>
      </p:sp>
    </p:spTree>
    <p:extLst>
      <p:ext uri="{BB962C8B-B14F-4D97-AF65-F5344CB8AC3E}">
        <p14:creationId xmlns:p14="http://schemas.microsoft.com/office/powerpoint/2010/main" val="259988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6622" y="188640"/>
            <a:ext cx="66098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Матвеев Р. Ф.</a:t>
            </a:r>
            <a:r>
              <a:rPr lang="ru-RU" sz="1300" dirty="0"/>
              <a:t> </a:t>
            </a:r>
            <a:r>
              <a:rPr lang="ru-RU" sz="1300" b="1" dirty="0"/>
              <a:t>Правовое обеспечение профессиональной деятельности : краткий курс / Р. Ф. Матвеев. — 3-е изд., испр. и доп. — Москва : ФОРУМ : ИНФРА-М, 2022. — 128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Краткий курс знакомит студентов средних профессиональных образовательных учреждений с важнейшими формами и приемами правового регулирования и правовой защиты профессиональной деятельности. Большое внимание уделено политическим и конституционным правам граждан. Подробно </a:t>
            </a:r>
            <a:r>
              <a:rPr lang="ru-RU" sz="1300" dirty="0" smtClean="0"/>
              <a:t>освещено </a:t>
            </a:r>
            <a:r>
              <a:rPr lang="ru-RU" sz="1300" dirty="0"/>
              <a:t>правовое регулирование наиболее массовых профессий — наемных работников государственного и частного секторов, государственных служащих, предпринимателей, работников интеллектуального труда и т. д. В пособии студенты найдут не только изложение правовых норм и необходимые пояснения, но и советы, как ими пользоваться с тем.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6" y="3573016"/>
            <a:ext cx="22238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0139" y="3573016"/>
            <a:ext cx="66063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Тыщенко А. И</a:t>
            </a:r>
            <a:r>
              <a:rPr lang="ru-RU" sz="1300" dirty="0"/>
              <a:t>. </a:t>
            </a:r>
            <a:r>
              <a:rPr lang="ru-RU" sz="1300" b="1" dirty="0"/>
              <a:t>Правовое обеспечение профессиональной деятельности : учебник / А. И. Тыщенко. — </a:t>
            </a:r>
            <a:r>
              <a:rPr lang="ru-RU" sz="1300" b="1" dirty="0" smtClean="0"/>
              <a:t>5-е </a:t>
            </a:r>
            <a:r>
              <a:rPr lang="ru-RU" sz="1300" b="1" dirty="0"/>
              <a:t>изд. — Москва : РИОР : ИНФРА-М, </a:t>
            </a:r>
            <a:r>
              <a:rPr lang="ru-RU" sz="1300" b="1" dirty="0" smtClean="0"/>
              <a:t>2024. </a:t>
            </a:r>
            <a:r>
              <a:rPr lang="ru-RU" sz="1300" b="1" dirty="0"/>
              <a:t>— </a:t>
            </a:r>
            <a:r>
              <a:rPr lang="ru-RU" sz="1300" b="1" dirty="0" smtClean="0"/>
              <a:t>212 </a:t>
            </a:r>
            <a:r>
              <a:rPr lang="ru-RU" sz="1300" b="1" dirty="0"/>
              <a:t>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первом разделе учебника рассматриваются различные аспекты правового обеспечения экономической (предпринимательской, хозяйственной) деятельности. Второй раздел посвящен </a:t>
            </a:r>
            <a:r>
              <a:rPr lang="ru-RU" sz="1300" dirty="0" smtClean="0"/>
              <a:t>регулированию трудовых отношений </a:t>
            </a:r>
            <a:r>
              <a:rPr lang="ru-RU" sz="1300" dirty="0"/>
              <a:t>и отношений в сфере социального обеспечения. Третий раздел учебника знакомит читателей с основами административного права.</a:t>
            </a:r>
          </a:p>
        </p:txBody>
      </p:sp>
    </p:spTree>
    <p:extLst>
      <p:ext uri="{BB962C8B-B14F-4D97-AF65-F5344CB8AC3E}">
        <p14:creationId xmlns:p14="http://schemas.microsoft.com/office/powerpoint/2010/main" val="18350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19" y="-171400"/>
            <a:ext cx="28803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16632"/>
            <a:ext cx="66247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Волков А. М.</a:t>
            </a:r>
            <a:r>
              <a:rPr lang="ru-RU" sz="1300" dirty="0"/>
              <a:t>  </a:t>
            </a:r>
            <a:r>
              <a:rPr lang="ru-RU" sz="1300" b="1" dirty="0"/>
              <a:t>Правовые основы профессиональной деятельности : учебник для СПО / А. М. Волков. — 2-е изд., перераб. и доп.</a:t>
            </a:r>
            <a:r>
              <a:rPr lang="ru-RU" sz="1300" b="1" dirty="0" smtClean="0"/>
              <a:t>— </a:t>
            </a:r>
            <a:r>
              <a:rPr lang="ru-RU" sz="1300" b="1" dirty="0"/>
              <a:t>Москва : Издательство Юрайт, </a:t>
            </a:r>
            <a:r>
              <a:rPr lang="ru-RU" sz="1300" b="1" dirty="0" smtClean="0"/>
              <a:t>2024. </a:t>
            </a:r>
            <a:r>
              <a:rPr lang="ru-RU" sz="1300" b="1" dirty="0"/>
              <a:t>— 274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«</a:t>
            </a:r>
            <a:r>
              <a:rPr lang="ru-RU" sz="1300" dirty="0" smtClean="0"/>
              <a:t>Правовые </a:t>
            </a:r>
            <a:r>
              <a:rPr lang="ru-RU" sz="1300" dirty="0"/>
              <a:t>основы профессиональной деятельности» излагаются ключевые понятия и категории современной юридической науки. Книга позволяет получить полные, системные знания, необходимые для успешного освоения других учебных юридических дисциплин. </a:t>
            </a:r>
          </a:p>
        </p:txBody>
      </p:sp>
    </p:spTree>
    <p:extLst>
      <p:ext uri="{BB962C8B-B14F-4D97-AF65-F5344CB8AC3E}">
        <p14:creationId xmlns:p14="http://schemas.microsoft.com/office/powerpoint/2010/main" val="40406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074783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ОП.02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ЭКОНОМИКИ, МЕНЕДЖМЕНТА И МАРКЕТИНГА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180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573016"/>
            <a:ext cx="64807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Пястолов С</a:t>
            </a:r>
            <a:r>
              <a:rPr lang="ru-RU" sz="1300" b="1" dirty="0" smtClean="0"/>
              <a:t>. М</a:t>
            </a:r>
            <a:r>
              <a:rPr lang="ru-RU" sz="1300" b="1" dirty="0"/>
              <a:t>. Основы экономики, менеджмента и маркетинга : учебник / С</a:t>
            </a:r>
            <a:r>
              <a:rPr lang="ru-RU" sz="1300" b="1" dirty="0" smtClean="0"/>
              <a:t>. М</a:t>
            </a:r>
            <a:r>
              <a:rPr lang="ru-RU" sz="1300" b="1" dirty="0"/>
              <a:t>. Пястолов. — Москва : КноРус, 2023. — 246 с</a:t>
            </a:r>
            <a:r>
              <a:rPr lang="ru-RU" sz="1300" b="1" dirty="0" smtClean="0"/>
              <a:t>. — (Среднее профессиональное образование).  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Основу составляют методические материалы по современной экономической теории для студентов средних специальных учебных заведений, обучающихся по специальностям «Технология продуктов общественного питания», «Менеджмент». Представлены современные концепции экономики, менеджмента и маркетинга, используются наглядно-образные модели экономики, менеджмента и маркетинга.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3762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Основы экономики, менеджмента и маркетин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76264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16632"/>
            <a:ext cx="64807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Грибов В</a:t>
            </a:r>
            <a:r>
              <a:rPr lang="ru-RU" sz="1300" b="1" dirty="0" smtClean="0"/>
              <a:t>. Д.</a:t>
            </a:r>
            <a:r>
              <a:rPr lang="ru-RU" sz="1300" dirty="0" smtClean="0"/>
              <a:t> </a:t>
            </a:r>
            <a:r>
              <a:rPr lang="ru-RU" sz="1300" b="1" dirty="0"/>
              <a:t>Основы экономики, менеджмента и маркетинга : учебное пособие / </a:t>
            </a:r>
            <a:r>
              <a:rPr lang="ru-RU" sz="1300" b="1" dirty="0" smtClean="0"/>
              <a:t>В. Д. Грибов.  </a:t>
            </a:r>
            <a:r>
              <a:rPr lang="ru-RU" sz="1300" b="1" dirty="0"/>
              <a:t>— Москва : КноРус, 2023. — 224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Раскрываются основные вопросы экономической теории, экономики предприятия, менеджмента организации и маркетинга в рыночных условиях. Приводятся теоретические и практические аспекты организации экономической, управленческой и маркетинговой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82653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925</TotalTime>
  <Words>6077</Words>
  <Application>Microsoft Office PowerPoint</Application>
  <PresentationFormat>Экран (4:3)</PresentationFormat>
  <Paragraphs>215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ws lib-01</cp:lastModifiedBy>
  <cp:revision>46</cp:revision>
  <dcterms:created xsi:type="dcterms:W3CDTF">2023-03-22T08:14:19Z</dcterms:created>
  <dcterms:modified xsi:type="dcterms:W3CDTF">2024-09-25T09:20:04Z</dcterms:modified>
</cp:coreProperties>
</file>