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99" r:id="rId3"/>
    <p:sldId id="300" r:id="rId4"/>
    <p:sldId id="301" r:id="rId5"/>
    <p:sldId id="302" r:id="rId6"/>
    <p:sldId id="303" r:id="rId7"/>
    <p:sldId id="304" r:id="rId8"/>
    <p:sldId id="305" r:id="rId9"/>
    <p:sldId id="306" r:id="rId10"/>
    <p:sldId id="307" r:id="rId11"/>
    <p:sldId id="308" r:id="rId12"/>
    <p:sldId id="309" r:id="rId13"/>
    <p:sldId id="311" r:id="rId14"/>
    <p:sldId id="312" r:id="rId15"/>
    <p:sldId id="322" r:id="rId16"/>
    <p:sldId id="313" r:id="rId17"/>
    <p:sldId id="314" r:id="rId18"/>
    <p:sldId id="315" r:id="rId19"/>
    <p:sldId id="316" r:id="rId20"/>
    <p:sldId id="317" r:id="rId21"/>
    <p:sldId id="318" r:id="rId22"/>
    <p:sldId id="319" r:id="rId23"/>
    <p:sldId id="321" r:id="rId24"/>
    <p:sldId id="323" r:id="rId25"/>
    <p:sldId id="324" r:id="rId26"/>
    <p:sldId id="325" r:id="rId27"/>
    <p:sldId id="326" r:id="rId28"/>
    <p:sldId id="327" r:id="rId29"/>
    <p:sldId id="328" r:id="rId30"/>
    <p:sldId id="329" r:id="rId31"/>
    <p:sldId id="330" r:id="rId32"/>
    <p:sldId id="331" r:id="rId33"/>
    <p:sldId id="332" r:id="rId34"/>
    <p:sldId id="333" r:id="rId35"/>
    <p:sldId id="335" r:id="rId36"/>
    <p:sldId id="336" r:id="rId37"/>
    <p:sldId id="337" r:id="rId38"/>
    <p:sldId id="338" r:id="rId39"/>
    <p:sldId id="339" r:id="rId40"/>
    <p:sldId id="340" r:id="rId41"/>
    <p:sldId id="342" r:id="rId42"/>
    <p:sldId id="344" r:id="rId43"/>
    <p:sldId id="345" r:id="rId44"/>
    <p:sldId id="359" r:id="rId45"/>
    <p:sldId id="346" r:id="rId46"/>
    <p:sldId id="360" r:id="rId47"/>
    <p:sldId id="349" r:id="rId48"/>
    <p:sldId id="350" r:id="rId49"/>
    <p:sldId id="351" r:id="rId50"/>
    <p:sldId id="352" r:id="rId51"/>
    <p:sldId id="353" r:id="rId52"/>
    <p:sldId id="354" r:id="rId53"/>
    <p:sldId id="355" r:id="rId54"/>
    <p:sldId id="356" r:id="rId55"/>
    <p:sldId id="357" r:id="rId56"/>
    <p:sldId id="361"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4" autoAdjust="0"/>
    <p:restoredTop sz="95529" autoAdjust="0"/>
  </p:normalViewPr>
  <p:slideViewPr>
    <p:cSldViewPr>
      <p:cViewPr>
        <p:scale>
          <a:sx n="110" d="100"/>
          <a:sy n="110" d="100"/>
        </p:scale>
        <p:origin x="-595" y="117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24.09.2024</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24.09.2024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24.09.2024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24.09.2024</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24.09.2024</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24.09.2024</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24.09.2024</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24.09.2024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24.09.2024</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24.09.2024</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24.09.2024</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24.09.2024</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485900"/>
            <a:ext cx="8136904" cy="1938992"/>
          </a:xfrm>
          <a:prstGeom prst="rect">
            <a:avLst/>
          </a:prstGeom>
          <a:noFill/>
        </p:spPr>
        <p:txBody>
          <a:bodyPr wrap="square" rtlCol="0">
            <a:spAutoFit/>
          </a:bodyPr>
          <a:lstStyle/>
          <a:p>
            <a:pPr algn="ctr"/>
            <a:r>
              <a:rPr lang="ru-RU" sz="4000" b="1" dirty="0" smtClean="0"/>
              <a:t>35.02.12 </a:t>
            </a:r>
          </a:p>
          <a:p>
            <a:pPr algn="ctr"/>
            <a:r>
              <a:rPr lang="ru-RU" sz="4000" b="1" dirty="0" smtClean="0"/>
              <a:t>Садово-парковое </a:t>
            </a:r>
            <a:r>
              <a:rPr lang="ru-RU" sz="4000" b="1" dirty="0"/>
              <a:t>и ландшафтное строительство</a:t>
            </a:r>
          </a:p>
        </p:txBody>
      </p:sp>
      <p:sp>
        <p:nvSpPr>
          <p:cNvPr id="5" name="TextBox 4"/>
          <p:cNvSpPr txBox="1"/>
          <p:nvPr/>
        </p:nvSpPr>
        <p:spPr>
          <a:xfrm>
            <a:off x="611560" y="4965700"/>
            <a:ext cx="7920880" cy="1077218"/>
          </a:xfrm>
          <a:prstGeom prst="rect">
            <a:avLst/>
          </a:prstGeom>
          <a:noFill/>
        </p:spPr>
        <p:txBody>
          <a:bodyPr wrap="square" rtlCol="0">
            <a:spAutoFit/>
          </a:bodyPr>
          <a:lstStyle/>
          <a:p>
            <a:pPr algn="ctr"/>
            <a:r>
              <a:rPr lang="ru-RU" sz="3200" b="1" dirty="0" smtClean="0"/>
              <a:t>ПРОФЕССИОНАЛЬНЫЙ ЦИКЛ</a:t>
            </a:r>
            <a:endParaRPr lang="ru-RU" sz="3200" b="1" dirty="0"/>
          </a:p>
          <a:p>
            <a:pPr algn="ctr"/>
            <a:r>
              <a:rPr lang="ru-RU" sz="3200" b="1" dirty="0"/>
              <a:t>УЧЕБНАЯ ЛИТЕРАТУРА</a:t>
            </a:r>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308" y="2033516"/>
            <a:ext cx="8633172" cy="1938992"/>
          </a:xfrm>
          <a:prstGeom prst="rect">
            <a:avLst/>
          </a:prstGeom>
        </p:spPr>
        <p:txBody>
          <a:bodyPr wrap="square">
            <a:spAutoFit/>
          </a:bodyPr>
          <a:lstStyle/>
          <a:p>
            <a:pPr algn="ctr"/>
            <a:r>
              <a:rPr lang="ru-RU" sz="4000" b="1" dirty="0" smtClean="0"/>
              <a:t>ОП.03</a:t>
            </a:r>
            <a:r>
              <a:rPr lang="en-US" sz="4000" b="1" dirty="0" smtClean="0"/>
              <a:t>  </a:t>
            </a:r>
          </a:p>
          <a:p>
            <a:pPr algn="ctr"/>
            <a:r>
              <a:rPr lang="ru-RU" sz="4000" b="1" dirty="0" smtClean="0"/>
              <a:t>СТРОИТЕЛЬНОЕ</a:t>
            </a:r>
            <a:r>
              <a:rPr lang="en-US" sz="4000" b="1" dirty="0" smtClean="0"/>
              <a:t> </a:t>
            </a:r>
            <a:r>
              <a:rPr lang="ru-RU" sz="4000" b="1" dirty="0" smtClean="0"/>
              <a:t> </a:t>
            </a:r>
            <a:r>
              <a:rPr lang="ru-RU" sz="4000" b="1" dirty="0"/>
              <a:t>ДЕЛО </a:t>
            </a:r>
            <a:r>
              <a:rPr lang="ru-RU" sz="4000" b="1" dirty="0" smtClean="0"/>
              <a:t>И МАТЕРИАЛЫ </a:t>
            </a:r>
            <a:endParaRPr lang="ru-RU" sz="4000" b="1" dirty="0"/>
          </a:p>
        </p:txBody>
      </p:sp>
    </p:spTree>
    <p:extLst>
      <p:ext uri="{BB962C8B-B14F-4D97-AF65-F5344CB8AC3E}">
        <p14:creationId xmlns:p14="http://schemas.microsoft.com/office/powerpoint/2010/main" val="427991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СТРОИТЕЛЬНЫЕ КОНСТРУКЦИИ. МОНТАЖ Юдина А. Ф.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 y="3286928"/>
            <a:ext cx="2400201" cy="358970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3542253"/>
            <a:ext cx="6552728" cy="323165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Юдина А. Ф.  Строительные конструкции. Монтаж : учебник для СПО / А. Ф. Юдина. — 2-е изд., испр. и доп. — Москва : Издательство Юрайт, </a:t>
            </a:r>
            <a:r>
              <a:rPr lang="ru-RU" sz="1200" b="1" dirty="0" smtClean="0"/>
              <a:t>202</a:t>
            </a:r>
            <a:r>
              <a:rPr lang="en-US" sz="1200" b="1" dirty="0" smtClean="0"/>
              <a:t>4</a:t>
            </a:r>
            <a:r>
              <a:rPr lang="ru-RU" sz="1200" b="1" dirty="0" smtClean="0"/>
              <a:t>. </a:t>
            </a:r>
            <a:r>
              <a:rPr lang="ru-RU" sz="1200" b="1" dirty="0"/>
              <a:t>— 302 с. — (Профессиональное образование</a:t>
            </a:r>
            <a:r>
              <a:rPr lang="ru-RU" sz="1200" b="1" dirty="0" smtClean="0"/>
              <a:t>).</a:t>
            </a:r>
          </a:p>
          <a:p>
            <a:pPr algn="just"/>
            <a:endParaRPr lang="ru-RU" sz="1200" dirty="0"/>
          </a:p>
          <a:p>
            <a:pPr algn="just"/>
            <a:r>
              <a:rPr lang="ru-RU" sz="1200" dirty="0"/>
              <a:t>Строительство является одной из основных сфер производственной деятельности человека. Многообразие конструктивных решений зданий и сооружений порождает необходимость применять довольно широкий спектр строительных технологий. В издании представлена классификация строительных объектов в зависимости от их назначения. Даны сведения о конструктивных решениях промышленных и гражданских зданий и сооружений из сборных железнобетонных и металлических конструкций. Приведены особенности монтажа конструкций в зимнее время года, а также освещены вопросы качества контроля и техники безопасности при производстве работ по монтажу. Представлены технологические и организационные принципы монтажа конструкций и средств комплексной механизации, рассмотрены основные принципы проектирования технологии и организации монтажных работ, выбора оптимальных решений.</a:t>
            </a:r>
          </a:p>
        </p:txBody>
      </p:sp>
      <p:pic>
        <p:nvPicPr>
          <p:cNvPr id="1026" name="Picture 2" descr="Строительные материалы + еПриложение: Тес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07" y="116632"/>
            <a:ext cx="2274521" cy="316498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93459" y="583324"/>
            <a:ext cx="6571029" cy="1938992"/>
          </a:xfrm>
          <a:prstGeom prst="rect">
            <a:avLst/>
          </a:prstGeom>
        </p:spPr>
        <p:txBody>
          <a:bodyPr wrap="square">
            <a:spAutoFit/>
          </a:bodyPr>
          <a:lstStyle/>
          <a:p>
            <a:r>
              <a:rPr lang="ru-RU" sz="1200" b="1" dirty="0"/>
              <a:t>Барабанщиков Ю.Г. Строительные материалы : учебник / Ю.Г. Барабанщиков. — Москва : КноРус, </a:t>
            </a:r>
            <a:r>
              <a:rPr lang="ru-RU" sz="1200" b="1" dirty="0" smtClean="0"/>
              <a:t>202</a:t>
            </a:r>
            <a:r>
              <a:rPr lang="en-US" sz="1200" b="1" dirty="0" smtClean="0"/>
              <a:t>3</a:t>
            </a:r>
            <a:r>
              <a:rPr lang="ru-RU" sz="1200" b="1" dirty="0" smtClean="0"/>
              <a:t>. </a:t>
            </a:r>
            <a:r>
              <a:rPr lang="ru-RU" sz="1200" b="1" dirty="0"/>
              <a:t>— 443 с</a:t>
            </a:r>
            <a:r>
              <a:rPr lang="ru-RU" sz="1200" b="1" dirty="0" smtClean="0"/>
              <a:t>.</a:t>
            </a:r>
          </a:p>
          <a:p>
            <a:endParaRPr lang="ru-RU" sz="1200" dirty="0"/>
          </a:p>
          <a:p>
            <a:pPr algn="just"/>
            <a:r>
              <a:rPr lang="ru-RU" sz="1200" dirty="0" smtClean="0"/>
              <a:t>Содержит </a:t>
            </a:r>
            <a:r>
              <a:rPr lang="ru-RU" sz="1200" dirty="0"/>
              <a:t>основы строительного материаловедения. Приводятся сведения о происхождении материалов, технологии их производства и связанных с этими особенностями состава и свойств, определяющих возможность их применения в тех или иных условиях эксплуатации. Дается описание методов испытаний и определения показателей качества материалов. Приводятся числовые значения технических характеристик строительных материалов и их зависимость от состава, строения, технологических и иных факторов.</a:t>
            </a:r>
          </a:p>
        </p:txBody>
      </p:sp>
    </p:spTree>
    <p:extLst>
      <p:ext uri="{BB962C8B-B14F-4D97-AF65-F5344CB8AC3E}">
        <p14:creationId xmlns:p14="http://schemas.microsoft.com/office/powerpoint/2010/main" val="385177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873457"/>
            <a:ext cx="6535187" cy="1938992"/>
          </a:xfrm>
          <a:prstGeom prst="rect">
            <a:avLst/>
          </a:prstGeom>
        </p:spPr>
        <p:txBody>
          <a:bodyPr wrap="square">
            <a:spAutoFit/>
          </a:bodyPr>
          <a:lstStyle/>
          <a:p>
            <a:pPr algn="just"/>
            <a:r>
              <a:rPr lang="ru-RU" sz="1200" b="1" dirty="0"/>
              <a:t>Федонов А.И. Основы строительного производства : учебное пособие / А.И. Федонов, Р.А. Федонов. — Москва : КноРус, </a:t>
            </a:r>
            <a:r>
              <a:rPr lang="ru-RU" sz="1200" b="1" dirty="0" smtClean="0"/>
              <a:t>202</a:t>
            </a:r>
            <a:r>
              <a:rPr lang="en-US" sz="1200" b="1" dirty="0" smtClean="0"/>
              <a:t>4</a:t>
            </a:r>
            <a:r>
              <a:rPr lang="ru-RU" sz="1200" b="1" dirty="0" smtClean="0"/>
              <a:t>. </a:t>
            </a:r>
            <a:r>
              <a:rPr lang="ru-RU" sz="1200" b="1" dirty="0"/>
              <a:t>— 316 с. — (Среднее профессиональное образование</a:t>
            </a:r>
            <a:r>
              <a:rPr lang="ru-RU" sz="1200" b="1" dirty="0" smtClean="0"/>
              <a:t>).</a:t>
            </a:r>
          </a:p>
          <a:p>
            <a:pPr algn="just"/>
            <a:endParaRPr lang="ru-RU" sz="1200" dirty="0"/>
          </a:p>
          <a:p>
            <a:pPr algn="just"/>
            <a:r>
              <a:rPr lang="ru-RU" sz="1200" dirty="0"/>
              <a:t>Дает теоретические, правовые, технические знания в области строительного производства. Особое внимание обращено на внедрение эффективных орудий труда, материалов и технологических процессов, замену и модернизацию морально устаревших машин и агрегатов, создание систем машин для комплексной механизации и автоматизации тяжелых и трудоемких производственных процессов.</a:t>
            </a:r>
          </a:p>
        </p:txBody>
      </p:sp>
      <p:pic>
        <p:nvPicPr>
          <p:cNvPr id="2050" name="Picture 2" descr="Основы строительного производ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7" y="116632"/>
            <a:ext cx="2293802" cy="32453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Обложка книги СТРОИТЕЛЬСТВО И СОДЕРЖАНИЕ ОБЪЕКТОВ ЛАНДШАФТНОЙ АРХИТЕКТУРЫ Теодоронский В. С., Сабо Е. Д., Фролова В. А. ; Под ред. Теодоронского В.С.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1997"/>
            <a:ext cx="2483893" cy="361976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892" y="3862316"/>
            <a:ext cx="6480595" cy="2308324"/>
          </a:xfrm>
          <a:prstGeom prst="rect">
            <a:avLst/>
          </a:prstGeom>
        </p:spPr>
        <p:txBody>
          <a:bodyPr wrap="square">
            <a:spAutoFit/>
          </a:bodyPr>
          <a:lstStyle/>
          <a:p>
            <a:pPr algn="just"/>
            <a:r>
              <a:rPr lang="ru-RU" sz="1200" b="1" dirty="0"/>
              <a:t>Теодоронский В. С.  Строительство и содержание объектов ландшафтной архитектуры : учебник для СПО / В. С. Теодоронский, Е. Д. Сабо, В. А. Фролова ; под редакцией В. С. Теодоронского. — 4-е изд., испр. и доп. — Москва : Издательство Юрайт, </a:t>
            </a:r>
            <a:r>
              <a:rPr lang="ru-RU" sz="1200" b="1" dirty="0" smtClean="0"/>
              <a:t>202</a:t>
            </a:r>
            <a:r>
              <a:rPr lang="en-US" sz="1200" b="1" dirty="0" smtClean="0"/>
              <a:t>4</a:t>
            </a:r>
            <a:r>
              <a:rPr lang="ru-RU" sz="1200" b="1" dirty="0" smtClean="0"/>
              <a:t>. </a:t>
            </a:r>
            <a:r>
              <a:rPr lang="ru-RU" sz="1200" b="1" dirty="0"/>
              <a:t>— 397 с. — (Профессиональное образование</a:t>
            </a:r>
            <a:r>
              <a:rPr lang="ru-RU" sz="1200" b="1" dirty="0" smtClean="0"/>
              <a:t>).</a:t>
            </a:r>
          </a:p>
          <a:p>
            <a:pPr algn="just"/>
            <a:endParaRPr lang="ru-RU" sz="1200" dirty="0"/>
          </a:p>
          <a:p>
            <a:pPr algn="just"/>
            <a:r>
              <a:rPr lang="ru-RU" sz="1200" dirty="0"/>
              <a:t>В учебнике «Строительство и содержание объектов ландшафтной архитектуры» авторов В. С. Теодоронского, Е. Д. Сабо, В. А. Фроловой хорошо представлены основные современные методы анализа и проектирования ландшафтной архитектуры, особенно подробно рассмотрены строительство и содержание таких объектов и даны соответствующие описательные примеры, представлены методы расчета и статистические данные. На данный момент ряд нормативных данных (ГОСТы, СНиПы), приводимых в учебнике, имеют новую редакцию. </a:t>
            </a:r>
          </a:p>
        </p:txBody>
      </p:sp>
    </p:spTree>
    <p:extLst>
      <p:ext uri="{BB962C8B-B14F-4D97-AF65-F5344CB8AC3E}">
        <p14:creationId xmlns:p14="http://schemas.microsoft.com/office/powerpoint/2010/main" val="2166521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32/18321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8" y="116632"/>
            <a:ext cx="2229714" cy="31555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96358" y="409902"/>
            <a:ext cx="6580997" cy="286232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Строительные конструкции. Расчет и проектирование : учебник / Е. П. Сербин, В. И. Сетков. — 4-е изд., испр. и доп. — Москва : ИНФРА-М, </a:t>
            </a:r>
            <a:r>
              <a:rPr lang="ru-RU" sz="1200" b="1" dirty="0" smtClean="0"/>
              <a:t>2023. </a:t>
            </a:r>
            <a:r>
              <a:rPr lang="ru-RU" sz="1200" b="1" dirty="0"/>
              <a:t>— 447 с. — (Среднее профессиональное образование</a:t>
            </a:r>
            <a:r>
              <a:rPr lang="ru-RU" sz="1200" b="1" dirty="0" smtClean="0"/>
              <a:t>).</a:t>
            </a:r>
            <a:endParaRPr lang="en-US" sz="1200" b="1" dirty="0" smtClean="0"/>
          </a:p>
          <a:p>
            <a:endParaRPr lang="en-US" sz="1200" dirty="0"/>
          </a:p>
          <a:p>
            <a:pPr algn="just"/>
            <a:r>
              <a:rPr lang="ru-RU" sz="1200" dirty="0" smtClean="0"/>
              <a:t> </a:t>
            </a:r>
            <a:r>
              <a:rPr lang="ru-RU" sz="1200" dirty="0"/>
              <a:t>В учебнике излагаются основы проектирования и расчета наиболее простых и широко распространенных в строительной практике несущих конструкций. Соответствует требованиям федеральных государственных образовательных стандартов среднего профессионального образования последнего поколения. Рассчитан на студентов и преподавателей строительных колледжей и техникумов, а также других средних профессиональных учебных заведений, ведущих подготовку специалистов по строительным специальностям, прежде всего по специальности 08.02.01 «Строительство и эксплуатация зданий и сооружений» со всеми ее специализациями базового уровня. Может представлять интерес для студентов высшей школы, где дисциплина «Строительные конструкции» имеется в учебных планах, но не является </a:t>
            </a:r>
            <a:r>
              <a:rPr lang="ru-RU" sz="1200" dirty="0" smtClean="0"/>
              <a:t>профилирующей</a:t>
            </a:r>
            <a:r>
              <a:rPr lang="ru-RU" sz="1200" dirty="0"/>
              <a:t>. </a:t>
            </a:r>
          </a:p>
        </p:txBody>
      </p:sp>
      <p:pic>
        <p:nvPicPr>
          <p:cNvPr id="8" name="Picture 4" descr="Обложка книги ОСНОВЫ ОРГАНИЗАЦИИ И УПРАВЛЕНИЯ В СТРОИТЕЛЬСТВЕ Гусакова Е. А., Павлов А.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6" y="3068960"/>
            <a:ext cx="2680260" cy="3789263"/>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396358" y="3645024"/>
            <a:ext cx="6568130" cy="286232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Гусакова Е. А.  Основы организации и управления в строительстве : учебник и практикум для СПО / Е. А. Гусакова, А. С. Павлов. — 2-е изд., перераб. и доп. — Москва : Издательство Юрайт, </a:t>
            </a:r>
            <a:r>
              <a:rPr lang="ru-RU" sz="1200" b="1" dirty="0" smtClean="0"/>
              <a:t>202</a:t>
            </a:r>
            <a:r>
              <a:rPr lang="en-US" sz="1200" b="1" dirty="0" smtClean="0"/>
              <a:t>4</a:t>
            </a:r>
            <a:r>
              <a:rPr lang="ru-RU" sz="1200" b="1" dirty="0" smtClean="0"/>
              <a:t>. </a:t>
            </a:r>
            <a:r>
              <a:rPr lang="ru-RU" sz="1200" b="1" dirty="0"/>
              <a:t>— 648 с. — (Профессиональное образование</a:t>
            </a:r>
            <a:r>
              <a:rPr lang="ru-RU" sz="1200" b="1" dirty="0" smtClean="0"/>
              <a:t>).</a:t>
            </a:r>
          </a:p>
          <a:p>
            <a:pPr algn="just"/>
            <a:endParaRPr lang="ru-RU" sz="1200" b="1" dirty="0"/>
          </a:p>
          <a:p>
            <a:pPr algn="just"/>
            <a:r>
              <a:rPr lang="ru-RU" sz="1200" dirty="0"/>
              <a:t>В курсе рассматриваются вопросы организации и управления, необходимые руководящему персоналу строительных и проектных фирм, служб заказчика, другим заинтересованным лицам. Подробно изучается организация основных этапов жизненного цикла строительного объекта от инвестиционного замысла до ликвидации. Курс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Приводятся рекомендации и вспомогательные данные по курсовому проектированию. Во втором издании переработаны и дополнены некоторые темы, обновлены ссылки на документы и литературу. </a:t>
            </a:r>
          </a:p>
        </p:txBody>
      </p:sp>
    </p:spTree>
    <p:extLst>
      <p:ext uri="{BB962C8B-B14F-4D97-AF65-F5344CB8AC3E}">
        <p14:creationId xmlns:p14="http://schemas.microsoft.com/office/powerpoint/2010/main" val="2431449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znanium.com/cover/1758/1758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4859"/>
            <a:ext cx="2236140" cy="31301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5653" y="900752"/>
            <a:ext cx="6493601" cy="1200329"/>
          </a:xfrm>
          <a:prstGeom prst="rect">
            <a:avLst/>
          </a:prstGeom>
        </p:spPr>
        <p:txBody>
          <a:bodyPr wrap="square">
            <a:spAutoFit/>
          </a:bodyPr>
          <a:lstStyle/>
          <a:p>
            <a:pPr algn="just"/>
            <a:r>
              <a:rPr lang="ru-RU" sz="1200" b="1" dirty="0"/>
              <a:t>Красовский П. С. Строительные материалы: учебное пособие / Красовский П.С. – Москва : Форум, НИЦ ИНФРА-М, </a:t>
            </a:r>
            <a:r>
              <a:rPr lang="ru-RU" sz="1200" b="1" dirty="0" smtClean="0"/>
              <a:t>202</a:t>
            </a:r>
            <a:r>
              <a:rPr lang="en-US" sz="1200" b="1" dirty="0" smtClean="0"/>
              <a:t>3</a:t>
            </a:r>
            <a:r>
              <a:rPr lang="ru-RU" sz="1200" b="1" dirty="0" smtClean="0"/>
              <a:t>. </a:t>
            </a:r>
            <a:r>
              <a:rPr lang="ru-RU" sz="1200" b="1" dirty="0"/>
              <a:t>- 256 с</a:t>
            </a:r>
            <a:r>
              <a:rPr lang="ru-RU" sz="1200" b="1" dirty="0" smtClean="0"/>
              <a:t>.</a:t>
            </a:r>
          </a:p>
          <a:p>
            <a:pPr algn="just"/>
            <a:endParaRPr lang="ru-RU" sz="1200" b="1" dirty="0"/>
          </a:p>
          <a:p>
            <a:pPr algn="just"/>
            <a:r>
              <a:rPr lang="ru-RU" sz="1200" dirty="0"/>
              <a:t>В учебном пособии рассмотрены основные виды строительных материалов, их технические свойства и рациональные области применения в строительстве во взаимосвязи с составом и строением материалов.</a:t>
            </a:r>
          </a:p>
        </p:txBody>
      </p:sp>
      <p:pic>
        <p:nvPicPr>
          <p:cNvPr id="2" name="Picture 2" descr="https://znanium.ru/cover/1930/19306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573016"/>
            <a:ext cx="2236141" cy="316458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8" y="4271749"/>
            <a:ext cx="6593547" cy="1384995"/>
          </a:xfrm>
          <a:prstGeom prst="rect">
            <a:avLst/>
          </a:prstGeom>
        </p:spPr>
        <p:txBody>
          <a:bodyPr wrap="square">
            <a:spAutoFit/>
          </a:bodyPr>
          <a:lstStyle/>
          <a:p>
            <a:pPr algn="just"/>
            <a:r>
              <a:rPr lang="ru-RU" sz="1200" b="1" dirty="0"/>
              <a:t>Вильчик Н.П. Архитектура зданий : учебник / Н.П. Вильчик. — 2-е изд., перераб. и доп. — Москва : ИНФРА-М, </a:t>
            </a:r>
            <a:r>
              <a:rPr lang="ru-RU" sz="1200" b="1" dirty="0" smtClean="0"/>
              <a:t>2024. </a:t>
            </a:r>
            <a:r>
              <a:rPr lang="ru-RU" sz="1200" b="1" dirty="0"/>
              <a:t>— 319 с. </a:t>
            </a:r>
            <a:endParaRPr lang="en-US" sz="1200" b="1" dirty="0" smtClean="0"/>
          </a:p>
          <a:p>
            <a:pPr algn="just"/>
            <a:endParaRPr lang="en-US" sz="1200" dirty="0"/>
          </a:p>
          <a:p>
            <a:pPr algn="just"/>
            <a:r>
              <a:rPr lang="ru-RU" sz="1200" dirty="0"/>
              <a:t>Приведены общие сведения о зданиях. Рассмотрены конструкции и типы гражданских зданий, даны понятия о проектировании гражданских, промышленных и сельскохозяйственных зданий, а также зданий в условиях реконструкции.</a:t>
            </a:r>
          </a:p>
        </p:txBody>
      </p:sp>
    </p:spTree>
    <p:extLst>
      <p:ext uri="{BB962C8B-B14F-4D97-AF65-F5344CB8AC3E}">
        <p14:creationId xmlns:p14="http://schemas.microsoft.com/office/powerpoint/2010/main" val="2497092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2137" y="1978925"/>
            <a:ext cx="8366327" cy="1938992"/>
          </a:xfrm>
          <a:prstGeom prst="rect">
            <a:avLst/>
          </a:prstGeom>
        </p:spPr>
        <p:txBody>
          <a:bodyPr wrap="square">
            <a:spAutoFit/>
          </a:bodyPr>
          <a:lstStyle/>
          <a:p>
            <a:pPr algn="ctr"/>
            <a:r>
              <a:rPr lang="ru-RU" sz="4000" b="1" dirty="0"/>
              <a:t>ОП.04 </a:t>
            </a:r>
            <a:endParaRPr lang="ru-RU" sz="4000" b="1" dirty="0" smtClean="0"/>
          </a:p>
          <a:p>
            <a:pPr algn="ctr"/>
            <a:r>
              <a:rPr lang="ru-RU" sz="4000" b="1" dirty="0" smtClean="0"/>
              <a:t>ИСТОРИЯ </a:t>
            </a:r>
            <a:r>
              <a:rPr lang="ru-RU" sz="4000" b="1" dirty="0"/>
              <a:t>САДОВО-ПАРКОВОГО ИСКУССТВА</a:t>
            </a:r>
            <a:endParaRPr lang="ru-RU" sz="4000" dirty="0"/>
          </a:p>
        </p:txBody>
      </p:sp>
    </p:spTree>
    <p:extLst>
      <p:ext uri="{BB962C8B-B14F-4D97-AF65-F5344CB8AC3E}">
        <p14:creationId xmlns:p14="http://schemas.microsoft.com/office/powerpoint/2010/main" val="313981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612845"/>
            <a:ext cx="6624736" cy="2308324"/>
          </a:xfrm>
          <a:prstGeom prst="rect">
            <a:avLst/>
          </a:prstGeom>
        </p:spPr>
        <p:txBody>
          <a:bodyPr wrap="square">
            <a:spAutoFit/>
          </a:bodyPr>
          <a:lstStyle/>
          <a:p>
            <a:pPr algn="just"/>
            <a:r>
              <a:rPr lang="ru-RU" sz="1200" b="1" dirty="0"/>
              <a:t>Кирдей Т. А. Садово-парковое искусство : учебное пособие / Т. А. Кирдей. — Иваново : ИГСХА им. акад. Д.К.Беляева, 2018. — 207 с. </a:t>
            </a:r>
            <a:endParaRPr lang="ru-RU" sz="1200" b="1" dirty="0" smtClean="0"/>
          </a:p>
          <a:p>
            <a:endParaRPr lang="ru-RU" sz="1200" dirty="0" smtClean="0"/>
          </a:p>
          <a:p>
            <a:pPr algn="just"/>
            <a:r>
              <a:rPr lang="ru-RU" sz="1200" dirty="0" smtClean="0"/>
              <a:t>В </a:t>
            </a:r>
            <a:r>
              <a:rPr lang="ru-RU" sz="1200" dirty="0"/>
              <a:t>учебном пособии изложены особенности формирования различных исторических и современных стилей садово-паркового искусства, элементы и принципы планировки садово-парковых ландшафтов на примере лучших мировых и российских образцов. Практические задания позволяют научиться определять принадлежность объектов садово-паркового искусства к тому или иному историческому стилю, использовать стилевые особенности и характерные элементы объектов садово-паркового искусства при проектировании, а также овладеть профессиональной терминологией. Пособие является дополнением к лекционному курсу. </a:t>
            </a:r>
          </a:p>
        </p:txBody>
      </p:sp>
      <p:pic>
        <p:nvPicPr>
          <p:cNvPr id="5" name="Рисунок 4"/>
          <p:cNvPicPr/>
          <p:nvPr/>
        </p:nvPicPr>
        <p:blipFill rotWithShape="1">
          <a:blip r:embed="rId2"/>
          <a:srcRect l="17230" t="44685" r="68116" b="18841"/>
          <a:stretch/>
        </p:blipFill>
        <p:spPr bwMode="auto">
          <a:xfrm>
            <a:off x="184282" y="187782"/>
            <a:ext cx="2232248" cy="3158450"/>
          </a:xfrm>
          <a:prstGeom prst="rect">
            <a:avLst/>
          </a:prstGeom>
          <a:ln>
            <a:noFill/>
          </a:ln>
          <a:extLst>
            <a:ext uri="{53640926-AAD7-44D8-BBD7-CCE9431645EC}">
              <a14:shadowObscured xmlns:a14="http://schemas.microsoft.com/office/drawing/2010/main"/>
            </a:ext>
          </a:extLst>
        </p:spPr>
      </p:pic>
      <p:pic>
        <p:nvPicPr>
          <p:cNvPr id="4098" name="Picture 2" descr="https://znanium.com/cover/1318/13186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82" y="3645024"/>
            <a:ext cx="2227478" cy="302550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15654" y="3930554"/>
            <a:ext cx="6620842" cy="2308324"/>
          </a:xfrm>
          <a:prstGeom prst="rect">
            <a:avLst/>
          </a:prstGeom>
        </p:spPr>
        <p:txBody>
          <a:bodyPr wrap="square">
            <a:spAutoFit/>
          </a:bodyPr>
          <a:lstStyle/>
          <a:p>
            <a:pPr algn="just"/>
            <a:r>
              <a:rPr lang="ru-RU" sz="1200" b="1" dirty="0"/>
              <a:t>Потаев Г. А. Искусство ландшафтной архитектуры и дизайна : учебное пособие / Г.А. Потаев. — Москва : ИНФРА-М, 2022. — 429 с., [34] с. цв. ил</a:t>
            </a:r>
            <a:r>
              <a:rPr lang="ru-RU" sz="1200" b="1" dirty="0" smtClean="0"/>
              <a:t>.</a:t>
            </a:r>
          </a:p>
          <a:p>
            <a:endParaRPr lang="ru-RU" sz="1200" dirty="0"/>
          </a:p>
          <a:p>
            <a:pPr algn="just"/>
            <a:r>
              <a:rPr lang="ru-RU" sz="1200" dirty="0"/>
              <a:t>В учебном пособии приведены методические положения и даны практические рекомендации по формированию и развитию озелененных территорий городов, пригородных зон, систем городского и сельского расселения; по архитектурно-ландшафтной организации открытых пространств общественных, жилых, производственных, городских и загородных ландшафтно-рекреационных территорий. Рассмотрены методические подходы, принципы и методы проектирования объектов ландшафтной архитектуры и дизайна; современные художественные средства, закономерности и приемы архитектурно-ландшафтной композиции. </a:t>
            </a:r>
          </a:p>
        </p:txBody>
      </p:sp>
    </p:spTree>
    <p:extLst>
      <p:ext uri="{BB962C8B-B14F-4D97-AF65-F5344CB8AC3E}">
        <p14:creationId xmlns:p14="http://schemas.microsoft.com/office/powerpoint/2010/main" val="2980328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551837"/>
            <a:ext cx="6606480" cy="1754326"/>
          </a:xfrm>
          <a:prstGeom prst="rect">
            <a:avLst/>
          </a:prstGeom>
        </p:spPr>
        <p:txBody>
          <a:bodyPr wrap="square">
            <a:spAutoFit/>
          </a:bodyPr>
          <a:lstStyle/>
          <a:p>
            <a:pPr algn="just"/>
            <a:r>
              <a:rPr lang="ru-RU" sz="1200" b="1" dirty="0"/>
              <a:t>История садово-паркового искусства : учебное пособие / составитель Е. Н. Жидкова. — Липецк : Липецкий ГПУ, 2019. — 51 с. — Текст : электронный // Лань : электронно-библиотечная система. </a:t>
            </a:r>
            <a:endParaRPr lang="ru-RU" sz="1200" b="1" dirty="0" smtClean="0"/>
          </a:p>
          <a:p>
            <a:pPr algn="just"/>
            <a:endParaRPr lang="ru-RU" sz="1200" dirty="0"/>
          </a:p>
          <a:p>
            <a:pPr algn="just"/>
            <a:r>
              <a:rPr lang="ru-RU" sz="1200" dirty="0"/>
              <a:t>Данное издание содержит теоретический материал и рекомендации для подготовки к семинарским занятиям по дисциплине «История садово-паркового искусства» для студентов, обучающихся по направлению подготовки 44.03.04 Профессиональное обучение (профиль Декоративно-прикладное искусство и дизайн), 44.03.05 Педагогическое образование.</a:t>
            </a:r>
          </a:p>
        </p:txBody>
      </p:sp>
      <p:pic>
        <p:nvPicPr>
          <p:cNvPr id="3" name="Рисунок 2"/>
          <p:cNvPicPr/>
          <p:nvPr/>
        </p:nvPicPr>
        <p:blipFill rotWithShape="1">
          <a:blip r:embed="rId2"/>
          <a:srcRect l="17143" t="17270" r="68000" b="46413"/>
          <a:stretch/>
        </p:blipFill>
        <p:spPr bwMode="auto">
          <a:xfrm>
            <a:off x="107504" y="1919372"/>
            <a:ext cx="2178496" cy="30192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1996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3582" y="2374710"/>
            <a:ext cx="7076810" cy="1323439"/>
          </a:xfrm>
          <a:prstGeom prst="rect">
            <a:avLst/>
          </a:prstGeom>
        </p:spPr>
        <p:txBody>
          <a:bodyPr wrap="square">
            <a:spAutoFit/>
          </a:bodyPr>
          <a:lstStyle/>
          <a:p>
            <a:pPr algn="ctr"/>
            <a:r>
              <a:rPr lang="ru-RU" sz="4000" b="1" dirty="0"/>
              <a:t>ОП.05 </a:t>
            </a:r>
            <a:endParaRPr lang="ru-RU" sz="4000" b="1" dirty="0" smtClean="0"/>
          </a:p>
          <a:p>
            <a:pPr algn="ctr"/>
            <a:r>
              <a:rPr lang="ru-RU" sz="4000" b="1" dirty="0" smtClean="0"/>
              <a:t>ГЕОДЕЗИЯ</a:t>
            </a:r>
            <a:endParaRPr lang="ru-RU" sz="4000" dirty="0"/>
          </a:p>
        </p:txBody>
      </p:sp>
    </p:spTree>
    <p:extLst>
      <p:ext uri="{BB962C8B-B14F-4D97-AF65-F5344CB8AC3E}">
        <p14:creationId xmlns:p14="http://schemas.microsoft.com/office/powerpoint/2010/main" val="2949319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43367" y="678323"/>
            <a:ext cx="6552727" cy="2123658"/>
          </a:xfrm>
          <a:prstGeom prst="rect">
            <a:avLst/>
          </a:prstGeom>
        </p:spPr>
        <p:txBody>
          <a:bodyPr wrap="square">
            <a:spAutoFit/>
          </a:bodyPr>
          <a:lstStyle/>
          <a:p>
            <a:pPr algn="just"/>
            <a:r>
              <a:rPr lang="ru-RU" sz="1200" b="1" dirty="0"/>
              <a:t>Макаров К. Н.  Инженерная геодезия : учебник для СПО / К. Н. Макаров. — 3-е изд., испр. и доп. — Москва : Издательство Юрайт, 2024. — 250 с. </a:t>
            </a:r>
            <a:r>
              <a:rPr lang="ru-RU" sz="1200" b="1" dirty="0" smtClean="0"/>
              <a:t>— </a:t>
            </a:r>
            <a:r>
              <a:rPr lang="ru-RU" sz="1200" b="1" dirty="0"/>
              <a:t>(Профессиональное образование</a:t>
            </a:r>
            <a:r>
              <a:rPr lang="ru-RU" sz="1200" b="1" dirty="0" smtClean="0"/>
              <a:t>).</a:t>
            </a:r>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sp>
        <p:nvSpPr>
          <p:cNvPr id="5" name="Прямоугольник 4"/>
          <p:cNvSpPr/>
          <p:nvPr/>
        </p:nvSpPr>
        <p:spPr>
          <a:xfrm>
            <a:off x="2456597" y="3835021"/>
            <a:ext cx="6539497" cy="2677656"/>
          </a:xfrm>
          <a:prstGeom prst="rect">
            <a:avLst/>
          </a:prstGeom>
        </p:spPr>
        <p:txBody>
          <a:bodyPr wrap="square">
            <a:spAutoFit/>
          </a:bodyPr>
          <a:lstStyle/>
          <a:p>
            <a:pPr algn="just"/>
            <a:r>
              <a:rPr lang="ru-RU" sz="1200" b="1" dirty="0"/>
              <a:t>Смалев В. И.  Геодезия с основами картографии и картографического черчения : учебное пособие для среднего профессионального образования / В. И. Смалев. — 2-е изд., перераб. и доп. — Москва : Издательство Юрайт, 2024. — 189 с.</a:t>
            </a:r>
            <a:r>
              <a:rPr lang="ru-RU" sz="1200" b="1" dirty="0" smtClean="0"/>
              <a:t>— </a:t>
            </a:r>
            <a:r>
              <a:rPr lang="ru-RU" sz="1200" b="1" dirty="0"/>
              <a:t>(Профессиональное образование). </a:t>
            </a:r>
            <a:endParaRPr lang="ru-RU" sz="1200" b="1" dirty="0" smtClean="0"/>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pic>
        <p:nvPicPr>
          <p:cNvPr id="4098" name="Picture 2" descr="Обложка книги ИНЖЕНЕРНАЯ ГЕОДЕЗИЯ Макаров К.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6" y="-99392"/>
            <a:ext cx="2739349" cy="36714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Обложка книги ГЕОДЕЗИЯ С ОСНОВАМИ КАРТОГРАФИИ И КАРТОГРАФИЧЕСКОГО ЧЕРЧЕНИЯ Смалев В. И.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7" y="3307587"/>
            <a:ext cx="2739349" cy="373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52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251" y="1937982"/>
            <a:ext cx="8592229" cy="1938992"/>
          </a:xfrm>
          <a:prstGeom prst="rect">
            <a:avLst/>
          </a:prstGeom>
        </p:spPr>
        <p:txBody>
          <a:bodyPr wrap="square">
            <a:spAutoFit/>
          </a:bodyPr>
          <a:lstStyle/>
          <a:p>
            <a:pPr algn="ctr"/>
            <a:r>
              <a:rPr lang="ru-RU" sz="4000" b="1" dirty="0" smtClean="0"/>
              <a:t>ОП.01 </a:t>
            </a:r>
            <a:endParaRPr lang="ru-RU" sz="4000" b="1" dirty="0"/>
          </a:p>
          <a:p>
            <a:pPr algn="ctr"/>
            <a:r>
              <a:rPr lang="ru-RU" sz="4000" b="1" dirty="0" smtClean="0"/>
              <a:t>БОТАНИКА С ОСНОВАМИ ФИЗИОЛОГИИ РАСТЕНИЙ </a:t>
            </a:r>
            <a:endParaRPr lang="ru-RU" sz="4000" dirty="0"/>
          </a:p>
        </p:txBody>
      </p:sp>
    </p:spTree>
    <p:extLst>
      <p:ext uri="{BB962C8B-B14F-4D97-AF65-F5344CB8AC3E}">
        <p14:creationId xmlns:p14="http://schemas.microsoft.com/office/powerpoint/2010/main" val="3453146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60/1860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3" y="3501008"/>
            <a:ext cx="2304256"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3994756"/>
            <a:ext cx="6386202" cy="2308324"/>
          </a:xfrm>
          <a:prstGeom prst="rect">
            <a:avLst/>
          </a:prstGeom>
        </p:spPr>
        <p:txBody>
          <a:bodyPr wrap="square">
            <a:spAutoFit/>
          </a:bodyPr>
          <a:lstStyle/>
          <a:p>
            <a:pPr algn="just"/>
            <a:r>
              <a:rPr lang="ru-RU" sz="1200" b="1" dirty="0"/>
              <a:t>Кравченко Ю. А. Геодезия : учебник / Ю. А. Кравченко. — Москва: ИНФРА-М, </a:t>
            </a:r>
            <a:r>
              <a:rPr lang="ru-RU" sz="1200" b="1" dirty="0" smtClean="0"/>
              <a:t>2024. </a:t>
            </a:r>
            <a:r>
              <a:rPr lang="ru-RU" sz="1200" b="1" dirty="0"/>
              <a:t>— 344 с. </a:t>
            </a:r>
            <a:r>
              <a:rPr lang="ru-RU" sz="1200" b="1" dirty="0"/>
              <a:t>— (Среднее профессиональное образование</a:t>
            </a:r>
            <a:r>
              <a:rPr lang="ru-RU" sz="1200" b="1" dirty="0" smtClean="0"/>
              <a:t>).</a:t>
            </a:r>
            <a:endParaRPr lang="ru-RU" sz="1200" b="1" dirty="0" smtClean="0"/>
          </a:p>
          <a:p>
            <a:pPr algn="just"/>
            <a:endParaRPr lang="ru-RU" sz="1200"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представлены 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a:t>
            </a:r>
          </a:p>
        </p:txBody>
      </p:sp>
      <p:sp>
        <p:nvSpPr>
          <p:cNvPr id="4" name="Прямоугольник 3"/>
          <p:cNvSpPr/>
          <p:nvPr/>
        </p:nvSpPr>
        <p:spPr>
          <a:xfrm>
            <a:off x="2497540" y="532262"/>
            <a:ext cx="6444438" cy="2492990"/>
          </a:xfrm>
          <a:prstGeom prst="rect">
            <a:avLst/>
          </a:prstGeom>
        </p:spPr>
        <p:txBody>
          <a:bodyPr wrap="square">
            <a:spAutoFit/>
          </a:bodyPr>
          <a:lstStyle/>
          <a:p>
            <a:pPr algn="just"/>
            <a:r>
              <a:rPr lang="ru-RU" sz="1200" b="1" dirty="0"/>
              <a:t>Азаров Б. Ф. Геодезическая практика / Б. Ф. Азаров, И. В. Карелина, Г. И. Мурадова, Л. И. Хлебородова. — 3-е изд., стер. — Санкт-Петербург : Лань, 2023. — 300 с. – (Среднее профессиональное образование).</a:t>
            </a:r>
          </a:p>
          <a:p>
            <a:pPr algn="just"/>
            <a:endParaRPr lang="ru-RU" sz="1200" b="1" dirty="0" smtClean="0"/>
          </a:p>
          <a:p>
            <a:pPr algn="just"/>
            <a:endParaRPr lang="ru-RU" sz="1200" dirty="0"/>
          </a:p>
          <a:p>
            <a:pPr algn="just"/>
            <a:r>
              <a:rPr lang="ru-RU" sz="1200" dirty="0"/>
              <a:t>Учебное пособие содержит указания по проведению геодезической и проектно-изыскательской практик. Подробно рассмотрены классические и современные геодезические приборы, их устройство, поверки и юстировки. Приведены сведения о решении различных инженерно-геодезических задач на местности. Изложены основные способы выполнения крупномасштабной топографической съемки, вертикальной планировки участков, полевого трассирования линейных сооружений. Описана подготовка разбивочных данных при выносе сооружения на местность.</a:t>
            </a:r>
          </a:p>
        </p:txBody>
      </p:sp>
      <p:pic>
        <p:nvPicPr>
          <p:cNvPr id="5122" name="Picture 2" descr="Азаров Б. Ф., Карелина И. В. и др. - Геодезическая прак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19" y="116632"/>
            <a:ext cx="229054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64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74/18747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18" y="259307"/>
            <a:ext cx="2253559" cy="316969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8777" y="177421"/>
            <a:ext cx="6555711" cy="3498206"/>
          </a:xfrm>
          <a:prstGeom prst="rect">
            <a:avLst/>
          </a:prstGeom>
        </p:spPr>
        <p:txBody>
          <a:bodyPr wrap="square">
            <a:spAutoFit/>
          </a:bodyPr>
          <a:lstStyle/>
          <a:p>
            <a:pPr algn="just"/>
            <a:r>
              <a:rPr lang="ru-RU" sz="1200" b="1" dirty="0"/>
              <a:t>Федотов Г. А. Инженерная геодезия : учебник / Г. А. Федотов. — 6-е изд., перераб. и доп. — Москва : ИНФРА-М, 2023. — 479 с. — (Среднее профессиональное образование</a:t>
            </a:r>
            <a:r>
              <a:rPr lang="ru-RU" sz="1200" b="1" dirty="0" smtClean="0"/>
              <a:t>).</a:t>
            </a:r>
          </a:p>
          <a:p>
            <a:pPr algn="just"/>
            <a:endParaRPr lang="ru-RU" sz="1200" dirty="0"/>
          </a:p>
          <a:p>
            <a:pPr algn="just"/>
            <a:r>
              <a:rPr lang="ru-RU" sz="1200" dirty="0"/>
              <a:t>Изложены основы инженерной геодезии, показано значение ее в народном хозяйстве и обороне страны. В отличие от ранее изданных учебников в настоящем издании кроме традиционных сведений по инженерной геодезии дана информация по цифровым картам, используемым в геоинформационных системах ГИС, а также цифровым ЦММ и математическим МММ моделям местности, являющимся основой современного автоматизированного проектирования САПР, по инженерно-геодезическим методам и процессам, вобравшим в себя последние достижения компьютерных технологий: электронной и компьютерной тахеометрии, спутниковой навигации, дистанционному зондированию, лазерному сканированию, цифровой фотограмметрии. В учебнике обобщен современный опыт работ при изысканиях и строительстве автомобильных дорог и аэродромов, мостовых переходов и транспортных тоннелей ведущих проектно-изыскательских организаций и фирм России.</a:t>
            </a:r>
          </a:p>
        </p:txBody>
      </p:sp>
      <p:pic>
        <p:nvPicPr>
          <p:cNvPr id="6146" name="Picture 2" descr="Обложка книги ЭКОЛОГИЧЕСКОЕ КАРТОГРАФИРОВАНИЕ Огуреева Г. Н., Котова Т. В., Емельянова Л. Г.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2" y="3429000"/>
            <a:ext cx="2512581" cy="35433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22483" y="3752193"/>
            <a:ext cx="6442005" cy="2677656"/>
          </a:xfrm>
          <a:prstGeom prst="rect">
            <a:avLst/>
          </a:prstGeom>
        </p:spPr>
        <p:txBody>
          <a:bodyPr wrap="square">
            <a:spAutoFit/>
          </a:bodyPr>
          <a:lstStyle/>
          <a:p>
            <a:r>
              <a:rPr lang="ru-RU" sz="1200" b="1" dirty="0"/>
              <a:t>Огуреева Г. Н.  Экологическое картографирование : учебное пособие для СПО / Г. Н. Огуреева, Т. В. Котова, Л. Г. Емельянова. — 3-е изд., испр. и доп. — Москва : Издательство Юрайт, </a:t>
            </a:r>
            <a:r>
              <a:rPr lang="ru-RU" sz="1200" b="1" dirty="0" smtClean="0"/>
              <a:t>2024. </a:t>
            </a:r>
            <a:r>
              <a:rPr lang="ru-RU" sz="1200" b="1" dirty="0"/>
              <a:t>— 147 с. — (Профессиональное образование). </a:t>
            </a:r>
            <a:endParaRPr lang="ru-RU" sz="1200" b="1" dirty="0" smtClean="0"/>
          </a:p>
          <a:p>
            <a:endParaRPr lang="ru-RU" sz="1200" dirty="0"/>
          </a:p>
          <a:p>
            <a:pPr algn="just"/>
            <a:r>
              <a:rPr lang="ru-RU" sz="1200" dirty="0"/>
              <a:t>Курс знакомит с современными направлениями биоэкологического картографирования. Они представлены на примере отечественных и зарубежных картографических произведений. Предметом рассмотрения являются различные подходы к разработке содержания карт, особенностям организации легенд и принципам оформления карт. Цель курса — помочь пользователям освоить сложные методологические вопросы биоэкологического картографирования как действенного инструмента исследования биоты и экосистем в их естественном и трансформированном состоянии. Особое внимание уделено картам, обеспечивающим оценку состояния экосистем с использованием эколого-географического подхода. </a:t>
            </a:r>
          </a:p>
        </p:txBody>
      </p:sp>
    </p:spTree>
    <p:extLst>
      <p:ext uri="{BB962C8B-B14F-4D97-AF65-F5344CB8AC3E}">
        <p14:creationId xmlns:p14="http://schemas.microsoft.com/office/powerpoint/2010/main" val="1017605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Геодезия.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80" y="116632"/>
            <a:ext cx="2256201"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3655" y="404664"/>
            <a:ext cx="6583394" cy="230832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Киселев М. И. Геодезия : учебник / М. И. Киселев, Д.Ш. Михелев. – 13-е изд. стер. – Москва : Академия, 2020. - 384 с. — (Среднее профессиональное образование).</a:t>
            </a:r>
          </a:p>
          <a:p>
            <a:pPr algn="just"/>
            <a:endParaRPr lang="ru-RU" sz="1200" b="1" dirty="0"/>
          </a:p>
          <a:p>
            <a:pPr algn="just"/>
            <a:r>
              <a:rPr lang="ru-RU" sz="1200" dirty="0"/>
              <a:t>В учебнике даны общие сведения по геодезии, картографии и топографии; геодезическим приборам, методам геодезических измерений, вычислений и оценке точности их результатов; инженерно-геодезическим работам, выполняемым при изыскании, проектировании и строительстве инженерных сооружений. Изложены методы изысканий, производства разбивочных работ, исполнительных съемок. Приведены материалы по геодезическому обеспечению кадастра, лесоустройству, привязке горных выработок, наблюдению за деформациями сооружений, лицензированию, организации геодезических работ и технике безопасности при их проведении. </a:t>
            </a:r>
          </a:p>
        </p:txBody>
      </p:sp>
      <p:pic>
        <p:nvPicPr>
          <p:cNvPr id="6" name="Picture 2" descr="Соловьев А. Н. - Основы геодезии и топограф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232248" cy="31683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56597" y="3930555"/>
            <a:ext cx="6570452" cy="2308324"/>
          </a:xfrm>
          <a:prstGeom prst="rect">
            <a:avLst/>
          </a:prstGeom>
        </p:spPr>
        <p:txBody>
          <a:bodyPr wrap="square">
            <a:spAutoFit/>
          </a:bodyPr>
          <a:lstStyle/>
          <a:p>
            <a:pPr algn="just"/>
            <a:r>
              <a:rPr lang="ru-RU" sz="1200" b="1" dirty="0"/>
              <a:t>Соловьев А. Н. Основы геодезии и топографии : учебник для СПО / А. Н. Соловьев. — </a:t>
            </a:r>
            <a:r>
              <a:rPr lang="ru-RU" sz="1200" b="1" dirty="0" smtClean="0"/>
              <a:t>4-е </a:t>
            </a:r>
            <a:r>
              <a:rPr lang="ru-RU" sz="1200" b="1" dirty="0"/>
              <a:t>изд., стер. — Санкт-Петербург : Лань, </a:t>
            </a:r>
            <a:r>
              <a:rPr lang="ru-RU" sz="1200" b="1" dirty="0" smtClean="0"/>
              <a:t>2023. </a:t>
            </a:r>
            <a:r>
              <a:rPr lang="ru-RU" sz="1200" b="1" dirty="0"/>
              <a:t>— 240 с. – (Среднее профессиональное образование).</a:t>
            </a:r>
          </a:p>
          <a:p>
            <a:pPr algn="just"/>
            <a:endParaRPr lang="ru-RU" sz="1200" b="1" dirty="0" smtClean="0"/>
          </a:p>
          <a:p>
            <a:pPr algn="just"/>
            <a:endParaRPr lang="ru-RU" sz="1200" b="1" dirty="0"/>
          </a:p>
          <a:p>
            <a:pPr algn="just"/>
            <a:r>
              <a:rPr lang="ru-RU" sz="1200" dirty="0"/>
              <a:t>В учебнике приведены общие сведения о геодезии, подробно изложены методы определения прямоугольных координат точек, включая новый метод — произвольная линейноугловая сеть, описаны приборы и методики измерения углов, расстояний, превышений,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 описаны способы определения площади участков с оценкой её точности.</a:t>
            </a:r>
          </a:p>
        </p:txBody>
      </p:sp>
    </p:spTree>
    <p:extLst>
      <p:ext uri="{BB962C8B-B14F-4D97-AF65-F5344CB8AC3E}">
        <p14:creationId xmlns:p14="http://schemas.microsoft.com/office/powerpoint/2010/main" val="384492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4967" y="1733266"/>
            <a:ext cx="8099481" cy="2554545"/>
          </a:xfrm>
          <a:prstGeom prst="rect">
            <a:avLst/>
          </a:prstGeom>
        </p:spPr>
        <p:txBody>
          <a:bodyPr wrap="square">
            <a:spAutoFit/>
          </a:bodyPr>
          <a:lstStyle/>
          <a:p>
            <a:pPr algn="ctr"/>
            <a:r>
              <a:rPr lang="ru-RU" sz="4000" b="1" dirty="0"/>
              <a:t>ОП.06 </a:t>
            </a:r>
            <a:endParaRPr lang="ru-RU" sz="4000" b="1" dirty="0" smtClean="0"/>
          </a:p>
          <a:p>
            <a:pPr algn="ctr"/>
            <a:r>
              <a:rPr lang="ru-RU" sz="4000" b="1" dirty="0" smtClean="0"/>
              <a:t>ДЕКОРАТИВНОЕ </a:t>
            </a:r>
            <a:r>
              <a:rPr lang="ru-RU" sz="4000" b="1" dirty="0"/>
              <a:t>РАСТЕНИЕВОДСТВО И ПИТОМНИКИ</a:t>
            </a:r>
            <a:endParaRPr lang="ru-RU" sz="4000" dirty="0"/>
          </a:p>
        </p:txBody>
      </p:sp>
    </p:spTree>
    <p:extLst>
      <p:ext uri="{BB962C8B-B14F-4D97-AF65-F5344CB8AC3E}">
        <p14:creationId xmlns:p14="http://schemas.microsoft.com/office/powerpoint/2010/main" val="197231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8" y="504966"/>
            <a:ext cx="6648138" cy="2308324"/>
          </a:xfrm>
          <a:prstGeom prst="rect">
            <a:avLst/>
          </a:prstGeom>
        </p:spPr>
        <p:txBody>
          <a:bodyPr wrap="square">
            <a:spAutoFit/>
          </a:bodyPr>
          <a:lstStyle/>
          <a:p>
            <a:pPr algn="just"/>
            <a:r>
              <a:rPr lang="ru-RU" sz="1200" b="1" dirty="0"/>
              <a:t>Васильева В. А.  Ландшафтный дизайн малого сада : учебное пособие для СПО / В. А. Васильева, А. И. Головня, Н. Н. Лазарев. — 2-е изд., перераб. и доп. — Москва : Издательство Юрайт, 2024. — 175 с.</a:t>
            </a:r>
            <a:r>
              <a:rPr lang="ru-RU" sz="1200" b="1" dirty="0" smtClean="0"/>
              <a:t>. </a:t>
            </a:r>
            <a:r>
              <a:rPr lang="ru-RU" sz="1200" b="1" dirty="0"/>
              <a:t>— (Профессиональное образование</a:t>
            </a:r>
            <a:r>
              <a:rPr lang="ru-RU" sz="1200" b="1" dirty="0" smtClean="0"/>
              <a:t>).</a:t>
            </a:r>
          </a:p>
          <a:p>
            <a:pPr algn="just"/>
            <a:endParaRPr lang="ru-RU" sz="1200" dirty="0"/>
          </a:p>
          <a:p>
            <a:pPr algn="just"/>
            <a:r>
              <a:rPr lang="ru-RU" sz="1200" dirty="0"/>
              <a:t>Данная книга расскажет о некоторых законах, приемах и хитростях ландшафтного дизайна. Она поможет разобраться в базовых законах и наиболее распространенных стилях ландшафтного дизайна. В книге рассказано об основных приемах организации ландшафтной территории, способах подбора растений и организации водоемов, альпинариев, рокариев, альпийских горок. Приводится подробная характеристика, методики ухода и выращивания газонных, цветочно-декоративных и древесно-кустарниковых растений. Затронуты вопросы ландшафтного проектирования. </a:t>
            </a:r>
          </a:p>
        </p:txBody>
      </p:sp>
      <p:pic>
        <p:nvPicPr>
          <p:cNvPr id="8196" name="Picture 4" descr="Обложка книги ДРЕВОВОДСТВО Данченко А. М., Кабанова С. А., Данченко М.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7" y="3377762"/>
            <a:ext cx="2437385"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2005" y="3930554"/>
            <a:ext cx="6634491" cy="2123658"/>
          </a:xfrm>
          <a:prstGeom prst="rect">
            <a:avLst/>
          </a:prstGeom>
        </p:spPr>
        <p:txBody>
          <a:bodyPr wrap="square">
            <a:spAutoFit/>
          </a:bodyPr>
          <a:lstStyle/>
          <a:p>
            <a:pPr algn="just"/>
            <a:r>
              <a:rPr lang="ru-RU" sz="1200" b="1" dirty="0"/>
              <a:t>Данченко А. М.  Древоводство : учебное пособие для СПО / А. М. Данченко, С. А. Кабанова, М. А. Данченко. — Москва : Издательство Юрайт, </a:t>
            </a:r>
            <a:r>
              <a:rPr lang="ru-RU" sz="1200" b="1" dirty="0" smtClean="0"/>
              <a:t>2024. </a:t>
            </a:r>
            <a:r>
              <a:rPr lang="ru-RU" sz="1200" b="1" dirty="0"/>
              <a:t>— 249 с. — (Профессиональное образование</a:t>
            </a:r>
            <a:r>
              <a:rPr lang="ru-RU" sz="1200" b="1" dirty="0" smtClean="0"/>
              <a:t>). </a:t>
            </a:r>
          </a:p>
          <a:p>
            <a:pPr algn="just"/>
            <a:endParaRPr lang="ru-RU" sz="1200" dirty="0"/>
          </a:p>
          <a:p>
            <a:pPr algn="just"/>
            <a:r>
              <a:rPr lang="ru-RU" sz="1200" dirty="0"/>
              <a:t>Проблема получения широкого ассортимента ценных растений, необходимых для лесовосстановления и озеленения населенных пунктов, является актуальной задачей лесного хозяйства. Курс состоит из двух основных блоков: теоретического, где рассматриваются основы создания лесных питомников, и практического, где представлены современные технологии выращивания посадочного материала, а также организация работ в питомниках с применением средств механизации производственных процессов. </a:t>
            </a:r>
          </a:p>
        </p:txBody>
      </p:sp>
      <p:pic>
        <p:nvPicPr>
          <p:cNvPr id="5122" name="Picture 2" descr="Обложка книги ЛАНДШАФТНЫЙ ДИЗАЙН МАЛОГО САДА  В. А. Васильева,  А. И. Головня,  Н. Н. Лазаре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99392"/>
            <a:ext cx="2808312" cy="3674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931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9" y="873456"/>
            <a:ext cx="6521538" cy="1754326"/>
          </a:xfrm>
          <a:prstGeom prst="rect">
            <a:avLst/>
          </a:prstGeom>
        </p:spPr>
        <p:txBody>
          <a:bodyPr wrap="square">
            <a:spAutoFit/>
          </a:bodyPr>
          <a:lstStyle/>
          <a:p>
            <a:pPr algn="just"/>
            <a:r>
              <a:rPr lang="ru-RU" sz="1200" b="1" dirty="0"/>
              <a:t>Максименко А. П. Декоративный питомник. Практикум / А. П. Максименко. — 2-е изд., стер. — Санкт-Петербург : Лань, </a:t>
            </a:r>
            <a:r>
              <a:rPr lang="ru-RU" sz="1200" b="1" dirty="0" smtClean="0"/>
              <a:t>2024. </a:t>
            </a:r>
            <a:r>
              <a:rPr lang="ru-RU" sz="1200" b="1" dirty="0"/>
              <a:t>— 100 с. </a:t>
            </a:r>
            <a:r>
              <a:rPr lang="ru-RU" sz="1200" b="1" dirty="0"/>
              <a:t>— (Среднее профессиональное образование</a:t>
            </a:r>
            <a:r>
              <a:rPr lang="ru-RU" sz="1200" b="1" dirty="0" smtClean="0"/>
              <a:t>).</a:t>
            </a:r>
            <a:endParaRPr lang="ru-RU" sz="1200" b="1" dirty="0" smtClean="0"/>
          </a:p>
          <a:p>
            <a:pPr algn="just"/>
            <a:endParaRPr lang="ru-RU" sz="1200" dirty="0"/>
          </a:p>
          <a:p>
            <a:pPr algn="just"/>
            <a:r>
              <a:rPr lang="ru-RU" sz="1200" dirty="0"/>
              <a:t>Пособие предназначено для проведения лабораторных и самостоятель-ных занятий по изучению декоративного питомниководства: организации питомника, подбора ассортимента выращиваемых пород, расчета производ-ственных площадей, проектирования севооборотов, передовых способов подготовки семян к посеву и черенков к посадке.</a:t>
            </a:r>
          </a:p>
        </p:txBody>
      </p:sp>
      <p:sp>
        <p:nvSpPr>
          <p:cNvPr id="3" name="Прямоугольник 2"/>
          <p:cNvSpPr/>
          <p:nvPr/>
        </p:nvSpPr>
        <p:spPr>
          <a:xfrm>
            <a:off x="2442950" y="4408227"/>
            <a:ext cx="6521536" cy="1569660"/>
          </a:xfrm>
          <a:prstGeom prst="rect">
            <a:avLst/>
          </a:prstGeom>
        </p:spPr>
        <p:txBody>
          <a:bodyPr wrap="square">
            <a:spAutoFit/>
          </a:bodyPr>
          <a:lstStyle/>
          <a:p>
            <a:pPr algn="just"/>
            <a:r>
              <a:rPr lang="ru-RU" sz="1200" b="1" dirty="0"/>
              <a:t>Максименко А. П. Декоративные и полезные растения в ландшафтном дизайне / А. П. Максименко. — 2-е изд., стер. — Санкт-Петербург : Лань, 2022. — 124 с. </a:t>
            </a:r>
            <a:r>
              <a:rPr lang="ru-RU" sz="1200" b="1" dirty="0"/>
              <a:t>— (Среднее профессиональное образование</a:t>
            </a:r>
            <a:r>
              <a:rPr lang="ru-RU" sz="1200" b="1" dirty="0" smtClean="0"/>
              <a:t>).</a:t>
            </a:r>
            <a:endParaRPr lang="ru-RU" sz="1200" b="1" dirty="0" smtClean="0"/>
          </a:p>
          <a:p>
            <a:pPr algn="just"/>
            <a:endParaRPr lang="ru-RU" sz="1200" dirty="0"/>
          </a:p>
          <a:p>
            <a:pPr algn="just"/>
            <a:r>
              <a:rPr lang="ru-RU" sz="1200" dirty="0"/>
              <a:t>Учебное пособие подготовлено в соответствии с учебным планом и программой по дисциплине «Частное ландшафтное проектирование». Приведен ассортимент декоративных и полез-ных растений, наиболее устойчивых к произрастанию в условиях Краснодарского края. </a:t>
            </a:r>
          </a:p>
        </p:txBody>
      </p:sp>
      <p:pic>
        <p:nvPicPr>
          <p:cNvPr id="3074" name="Picture 2" descr="Максименко А. П. - Декоративный питомник.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2" y="116632"/>
            <a:ext cx="2184179" cy="29523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Максименко А. П. - Декоративные и полезные растения в ландшафтном дизайн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1" y="3789040"/>
            <a:ext cx="2184179"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63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38484" y="586854"/>
            <a:ext cx="6426003" cy="2308324"/>
          </a:xfrm>
          <a:prstGeom prst="rect">
            <a:avLst/>
          </a:prstGeom>
        </p:spPr>
        <p:txBody>
          <a:bodyPr wrap="square">
            <a:spAutoFit/>
          </a:bodyPr>
          <a:lstStyle/>
          <a:p>
            <a:pPr algn="just"/>
            <a:r>
              <a:rPr lang="ru-RU" sz="1200" b="1" dirty="0"/>
              <a:t>Декоративное садоводство с основами ландшафтного проектирования : учебник / А. В. Исачкин, В. А. Крючкова, А. Г. Скакова ; под ред. А. В. Исачкина. — Москва : ИНФРА-М, </a:t>
            </a:r>
            <a:r>
              <a:rPr lang="ru-RU" sz="1200" b="1" dirty="0" smtClean="0"/>
              <a:t>2024. </a:t>
            </a:r>
            <a:r>
              <a:rPr lang="ru-RU" sz="1200" b="1" dirty="0"/>
              <a:t>— 522 с. — (Среднее профессиональное образование). </a:t>
            </a:r>
            <a:endParaRPr lang="ru-RU" sz="1200" b="1" dirty="0" smtClean="0"/>
          </a:p>
          <a:p>
            <a:pPr algn="just"/>
            <a:endParaRPr lang="ru-RU" sz="1200" dirty="0"/>
          </a:p>
          <a:p>
            <a:pPr algn="just"/>
            <a:r>
              <a:rPr lang="ru-RU" sz="1200" dirty="0"/>
              <a:t>В учебнике представлены сведения о жизненных формах, жизненном цикле, фенологическом развитии декоративных растений, способах их размножения, экологических факторах, влияющих на декоративные качества растений, направлениях использования декоративных растений в ландшафтном дизайне. Дана краткая характеристика наиболее распространенных в декоративном садоводстве родов растений. Приведена информация о технологических основах декоративного </a:t>
            </a:r>
            <a:r>
              <a:rPr lang="ru-RU" sz="1200" dirty="0" smtClean="0"/>
              <a:t>растениеводства.</a:t>
            </a:r>
            <a:r>
              <a:rPr lang="ru-RU" sz="1200" dirty="0"/>
              <a:t> </a:t>
            </a:r>
          </a:p>
        </p:txBody>
      </p:sp>
      <p:sp>
        <p:nvSpPr>
          <p:cNvPr id="3" name="Прямоугольник 2"/>
          <p:cNvSpPr/>
          <p:nvPr/>
        </p:nvSpPr>
        <p:spPr>
          <a:xfrm>
            <a:off x="2511188" y="3875964"/>
            <a:ext cx="6453297" cy="2492990"/>
          </a:xfrm>
          <a:prstGeom prst="rect">
            <a:avLst/>
          </a:prstGeom>
        </p:spPr>
        <p:txBody>
          <a:bodyPr wrap="square">
            <a:spAutoFit/>
          </a:bodyPr>
          <a:lstStyle/>
          <a:p>
            <a:pPr algn="just"/>
            <a:r>
              <a:rPr lang="ru-RU" sz="1200" b="1" dirty="0"/>
              <a:t>Фатиев М. М. Строительство городских объектов озеленения : учебник / М.М. Фатиев. — М. : ФОРУМ : ИНФРА-М, 2022. — 205 с., [16] с. цв. ил. — (Среднее профессиональное образование</a:t>
            </a:r>
            <a:r>
              <a:rPr lang="ru-RU" sz="1200" b="1" dirty="0" smtClean="0"/>
              <a:t>).</a:t>
            </a:r>
          </a:p>
          <a:p>
            <a:pPr algn="just"/>
            <a:endParaRPr lang="ru-RU" sz="1200" dirty="0"/>
          </a:p>
          <a:p>
            <a:pPr algn="just"/>
            <a:r>
              <a:rPr lang="ru-RU" sz="1200" dirty="0"/>
              <a:t>Рассмотрены вопросы строительства городских объектов благоустройства и озеленения, связанные с подготовительными работами на территории, строительством дорог, площадок, сооружений и их содержанием, посадкой деревьев и кустарников и содержанием насаждений, устройством газонов различными способами. Изложены технологические аспекты орошения насаждений, осушения территорий объектов городского озеленения, подготовки почвогрунтов для создания насаждений. Приводятся нормативные материалы по организации производства работ при благоустройстве и содержании объектов городского озеленения.</a:t>
            </a:r>
          </a:p>
        </p:txBody>
      </p:sp>
      <p:pic>
        <p:nvPicPr>
          <p:cNvPr id="11268" name="Picture 4" descr="https://znanium.com/cover/1845/184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3" y="3573016"/>
            <a:ext cx="2256185" cy="310743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znanium.ru/cover/2132/21325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00856"/>
            <a:ext cx="2220788" cy="298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24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1319" y="2183642"/>
            <a:ext cx="8113130" cy="1323439"/>
          </a:xfrm>
          <a:prstGeom prst="rect">
            <a:avLst/>
          </a:prstGeom>
        </p:spPr>
        <p:txBody>
          <a:bodyPr wrap="square">
            <a:spAutoFit/>
          </a:bodyPr>
          <a:lstStyle/>
          <a:p>
            <a:pPr algn="ctr"/>
            <a:r>
              <a:rPr lang="ru-RU" sz="4000" b="1" dirty="0"/>
              <a:t>ОП.07  </a:t>
            </a:r>
            <a:endParaRPr lang="ru-RU" sz="4000" b="1" dirty="0" smtClean="0"/>
          </a:p>
          <a:p>
            <a:pPr algn="ctr"/>
            <a:r>
              <a:rPr lang="ru-RU" sz="4000" b="1" dirty="0" smtClean="0"/>
              <a:t>ДЕКОРАТИВНАЯ </a:t>
            </a:r>
            <a:r>
              <a:rPr lang="ru-RU" sz="4000" b="1" dirty="0"/>
              <a:t>ДЕНДРОЛОГИЯ</a:t>
            </a:r>
          </a:p>
        </p:txBody>
      </p:sp>
    </p:spTree>
    <p:extLst>
      <p:ext uri="{BB962C8B-B14F-4D97-AF65-F5344CB8AC3E}">
        <p14:creationId xmlns:p14="http://schemas.microsoft.com/office/powerpoint/2010/main" val="903179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98700" y="152400"/>
            <a:ext cx="6737796" cy="3416320"/>
          </a:xfrm>
          <a:prstGeom prst="rect">
            <a:avLst/>
          </a:prstGeom>
        </p:spPr>
        <p:txBody>
          <a:bodyPr wrap="square">
            <a:spAutoFit/>
          </a:bodyPr>
          <a:lstStyle/>
          <a:p>
            <a:pPr algn="just"/>
            <a:r>
              <a:rPr lang="ru-RU" sz="1200" b="1" dirty="0"/>
              <a:t>Абаимов В. Ф.  Дендрология : учебник и практикум для СПО / В. Ф. Абаимов. — 3-е изд., испр. и доп. — Москва : Издательство Юрайт, </a:t>
            </a:r>
            <a:r>
              <a:rPr lang="ru-RU" sz="1200" b="1" dirty="0" smtClean="0"/>
              <a:t>2024. </a:t>
            </a:r>
            <a:r>
              <a:rPr lang="ru-RU" sz="1200" b="1" dirty="0"/>
              <a:t>— 474 с. — (Профессиональное образование</a:t>
            </a:r>
            <a:r>
              <a:rPr lang="ru-RU" sz="1200" b="1" dirty="0" smtClean="0"/>
              <a:t>).</a:t>
            </a:r>
            <a:endParaRPr lang="en-US" sz="1200" b="1" dirty="0" smtClean="0"/>
          </a:p>
          <a:p>
            <a:pPr algn="just"/>
            <a:endParaRPr lang="en-US" sz="1200" dirty="0"/>
          </a:p>
          <a:p>
            <a:pPr algn="just"/>
            <a:r>
              <a:rPr lang="ru-RU" sz="1200" dirty="0"/>
              <a:t>В учебнике и практикуме доступной для понимания форме изложены основные дидактические единицы дисциплины. Кроме традиционных разделов дендрологии, в издании освещены такие важнейшие темы, как морфология и анатомия древесных растений с их спецификой. Рассмотрены вопросы, связанные с экологическими свойствами древесных пород, систематика и таксономия, как на уровне систематических единиц, так и на внутривидовом уровне. Дана подробная характеристика более трехсот видов и их форм, лесообразователей, второстепенных, подлесочных и других групп древесных, кустарниковых, лианных, полудревесных растений, образующих естественные насаждения страны и значительного числа интродуцентов, широко используемых в зеленом строительстве городов и поселений различных регионов России. Книга также содержит обширный лабораторный практикум, складывающийся из двух частей. Первая посвящена видам отдела Сосновых, вторая — Магнолиецветным. Издание содержит большое количество иллюстративного материала.</a:t>
            </a:r>
          </a:p>
        </p:txBody>
      </p:sp>
      <p:pic>
        <p:nvPicPr>
          <p:cNvPr id="3" name="Picture 2" descr="Обложка книги ДЕНДРОЛОГИЯ Абаимов В. Ф.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8" y="-93196"/>
            <a:ext cx="2664296" cy="37170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Обложка книги ДЕНДРОЛОГИЯ Громадин А. В., Матюхин Д. Л.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1147"/>
            <a:ext cx="2465623" cy="367344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65622" y="4005064"/>
            <a:ext cx="6570873" cy="2123658"/>
          </a:xfrm>
          <a:prstGeom prst="rect">
            <a:avLst/>
          </a:prstGeom>
        </p:spPr>
        <p:txBody>
          <a:bodyPr wrap="square">
            <a:spAutoFit/>
          </a:bodyPr>
          <a:lstStyle/>
          <a:p>
            <a:pPr algn="just"/>
            <a:r>
              <a:rPr lang="ru-RU" sz="1200" b="1" dirty="0"/>
              <a:t>Громадин А. В.  Дендрология : учебник для СПО / А. В. Громадин, Д. Л. Матюхин. — 3-е изд., перераб. и доп. — Москва : Издательство Юрайт, </a:t>
            </a:r>
            <a:r>
              <a:rPr lang="ru-RU" sz="1200" b="1" dirty="0" smtClean="0"/>
              <a:t>2024. </a:t>
            </a:r>
            <a:r>
              <a:rPr lang="ru-RU" sz="1200" b="1" dirty="0"/>
              <a:t>— 342 с. — (Профессиональное образование). </a:t>
            </a:r>
            <a:endParaRPr lang="ru-RU" sz="1200" b="1" dirty="0" smtClean="0"/>
          </a:p>
          <a:p>
            <a:pPr algn="just"/>
            <a:endParaRPr lang="ru-RU" sz="1200" b="1" dirty="0"/>
          </a:p>
          <a:p>
            <a:pPr algn="just"/>
            <a:r>
              <a:rPr lang="ru-RU" sz="1200" dirty="0"/>
              <a:t>В учебнике описаны жизненные формы древесных растений; даны понятия об ареалах; основы экологии древесных растений, фенологии, интродукции и акклиматизации растений; основы декоративной дендрологии; даны характеристики классов, подклассов, семейств, родов, видов и декоративных форм древесно-кустарниковых растений. Книга снабжена рисунками и картами ареалов распространения родов и видов, основных лесообразующих древесно-кустарниковых пород.</a:t>
            </a:r>
          </a:p>
        </p:txBody>
      </p:sp>
    </p:spTree>
    <p:extLst>
      <p:ext uri="{BB962C8B-B14F-4D97-AF65-F5344CB8AC3E}">
        <p14:creationId xmlns:p14="http://schemas.microsoft.com/office/powerpoint/2010/main" val="425701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ДРЕВОВОДСТВО Данченко А. М., Кабанова С. А., Данченко М.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29619"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627796"/>
            <a:ext cx="6525852" cy="2154436"/>
          </a:xfrm>
          <a:prstGeom prst="rect">
            <a:avLst/>
          </a:prstGeom>
        </p:spPr>
        <p:txBody>
          <a:bodyPr wrap="square">
            <a:spAutoFit/>
          </a:bodyPr>
          <a:lstStyle/>
          <a:p>
            <a:pPr algn="just"/>
            <a:r>
              <a:rPr lang="ru-RU" sz="1200" b="1" dirty="0"/>
              <a:t>Данченко А. М.  Древоводство : учебное пособие для СПО / А. М. Данченко, С. А. Кабанова, М. А. Данченко. — Москва : Издательство Юрайт, </a:t>
            </a:r>
            <a:r>
              <a:rPr lang="ru-RU" sz="1200" b="1" dirty="0" smtClean="0"/>
              <a:t>2024. </a:t>
            </a:r>
            <a:r>
              <a:rPr lang="ru-RU" sz="1200" b="1" dirty="0"/>
              <a:t>— 249 с. — (Профессиональное образование</a:t>
            </a:r>
            <a:r>
              <a:rPr lang="ru-RU" sz="1200" b="1" dirty="0" smtClean="0"/>
              <a:t>). </a:t>
            </a:r>
          </a:p>
          <a:p>
            <a:pPr algn="just"/>
            <a:endParaRPr lang="ru-RU" sz="1200" dirty="0"/>
          </a:p>
          <a:p>
            <a:pPr algn="just"/>
            <a:r>
              <a:rPr lang="ru-RU" sz="1200" dirty="0"/>
              <a:t>Проблема получения широкого ассортимента ценных растений, необходимых для лесовосстановления и озеленения населенных пунктов, является актуальной задачей лесного хозяйства. Курс состоит из двух основных блоков: теоретического, где рассматриваются основы создания лесных питомников, и практического, где представлены современные технологии выращивания посадочного материала, а также организация работ в питомниках с применением средств механизации производственных процессов.</a:t>
            </a:r>
            <a:r>
              <a:rPr lang="ru-RU" sz="1400" dirty="0"/>
              <a:t> </a:t>
            </a:r>
          </a:p>
        </p:txBody>
      </p:sp>
      <p:pic>
        <p:nvPicPr>
          <p:cNvPr id="2050" name="Picture 2" descr="Атрощенко Г. П., Щербакова Г. В. - Плодовые деревья и кустарники для ландшаф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56" y="3543300"/>
            <a:ext cx="2334163" cy="320610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893" y="4026090"/>
            <a:ext cx="6457613" cy="1754326"/>
          </a:xfrm>
          <a:prstGeom prst="rect">
            <a:avLst/>
          </a:prstGeom>
        </p:spPr>
        <p:txBody>
          <a:bodyPr wrap="square">
            <a:spAutoFit/>
          </a:bodyPr>
          <a:lstStyle/>
          <a:p>
            <a:pPr algn="just"/>
            <a:r>
              <a:rPr lang="ru-RU" sz="1200" b="1" dirty="0"/>
              <a:t>Атрощенко Г. П. Плодовые деревья и кустарники для ландшафта : учебное пособие / Г. П. Атрощенко, Г. В. Щербакова. — Санкт-Петербург : Лань, 2022. — 288 с. </a:t>
            </a:r>
            <a:endParaRPr lang="ru-RU" sz="1200" b="1" dirty="0" smtClean="0"/>
          </a:p>
          <a:p>
            <a:pPr algn="just"/>
            <a:endParaRPr lang="ru-RU" sz="1200" dirty="0"/>
          </a:p>
          <a:p>
            <a:pPr algn="just"/>
            <a:r>
              <a:rPr lang="ru-RU" sz="1200" dirty="0"/>
              <a:t>В учебном пособии рассмотрены основные декоративные качества плодовых деревьев и кустарников, отмечены критерии выбора их для использования в ландшафтном дизайне. Большое внимание уделено способам размножения и агротехнике декоративных плодовых культур. Приводится характеристика плодовых деревьев и кустарников для ландшафта Северо-Запада России.</a:t>
            </a:r>
          </a:p>
        </p:txBody>
      </p:sp>
    </p:spTree>
    <p:extLst>
      <p:ext uri="{BB962C8B-B14F-4D97-AF65-F5344CB8AC3E}">
        <p14:creationId xmlns:p14="http://schemas.microsoft.com/office/powerpoint/2010/main" val="216380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7600" y="787400"/>
            <a:ext cx="6648896" cy="1938992"/>
          </a:xfrm>
          <a:prstGeom prst="rect">
            <a:avLst/>
          </a:prstGeom>
        </p:spPr>
        <p:txBody>
          <a:bodyPr wrap="square">
            <a:spAutoFit/>
          </a:bodyPr>
          <a:lstStyle/>
          <a:p>
            <a:pPr algn="just"/>
            <a:r>
              <a:rPr lang="ru-RU" sz="1200" b="1" dirty="0"/>
              <a:t>Имескенова Э. Г. Ботаника с основами физиологии растений : учебное пособие для СПО / Э. Г. Имескенова, М. В. Казаков, В. Ю. Татарникова. — Санкт-Петербург : Лань, </a:t>
            </a:r>
            <a:r>
              <a:rPr lang="ru-RU" sz="1200" b="1" dirty="0" smtClean="0"/>
              <a:t>2023. </a:t>
            </a:r>
            <a:r>
              <a:rPr lang="ru-RU" sz="1200" b="1" dirty="0"/>
              <a:t>— 196 с. </a:t>
            </a:r>
            <a:r>
              <a:rPr lang="ru-RU" sz="1200" b="1" dirty="0"/>
              <a:t>— (Среднее профессиональное образование</a:t>
            </a:r>
            <a:r>
              <a:rPr lang="ru-RU" sz="1200" b="1" dirty="0" smtClean="0"/>
              <a:t>).</a:t>
            </a:r>
            <a:endParaRPr lang="ru-RU" sz="1200" b="1" dirty="0" smtClean="0"/>
          </a:p>
          <a:p>
            <a:pPr algn="just"/>
            <a:endParaRPr lang="ru-RU" sz="1200" dirty="0"/>
          </a:p>
          <a:p>
            <a:pPr algn="just"/>
            <a:r>
              <a:rPr lang="ru-RU" sz="1200" dirty="0"/>
              <a:t>Учебник по ботанике с основами физиологии растений предназначено для студентов, обучающихся по программам среднего профессионального образования специальностей «Агрономия», «Лесное и лесопарковое хозяйство» и «Садово-парковое и ландшафтное строительство». Он поможет студентам при выполнении лабораторных и практических работ, а также предназначен для самостоятельной работы и самоконтроля знаний.</a:t>
            </a:r>
          </a:p>
        </p:txBody>
      </p:sp>
      <p:pic>
        <p:nvPicPr>
          <p:cNvPr id="3" name="Picture 2" descr="Имескенова Э. Г., Казаков М. В., Татарникова В. Ю. - Ботаника с основами физиологии раст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30" y="116632"/>
            <a:ext cx="2267670"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52161" y="3645023"/>
            <a:ext cx="6552728" cy="2677656"/>
          </a:xfrm>
          <a:prstGeom prst="rect">
            <a:avLst/>
          </a:prstGeom>
        </p:spPr>
        <p:txBody>
          <a:bodyPr wrap="square">
            <a:spAutoFit/>
          </a:bodyPr>
          <a:lstStyle/>
          <a:p>
            <a:pPr algn="just"/>
            <a:r>
              <a:rPr lang="ru-RU" sz="1200" b="1" dirty="0"/>
              <a:t>Жуйкова Т. В.  Ботаника: анатомия и морфология растений. Практикум : учебное пособие для СПО / Т. В. Жуйкова. — 2-е изд., перераб. и доп. — Москва : Издательство Юрайт, </a:t>
            </a:r>
            <a:r>
              <a:rPr lang="ru-RU" sz="1200" b="1" dirty="0" smtClean="0"/>
              <a:t>2024. </a:t>
            </a:r>
            <a:r>
              <a:rPr lang="ru-RU" sz="1200" b="1" dirty="0"/>
              <a:t>— 181 с. — (Профессиональное образование</a:t>
            </a:r>
            <a:r>
              <a:rPr lang="ru-RU" sz="1200" b="1" dirty="0" smtClean="0"/>
              <a:t>).</a:t>
            </a:r>
          </a:p>
          <a:p>
            <a:pPr algn="just"/>
            <a:endParaRPr lang="ru-RU" sz="1200" dirty="0"/>
          </a:p>
          <a:p>
            <a:pPr algn="just"/>
            <a:r>
              <a:rPr lang="ru-RU" sz="1200" dirty="0"/>
              <a:t>Пособие предназначено для организации работы на практических занятиях по курсу «Ботаника. Анатомия и морфология растений»: представлен ход выполнения практических работ с требованиями к оформлению рисунков. В пособии изложен краткий теоретический материал по изучаемым темам. Структура пособия способствует значительной самоподготовке студентов к занятиям и работе над разделами. Для этого приводится перечень вопросов для самостоятельной работы и итогового контроля. Практикум построен с расчетом на индивидуальную работу каждого студента в лаборатории под руководством преподавателя после предварительного самостоятельного изучения материала по рекомендуемой литературе.</a:t>
            </a:r>
          </a:p>
        </p:txBody>
      </p:sp>
      <p:pic>
        <p:nvPicPr>
          <p:cNvPr id="5" name="Picture 2" descr="Обложка книги БОТАНИКА: АНАТОМИЯ И МОРФОЛОГИЯ РАСТЕНИЙ. ПРАКТИКУМ Жуйкова Т.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0968"/>
            <a:ext cx="2736304" cy="375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519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900752"/>
            <a:ext cx="6535186" cy="1754326"/>
          </a:xfrm>
          <a:prstGeom prst="rect">
            <a:avLst/>
          </a:prstGeom>
        </p:spPr>
        <p:txBody>
          <a:bodyPr wrap="square">
            <a:spAutoFit/>
          </a:bodyPr>
          <a:lstStyle/>
          <a:p>
            <a:pPr algn="just"/>
            <a:r>
              <a:rPr lang="ru-RU" sz="1200" b="1" dirty="0"/>
              <a:t>Максименко А. П. Декоративный питомник. Практикум / А. П. Максименко. — 2-е изд., стер. — Санкт-Петербург : Лань, </a:t>
            </a:r>
            <a:r>
              <a:rPr lang="ru-RU" sz="1200" b="1" dirty="0" smtClean="0"/>
              <a:t>2024. </a:t>
            </a:r>
            <a:r>
              <a:rPr lang="ru-RU" sz="1200" b="1" dirty="0"/>
              <a:t>— 100 с. </a:t>
            </a:r>
            <a:r>
              <a:rPr lang="ru-RU" sz="1200" b="1" dirty="0"/>
              <a:t>— (Среднее профессиональное образование</a:t>
            </a:r>
            <a:r>
              <a:rPr lang="ru-RU" sz="1200" b="1" dirty="0" smtClean="0"/>
              <a:t>).</a:t>
            </a:r>
            <a:endParaRPr lang="ru-RU" sz="1200" b="1" dirty="0" smtClean="0"/>
          </a:p>
          <a:p>
            <a:pPr algn="just"/>
            <a:endParaRPr lang="ru-RU" sz="1200" dirty="0"/>
          </a:p>
          <a:p>
            <a:pPr algn="just"/>
            <a:r>
              <a:rPr lang="ru-RU" sz="1200" dirty="0"/>
              <a:t>Пособие предназначено для проведения лабораторных и самостоятель-ных занятий по изучению декоративного питомниководства: организации питомника, подбора ассортимента выращиваемых пород, расчета производ-ственных площадей, проектирования севооборотов, передовых способов подготовки семян к посеву и черенков к посадке.</a:t>
            </a:r>
          </a:p>
        </p:txBody>
      </p:sp>
      <p:sp>
        <p:nvSpPr>
          <p:cNvPr id="9" name="Прямоугольник 8"/>
          <p:cNvSpPr/>
          <p:nvPr/>
        </p:nvSpPr>
        <p:spPr>
          <a:xfrm>
            <a:off x="2388358" y="3935520"/>
            <a:ext cx="6576129" cy="2492990"/>
          </a:xfrm>
          <a:prstGeom prst="rect">
            <a:avLst/>
          </a:prstGeom>
        </p:spPr>
        <p:txBody>
          <a:bodyPr wrap="square">
            <a:spAutoFit/>
          </a:bodyPr>
          <a:lstStyle/>
          <a:p>
            <a:pPr algn="just"/>
            <a:r>
              <a:rPr lang="ru-RU" sz="1200" b="1" dirty="0"/>
              <a:t>Васильева В. А.  Ландшафтный дизайн малого сада : учебное пособие для СПО / В. А. Васильева, А. И. Головня, Н. Н. Лазарев. — 2-е изд., перераб. и доп. — Москва : Издательство Юрайт, 2024. — 175 с.</a:t>
            </a:r>
            <a:r>
              <a:rPr lang="ru-RU" sz="1200" b="1" dirty="0" smtClean="0"/>
              <a:t>. </a:t>
            </a:r>
            <a:r>
              <a:rPr lang="ru-RU" sz="1200" b="1" dirty="0"/>
              <a:t>— (Профессиональное образование</a:t>
            </a:r>
            <a:r>
              <a:rPr lang="ru-RU" sz="1200" b="1" dirty="0" smtClean="0"/>
              <a:t>).</a:t>
            </a:r>
          </a:p>
          <a:p>
            <a:pPr algn="just"/>
            <a:endParaRPr lang="ru-RU" sz="1200" dirty="0"/>
          </a:p>
          <a:p>
            <a:pPr algn="just"/>
            <a:r>
              <a:rPr lang="ru-RU" sz="1200" dirty="0"/>
              <a:t>Данная книга расскажет о некоторых законах, приемах и хитростях ландшафтного дизайна. Она поможет разобраться в базовых законах и наиболее распространенных стилях ландшафтного дизайна. В книге рассказано об основных приемах организации ландшафтной территории, способах подбора растений и организации водоемов, альпинариев, рокариев, альпийских горок. Приводится подробная характеристика, методики ухода и выращивания газонных, цветочно-декоративных и древесно-кустарниковых растений. Затронуты вопросы ландшафтного проектирования. </a:t>
            </a:r>
          </a:p>
        </p:txBody>
      </p:sp>
      <p:pic>
        <p:nvPicPr>
          <p:cNvPr id="10" name="Picture 2" descr="Обложка книги ЛАНДШАФТНЫЙ ДИЗАЙН МАЛОГО САДА  В. А. Васильева,  А. И. Головня,  Н. Н. Лазаре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331162"/>
            <a:ext cx="2808312" cy="367477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Максименко А. П. - Декоративный питомник.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73414"/>
            <a:ext cx="2184177"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404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6602" y="1651379"/>
            <a:ext cx="8533869" cy="2554545"/>
          </a:xfrm>
          <a:prstGeom prst="rect">
            <a:avLst/>
          </a:prstGeom>
        </p:spPr>
        <p:txBody>
          <a:bodyPr wrap="square">
            <a:spAutoFit/>
          </a:bodyPr>
          <a:lstStyle/>
          <a:p>
            <a:pPr algn="ctr"/>
            <a:r>
              <a:rPr lang="ru-RU" sz="4000" b="1" dirty="0"/>
              <a:t>ОП.08 </a:t>
            </a:r>
            <a:endParaRPr lang="ru-RU" sz="4000" b="1" dirty="0" smtClean="0"/>
          </a:p>
          <a:p>
            <a:pPr algn="ctr"/>
            <a:r>
              <a:rPr lang="ru-RU" sz="4000" b="1" dirty="0" smtClean="0"/>
              <a:t> </a:t>
            </a:r>
            <a:r>
              <a:rPr lang="ru-RU" sz="4000" b="1" dirty="0"/>
              <a:t>ОСНОВЫ МЕНЕДЖМЕНТА И ПРЕДПРИНИМАТЕЛЬСКОЙ ДЕЯТЕЛЬНОСТИ</a:t>
            </a:r>
            <a:endParaRPr lang="ru-RU" sz="4000" dirty="0"/>
          </a:p>
        </p:txBody>
      </p:sp>
    </p:spTree>
    <p:extLst>
      <p:ext uri="{BB962C8B-B14F-4D97-AF65-F5344CB8AC3E}">
        <p14:creationId xmlns:p14="http://schemas.microsoft.com/office/powerpoint/2010/main" val="2810668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1064" y="532262"/>
            <a:ext cx="6675432" cy="2492990"/>
          </a:xfrm>
          <a:prstGeom prst="rect">
            <a:avLst/>
          </a:prstGeom>
        </p:spPr>
        <p:txBody>
          <a:bodyPr wrap="square">
            <a:spAutoFit/>
          </a:bodyPr>
          <a:lstStyle/>
          <a:p>
            <a:pPr algn="just"/>
            <a:r>
              <a:rPr lang="ru-RU" sz="1200" b="1" dirty="0"/>
              <a:t>Чеберко Е. Ф. Предпринимательская деятельность : учебник и практикум для </a:t>
            </a:r>
            <a:r>
              <a:rPr lang="ru-RU" sz="1200" b="1" dirty="0" smtClean="0"/>
              <a:t>СПО</a:t>
            </a:r>
            <a:r>
              <a:rPr lang="ru-RU" sz="1200" b="1" dirty="0"/>
              <a:t> / Е. Ф. Чеберко. — 2-е изд. — Москва : Издательство Юрайт, 2024. — 241 с.  — (Профессиональное образование). </a:t>
            </a:r>
            <a:endParaRPr lang="ru-RU" sz="1200" b="1" dirty="0" smtClean="0"/>
          </a:p>
          <a:p>
            <a:pPr algn="just"/>
            <a:endParaRPr lang="ru-RU" sz="1200" dirty="0"/>
          </a:p>
          <a:p>
            <a:pPr algn="just"/>
            <a:r>
              <a:rPr lang="ru-RU" sz="1200" dirty="0"/>
              <a:t>В учебнике использован комплексный подход к изучению феномена предпринимательской деятельности. Рассмотрены три взаимосвязанных, но относительно самостоятельных ее компонента: собственно хозяйственная деятельность, которая всегда связана с удовлетворением общественных потребностей; собственно предпринимательская деятельность как одна из общественных форм, в которых хозяйственная деятельность может осуществляться, и развитие этих двух сторон в исторической динамике. В конце каждой главы помещен практикум, состоящий из разнообразных заданий, работа над которыми поможет студенту лучше подготовиться к зачетам и экзаменам.</a:t>
            </a:r>
          </a:p>
        </p:txBody>
      </p:sp>
      <p:sp>
        <p:nvSpPr>
          <p:cNvPr id="3" name="Прямоугольник 2"/>
          <p:cNvSpPr/>
          <p:nvPr/>
        </p:nvSpPr>
        <p:spPr>
          <a:xfrm>
            <a:off x="2361064" y="3985145"/>
            <a:ext cx="6675432" cy="2123658"/>
          </a:xfrm>
          <a:prstGeom prst="rect">
            <a:avLst/>
          </a:prstGeom>
        </p:spPr>
        <p:txBody>
          <a:bodyPr wrap="square">
            <a:spAutoFit/>
          </a:bodyPr>
          <a:lstStyle/>
          <a:p>
            <a:pPr algn="just"/>
            <a:r>
              <a:rPr lang="ru-RU" sz="1200" b="1" dirty="0"/>
              <a:t>Кузьмина Е. Е.  Предпринимательская деятельность : учебное пособие для </a:t>
            </a:r>
            <a:r>
              <a:rPr lang="ru-RU" sz="1200" b="1" dirty="0" smtClean="0"/>
              <a:t>СПО</a:t>
            </a:r>
            <a:r>
              <a:rPr lang="ru-RU" sz="1200" b="1" dirty="0"/>
              <a:t> / Е. Е. Кузьмина. — 5-е изд., перераб. и доп. — Москва : Издательство Юрайт, 2024. — 469 с.</a:t>
            </a:r>
            <a:r>
              <a:rPr lang="ru-RU" sz="1200" b="1" dirty="0" smtClean="0"/>
              <a:t>. </a:t>
            </a:r>
            <a:r>
              <a:rPr lang="ru-RU" sz="1200" b="1" dirty="0"/>
              <a:t>— (Профессиональное образование</a:t>
            </a:r>
            <a:r>
              <a:rPr lang="ru-RU" sz="1200" b="1" dirty="0" smtClean="0"/>
              <a:t>).</a:t>
            </a:r>
          </a:p>
          <a:p>
            <a:pPr algn="just"/>
            <a:endParaRPr lang="ru-RU" sz="1200" dirty="0"/>
          </a:p>
          <a:p>
            <a:pPr algn="just"/>
            <a:r>
              <a:rPr lang="ru-RU" sz="1200" dirty="0"/>
              <a:t>В курсе представлена история развития российского предпринимательства, раскрыт механизм создания собственного дела от идеи до регистрации фирмы, исследуются факторы и риски, оказывающие влияние на деятельность малого и среднего бизнеса. Теоретический материал удачно сочетается с тестами и ситуационными заданиями. Отличительной особенностью данного курса является направленность на изучение вопросов инновационного развития предпринимательства и его инвестиционного обеспечения. </a:t>
            </a:r>
          </a:p>
        </p:txBody>
      </p:sp>
      <p:pic>
        <p:nvPicPr>
          <p:cNvPr id="6146" name="Picture 2" descr="Обложка книги ПРЕДПРИНИМАТЕЛЬСКАЯ ДЕЯТЕЛЬНОСТЬ Чеберко Е. Ф.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3490"/>
            <a:ext cx="2664296" cy="3543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Обложка книги ПРЕДПРИНИМАТЕЛЬСКАЯ ДЕЯТЕЛЬНОСТЬ Кузьмина Е. Е.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30" y="3367655"/>
            <a:ext cx="2647106" cy="3661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3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Джикович Ю. В. - Экономика садово-паркового и ландшафтного строитель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304256"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3768" y="1050877"/>
            <a:ext cx="6480720" cy="1754326"/>
          </a:xfrm>
          <a:prstGeom prst="rect">
            <a:avLst/>
          </a:prstGeom>
        </p:spPr>
        <p:txBody>
          <a:bodyPr wrap="square">
            <a:spAutoFit/>
          </a:bodyPr>
          <a:lstStyle/>
          <a:p>
            <a:pPr algn="just"/>
            <a:r>
              <a:rPr lang="ru-RU" sz="1200" b="1" dirty="0"/>
              <a:t>Джикович Ю. В. Экономика садово-паркового и ландшафтного строительства : учебник для СПО / Ю. В. Джикович. — 5-е изд., стер. — Санкт-Петербург : Лань, </a:t>
            </a:r>
            <a:r>
              <a:rPr lang="ru-RU" sz="1200" b="1" dirty="0" smtClean="0"/>
              <a:t>2022. </a:t>
            </a:r>
            <a:r>
              <a:rPr lang="ru-RU" sz="1200" b="1" dirty="0"/>
              <a:t>— 224 с. </a:t>
            </a:r>
            <a:endParaRPr lang="ru-RU" sz="1200" b="1" dirty="0" smtClean="0"/>
          </a:p>
          <a:p>
            <a:pPr algn="just"/>
            <a:endParaRPr lang="ru-RU" sz="1200" dirty="0"/>
          </a:p>
          <a:p>
            <a:pPr algn="just"/>
            <a:r>
              <a:rPr lang="ru-RU" sz="1200" dirty="0"/>
              <a:t>В учебнике рассматриваются основные вопросы экономики ландшафтного строительства: организационно-правовые формы предприятий, ресурсы предприятия, нормирование и оплата труда, издержки и себестоимость продукции, основы сметного нормирования, маркетинг и инвестиции в ландшафтном строительстве.</a:t>
            </a:r>
          </a:p>
        </p:txBody>
      </p:sp>
      <p:pic>
        <p:nvPicPr>
          <p:cNvPr id="4" name="Picture 4" descr="Менеджмен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17" y="3501008"/>
            <a:ext cx="2311543" cy="320613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3768" y="4258100"/>
            <a:ext cx="6552728" cy="1569660"/>
          </a:xfrm>
          <a:prstGeom prst="rect">
            <a:avLst/>
          </a:prstGeom>
        </p:spPr>
        <p:txBody>
          <a:bodyPr wrap="square">
            <a:spAutoFit/>
          </a:bodyPr>
          <a:lstStyle/>
          <a:p>
            <a:pPr algn="just"/>
            <a:r>
              <a:rPr lang="ru-RU" sz="1200" b="1" dirty="0"/>
              <a:t>Казначевская Г. Б. Менеджмент : учебник / Г.Б. Казначевская. — Москва : КноРус, </a:t>
            </a:r>
            <a:r>
              <a:rPr lang="ru-RU" sz="1200" b="1" dirty="0" smtClean="0"/>
              <a:t>2024. </a:t>
            </a:r>
            <a:r>
              <a:rPr lang="ru-RU" sz="1200" b="1" dirty="0"/>
              <a:t>— 240 с. — (Среднее профессиональное образование</a:t>
            </a:r>
            <a:r>
              <a:rPr lang="ru-RU" sz="1200" b="1" dirty="0" smtClean="0"/>
              <a:t>).</a:t>
            </a:r>
          </a:p>
          <a:p>
            <a:pPr algn="just"/>
            <a:endParaRPr lang="ru-RU" sz="1200" dirty="0"/>
          </a:p>
          <a:p>
            <a:pPr algn="just"/>
            <a:r>
              <a:rPr lang="ru-RU" sz="1200" dirty="0"/>
              <a:t>Рациональная структура учебника способствует легкому усвоению учебного материала. Рассмотрены актуальные проблемы менеджмента, основное внимание уделено управленческим функциям, формальному и неформальному взаимодействию работников в организации, деловому и управленческому общению, вопросам самоменеджмента.</a:t>
            </a:r>
          </a:p>
        </p:txBody>
      </p:sp>
    </p:spTree>
    <p:extLst>
      <p:ext uri="{BB962C8B-B14F-4D97-AF65-F5344CB8AC3E}">
        <p14:creationId xmlns:p14="http://schemas.microsoft.com/office/powerpoint/2010/main" val="3884321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Обложка книги ПРЕДПРИНИМАТЕЛЬСКАЯ ДЕЯТЕЛЬНОСТЬ Морозов Г. Б.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7"/>
            <a:ext cx="2352420" cy="364502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388357" y="586853"/>
            <a:ext cx="6648137" cy="2308324"/>
          </a:xfrm>
          <a:prstGeom prst="rect">
            <a:avLst/>
          </a:prstGeom>
        </p:spPr>
        <p:txBody>
          <a:bodyPr wrap="square">
            <a:spAutoFit/>
          </a:bodyPr>
          <a:lstStyle/>
          <a:p>
            <a:pPr algn="just"/>
            <a:r>
              <a:rPr lang="ru-RU" sz="1200" b="1" dirty="0"/>
              <a:t>Морозов Г. Б.  Предпринимательская деятельность : учебник и практикум для СПО / Г. Б. Морозов. — 4-е изд., перераб. и доп. — Москва : Издательство Юрайт, </a:t>
            </a:r>
            <a:r>
              <a:rPr lang="ru-RU" sz="1200" b="1" dirty="0" smtClean="0"/>
              <a:t>2024. </a:t>
            </a:r>
            <a:r>
              <a:rPr lang="ru-RU" sz="1200" b="1" dirty="0"/>
              <a:t>— 457 с. — (Профессиональное образование</a:t>
            </a:r>
            <a:r>
              <a:rPr lang="ru-RU" sz="1200" b="1" dirty="0" smtClean="0"/>
              <a:t>).</a:t>
            </a:r>
          </a:p>
          <a:p>
            <a:pPr algn="just"/>
            <a:endParaRPr lang="ru-RU" sz="1200" dirty="0"/>
          </a:p>
          <a:p>
            <a:pPr algn="just"/>
            <a:r>
              <a:rPr lang="ru-RU" sz="1200" dirty="0"/>
              <a:t>Рассматриваются вопросы правового регулирования предпринимательской деятельности применительно к практическим действиям ее субъектов на рынках товаров, работ и услуг Российской Федерации с учетом основополагающего принципа: любое действие в рамках экономических отношений будет эффективным, если оно не противоречит действию императивных и запрещающих норм права, изложенных в нормативных правовых актах государства. Учтены нормативные правовые акты российского законодательства по состоянию на 1 декабря 2019 г. </a:t>
            </a:r>
          </a:p>
        </p:txBody>
      </p:sp>
      <p:pic>
        <p:nvPicPr>
          <p:cNvPr id="6148" name="Picture 4" descr="Обложка книги ОРГАНИЗАЦИЯ КОММЕРЧЕСКОЙ ДЕЯТЕЛЬНОСТИ Боброва О. С., Цыбуков С. И., Бобров И.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350776"/>
            <a:ext cx="2736305" cy="366362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42949" y="4039736"/>
            <a:ext cx="6637989" cy="2492990"/>
          </a:xfrm>
          <a:prstGeom prst="rect">
            <a:avLst/>
          </a:prstGeom>
        </p:spPr>
        <p:txBody>
          <a:bodyPr wrap="square">
            <a:spAutoFit/>
          </a:bodyPr>
          <a:lstStyle/>
          <a:p>
            <a:pPr algn="just"/>
            <a:r>
              <a:rPr lang="ru-RU" sz="1200" b="1" dirty="0"/>
              <a:t>Боброва О. С.  Организация коммерческой деятельности : учебник и практикум для СПО / О. С. Боброва, С. И. Цыбуков, И. А. Бобров. — 2-е изд. — Москва : Издательство Юрайт, </a:t>
            </a:r>
            <a:r>
              <a:rPr lang="ru-RU" sz="1200" b="1" dirty="0" smtClean="0"/>
              <a:t>2024. </a:t>
            </a:r>
            <a:r>
              <a:rPr lang="ru-RU" sz="1200" b="1" dirty="0"/>
              <a:t>— 382 с. — (Профессиональное образование). </a:t>
            </a:r>
            <a:endParaRPr lang="ru-RU" sz="1200" b="1" dirty="0" smtClean="0"/>
          </a:p>
          <a:p>
            <a:pPr algn="just"/>
            <a:endParaRPr lang="ru-RU" sz="1200" dirty="0"/>
          </a:p>
          <a:p>
            <a:pPr algn="just"/>
            <a:r>
              <a:rPr lang="ru-RU" sz="1200" dirty="0"/>
              <a:t>В курсе рассматриваются теоретические основы и практические аспекты предпринимательства в России, включая его историю, среду формирования, организационные основы, в частности — налоговое регулирование, материальные и нематериальные ресурсы, включая инвестиции. Уделено внимание государственной поддержке бизнеса. Раскрыта сущность планирования, описаны практико-ориентированные способы расчета себестоимости, представлены подходы к оценке эффективности бизнеса, в том числе с помощью рентабельности. Управление финансами фирмы связано с формированием и использованием прибыли. </a:t>
            </a:r>
          </a:p>
        </p:txBody>
      </p:sp>
    </p:spTree>
    <p:extLst>
      <p:ext uri="{BB962C8B-B14F-4D97-AF65-F5344CB8AC3E}">
        <p14:creationId xmlns:p14="http://schemas.microsoft.com/office/powerpoint/2010/main" val="2187816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8" y="3753134"/>
            <a:ext cx="6648137" cy="3016210"/>
          </a:xfrm>
          <a:prstGeom prst="rect">
            <a:avLst/>
          </a:prstGeom>
        </p:spPr>
        <p:txBody>
          <a:bodyPr wrap="square">
            <a:spAutoFit/>
          </a:bodyPr>
          <a:lstStyle/>
          <a:p>
            <a:pPr algn="just"/>
            <a:r>
              <a:rPr lang="ru-RU" sz="1200" b="1" dirty="0"/>
              <a:t>Разумовская Е. В.  Предпринимательское право : учебник для среднего профессионального образования / Е. В. Разумовская. — 4-е изд., перераб. и доп. — Москва : Издательство Юрайт, 2024. — 241 с. — (Профессиональное образование). </a:t>
            </a:r>
            <a:endParaRPr lang="ru-RU" sz="1200" b="1" dirty="0" smtClean="0"/>
          </a:p>
          <a:p>
            <a:pPr algn="just"/>
            <a:endParaRPr lang="ru-RU" sz="1200" dirty="0"/>
          </a:p>
          <a:p>
            <a:pPr algn="just"/>
            <a:r>
              <a:rPr lang="ru-RU" sz="1200" dirty="0"/>
              <a:t>В курсе освещены основные вопросы правового регулирования бизнеса, без знания которых разумная и эффективная предпринимательская деятельность в современном обществе невозможна. Подробно рассмотрены правовой статус субъектов предпринимательства и режим имущества в хозяйственном обороте, основы несостоятельности (банкротства), финансирования и кредитования, а также государственного регулирования. Автор акцентирует внимание читателя скорее на практических, нежели на теоретических проблемах предпринимательского права</a:t>
            </a:r>
            <a:r>
              <a:rPr lang="ru-RU" sz="1400" dirty="0"/>
              <a:t>.</a:t>
            </a:r>
            <a:endParaRPr lang="ru-RU" sz="1400" dirty="0" smtClean="0"/>
          </a:p>
          <a:p>
            <a:pPr algn="just"/>
            <a:endParaRPr lang="ru-RU" sz="1400" dirty="0" smtClean="0"/>
          </a:p>
          <a:p>
            <a:endParaRPr lang="ru-RU" dirty="0"/>
          </a:p>
        </p:txBody>
      </p:sp>
      <p:sp>
        <p:nvSpPr>
          <p:cNvPr id="3" name="Прямоугольник 2"/>
          <p:cNvSpPr/>
          <p:nvPr/>
        </p:nvSpPr>
        <p:spPr>
          <a:xfrm>
            <a:off x="2379424" y="551793"/>
            <a:ext cx="6657070" cy="2123658"/>
          </a:xfrm>
          <a:prstGeom prst="rect">
            <a:avLst/>
          </a:prstGeom>
        </p:spPr>
        <p:txBody>
          <a:bodyPr wrap="square">
            <a:spAutoFit/>
          </a:bodyPr>
          <a:lstStyle/>
          <a:p>
            <a:pPr algn="just"/>
            <a:r>
              <a:rPr lang="ru-RU" sz="1200" b="1" dirty="0"/>
              <a:t>Организация производства : учебник и практикум для СПО / Л. С. Леонтьева [и др.] ; под редакцией Л. С. Леонтьевой, В. И. Кузнецова. — Москва : Издательство Юрайт, 2024. — 279 с. — (Профессиональное образование). </a:t>
            </a:r>
            <a:endParaRPr lang="ru-RU" sz="1200" b="1" dirty="0" smtClean="0"/>
          </a:p>
          <a:p>
            <a:pPr algn="just"/>
            <a:endParaRPr lang="ru-RU" sz="1200" dirty="0"/>
          </a:p>
          <a:p>
            <a:pPr algn="just"/>
            <a:r>
              <a:rPr lang="ru-RU" sz="1200" dirty="0"/>
              <a:t>Цель курса дать будущему организатору производства знания, которые позволят ему верно формулировать и решать задачи по реализации своих профессиональных функций, добиваться успехов в организационной, планово-экономической, проектно-аналитической и производственной деятельности и в результате стать высококлассным специалистом в своей профессиональной области. В курсе представлена современная теория производственного менеджмента.</a:t>
            </a:r>
          </a:p>
        </p:txBody>
      </p:sp>
      <p:pic>
        <p:nvPicPr>
          <p:cNvPr id="8194" name="Picture 2" descr="Обложка книги ОРГАНИЗАЦИЯ ПРОИЗВОДСТВА Под ред. Леонтьевой Л.С., Кузнецова В.И.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33369"/>
            <a:ext cx="2628685" cy="367462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Обложка книги ПРЕДПРИНИМАТЕЛЬСКОЕ ПРАВО Разумовская Е.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6" y="3356992"/>
            <a:ext cx="2610219" cy="367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992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784" y="1419367"/>
            <a:ext cx="8352679" cy="3170099"/>
          </a:xfrm>
          <a:prstGeom prst="rect">
            <a:avLst/>
          </a:prstGeom>
        </p:spPr>
        <p:txBody>
          <a:bodyPr wrap="square">
            <a:spAutoFit/>
          </a:bodyPr>
          <a:lstStyle/>
          <a:p>
            <a:pPr algn="ctr"/>
            <a:r>
              <a:rPr lang="ru-RU" sz="4000" b="1" dirty="0"/>
              <a:t>ОП.09 </a:t>
            </a:r>
            <a:endParaRPr lang="ru-RU" sz="4000" b="1" dirty="0" smtClean="0"/>
          </a:p>
          <a:p>
            <a:pPr algn="ctr"/>
            <a:r>
              <a:rPr lang="ru-RU" sz="4000" b="1" dirty="0" smtClean="0"/>
              <a:t>ИНФОРМАЦИОННЫЕ </a:t>
            </a:r>
            <a:r>
              <a:rPr lang="ru-RU" sz="4000" b="1" dirty="0"/>
              <a:t>ТЕХНОЛОГИИ В ПРОФЕССИОНАЛЬНОЙ ДЕЯТЕЛЬНОСТИ</a:t>
            </a:r>
            <a:endParaRPr lang="ru-RU" sz="4000" dirty="0"/>
          </a:p>
        </p:txBody>
      </p:sp>
    </p:spTree>
    <p:extLst>
      <p:ext uri="{BB962C8B-B14F-4D97-AF65-F5344CB8AC3E}">
        <p14:creationId xmlns:p14="http://schemas.microsoft.com/office/powerpoint/2010/main" val="1450952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5653" y="450376"/>
            <a:ext cx="6620843" cy="2308324"/>
          </a:xfrm>
          <a:prstGeom prst="rect">
            <a:avLst/>
          </a:prstGeom>
        </p:spPr>
        <p:txBody>
          <a:bodyPr wrap="square">
            <a:spAutoFit/>
          </a:bodyPr>
          <a:lstStyle/>
          <a:p>
            <a:pPr algn="just"/>
            <a:r>
              <a:rPr lang="ru-RU" sz="1200" b="1" dirty="0"/>
              <a:t>Гаврилов М. В.</a:t>
            </a:r>
            <a:r>
              <a:rPr lang="ru-RU" sz="1200" b="1" i="1" dirty="0"/>
              <a:t> </a:t>
            </a:r>
            <a:r>
              <a:rPr lang="ru-RU" sz="1200" b="1" dirty="0"/>
              <a:t> Информатика и информационные технологии : учебник для среднего профессионального образования / М. В. Гаврилов, В. А. Климов. — 5-е изд., перераб. и доп. — Москва : Издательство Юрайт, </a:t>
            </a:r>
            <a:r>
              <a:rPr lang="ru-RU" sz="1200" b="1" dirty="0" smtClean="0"/>
              <a:t>2024.</a:t>
            </a:r>
            <a:r>
              <a:rPr lang="ru-RU" sz="1200" b="1" dirty="0"/>
              <a:t> — 355 с. </a:t>
            </a:r>
            <a:r>
              <a:rPr lang="ru-RU" sz="1200" b="1" dirty="0" smtClean="0"/>
              <a:t>— </a:t>
            </a:r>
            <a:r>
              <a:rPr lang="ru-RU" sz="1200" b="1" dirty="0"/>
              <a:t>(Профессиональное образование). </a:t>
            </a:r>
            <a:endParaRPr lang="ru-RU" sz="1200" b="1" dirty="0" smtClean="0"/>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a:t>
            </a:r>
          </a:p>
        </p:txBody>
      </p:sp>
      <p:sp>
        <p:nvSpPr>
          <p:cNvPr id="4" name="Прямоугольник 3"/>
          <p:cNvSpPr/>
          <p:nvPr/>
        </p:nvSpPr>
        <p:spPr>
          <a:xfrm>
            <a:off x="2456597" y="3957850"/>
            <a:ext cx="6579899" cy="2492990"/>
          </a:xfrm>
          <a:prstGeom prst="rect">
            <a:avLst/>
          </a:prstGeom>
        </p:spPr>
        <p:txBody>
          <a:bodyPr wrap="square">
            <a:spAutoFit/>
          </a:bodyPr>
          <a:lstStyle/>
          <a:p>
            <a:pPr algn="just"/>
            <a:r>
              <a:rPr lang="ru-RU" sz="1200" b="1" dirty="0"/>
              <a:t>Жук Ю. А. Информационные технологии: мультимедиа : учебное пособие для СПО / Ю. А. Жук. — Санкт-Петербург : Лань, 2021. — 208 с. – (Среднее профессиональное образование).</a:t>
            </a:r>
          </a:p>
          <a:p>
            <a:pPr algn="just"/>
            <a:endParaRPr lang="ru-RU" sz="1200" b="1" dirty="0" smtClean="0"/>
          </a:p>
          <a:p>
            <a:pPr algn="just"/>
            <a:endParaRPr lang="ru-RU" sz="1200" dirty="0"/>
          </a:p>
          <a:p>
            <a:pPr algn="just"/>
            <a:r>
              <a:rPr lang="ru-RU" sz="1200" dirty="0"/>
              <a:t>В учебном пособии изложены основные понятия и положения курса «Мультимедийные технологии». Рассмотрены специфика создания мультимедийных приложений, аппаратно-программного обеспечения, основные направления и методы использования мультимедиа, а также особенности восприятия мультимедийной формы представления информации. Лабораторный практикум позволяет получить навыки работы с графической информацией, а также умения конструирования и создания мультимедийных приложений. </a:t>
            </a:r>
          </a:p>
        </p:txBody>
      </p:sp>
      <p:pic>
        <p:nvPicPr>
          <p:cNvPr id="8194" name="Picture 2" descr="Жук Ю. А. - Информационные технологии: мультимеди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0" y="3476811"/>
            <a:ext cx="2251773" cy="319010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Обложка книги ИНФОРМАТИКА И ИНФОРМАЦИОННЫЕ ТЕХНОЛОГИИ Гаврилов М. В., Климов В.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87640"/>
            <a:ext cx="2664297" cy="366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948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1020" y="518614"/>
            <a:ext cx="6573468" cy="2492990"/>
          </a:xfrm>
          <a:prstGeom prst="rect">
            <a:avLst/>
          </a:prstGeom>
        </p:spPr>
        <p:txBody>
          <a:bodyPr wrap="square">
            <a:spAutoFit/>
          </a:bodyPr>
          <a:lstStyle/>
          <a:p>
            <a:pPr algn="just"/>
            <a:r>
              <a:rPr lang="ru-RU" sz="1200" b="1" dirty="0"/>
              <a:t>Зубова Е. Д. Информационные технологии в профессиональной деятельности : учебное пособие для спо / Е. Д. Зубова. — 3-е изд., стер. — Санкт-Петербург : Лань, 2024. — 212 с. – (Среднее профессиональное образование).</a:t>
            </a:r>
          </a:p>
          <a:p>
            <a:pPr algn="just"/>
            <a:endParaRPr lang="ru-RU" sz="1200" b="1" dirty="0" smtClean="0"/>
          </a:p>
          <a:p>
            <a:pPr algn="just"/>
            <a:endParaRPr lang="ru-RU" sz="1200" dirty="0"/>
          </a:p>
          <a:p>
            <a:pPr algn="just"/>
            <a:r>
              <a:rPr lang="ru-RU" sz="1200" dirty="0"/>
              <a:t>Учебное пособие создано в соответствии с требованием Федерального Государственного образовательного стандарта среднего профессионального образования. Учебное пособие предназначено для изучения учебной дисциплины «Информационные технологии в профессиональной деятельности». Информационная технология рассмотрена как составная часть информатики. </a:t>
            </a:r>
            <a:r>
              <a:rPr lang="ru-RU" sz="1200" dirty="0" smtClean="0"/>
              <a:t>Приведены </a:t>
            </a:r>
            <a:r>
              <a:rPr lang="ru-RU" sz="1200" dirty="0"/>
              <a:t>способы создания базы данных в MS Access. Рассмотрены виды компьютерных сетей, а также программы компьютерного проектирования AutoCAD и Компас-3D. Каждая тема содержит контрольные вопросы.</a:t>
            </a:r>
          </a:p>
        </p:txBody>
      </p:sp>
      <p:sp>
        <p:nvSpPr>
          <p:cNvPr id="3" name="Прямоугольник 2"/>
          <p:cNvSpPr/>
          <p:nvPr/>
        </p:nvSpPr>
        <p:spPr>
          <a:xfrm>
            <a:off x="2483893" y="3657600"/>
            <a:ext cx="6480595" cy="2862322"/>
          </a:xfrm>
          <a:prstGeom prst="rect">
            <a:avLst/>
          </a:prstGeom>
        </p:spPr>
        <p:txBody>
          <a:bodyPr wrap="square">
            <a:spAutoFit/>
          </a:bodyPr>
          <a:lstStyle/>
          <a:p>
            <a:pPr algn="just"/>
            <a:r>
              <a:rPr lang="ru-RU" sz="1200" b="1" dirty="0"/>
              <a:t>Организационное и правовое обеспечение информационной безопасности : учебник и практикум для СПО / Т. А. Полякова, А. А. Стрельцов, С. Г. Чубукова, В. А. Ниесов ; ответственный редактор Т. А. Полякова, А. А. Стрельцов. — Москва : Издательство Юрайт, </a:t>
            </a:r>
            <a:r>
              <a:rPr lang="ru-RU" sz="1200" b="1" dirty="0" smtClean="0"/>
              <a:t>2024.</a:t>
            </a:r>
            <a:r>
              <a:rPr lang="ru-RU" sz="1200" b="1" dirty="0"/>
              <a:t> — 325 с. — (Профессиональное образование</a:t>
            </a:r>
            <a:r>
              <a:rPr lang="ru-RU" sz="1200" b="1" dirty="0" smtClean="0"/>
              <a:t>).</a:t>
            </a:r>
          </a:p>
          <a:p>
            <a:pPr algn="just"/>
            <a:endParaRPr lang="ru-RU" sz="1200" b="1" dirty="0"/>
          </a:p>
          <a:p>
            <a:pPr algn="just"/>
            <a:r>
              <a:rPr lang="ru-RU" sz="1200" dirty="0"/>
              <a:t>В учебнике изложены общие теоретический и методологический подходы к формированию правового и организационного обеспечений информационной безопасности человека, общества и государства. Подробно освещены основные институты правового обеспечений информационной безопасности: правовые режимы защиты информации, государственной, служебной и коммерческой тайн, персональных данных, юридической ответственности за правонарушения в области информационной безопасности, а также структура организационного обеспечения информационной безопасности. </a:t>
            </a:r>
          </a:p>
        </p:txBody>
      </p:sp>
      <p:pic>
        <p:nvPicPr>
          <p:cNvPr id="4" name="Picture 6" descr="Обложка книги ОРГАНИЗАЦИОННОЕ И ПРАВОВОЕ ОБЕСПЕЧЕНИЕ ИНФОРМАЦИОННОЙ БЕЗОПАСНОСТИ Полякова Т. А., Стрельцов А. А., Чубукова С. Г., Ниесов В. А. ; Отв. ред. Полякова Т. А., Стрельцов А.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18" y="3214906"/>
            <a:ext cx="2736304" cy="371703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Зубова Е. Д. - Информационные технологии в профессиональн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77" y="160189"/>
            <a:ext cx="2236142" cy="3054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003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5774" y="614148"/>
            <a:ext cx="6480721" cy="2308324"/>
          </a:xfrm>
          <a:prstGeom prst="rect">
            <a:avLst/>
          </a:prstGeom>
        </p:spPr>
        <p:txBody>
          <a:bodyPr wrap="square">
            <a:spAutoFit/>
          </a:bodyPr>
          <a:lstStyle/>
          <a:p>
            <a:pPr algn="just"/>
            <a:r>
              <a:rPr lang="ru-RU" sz="1200" b="1" dirty="0"/>
              <a:t>Информационные технологии : учебник для среднего профессионального образования / В. В. Трофимов, О. П. Ильина, В. И. Кияев, Е. В. Трофимова ; ответственный редактор В. В. Трофимов. — Москва : Издательство Юрайт, 2024. — 546 с. — (Профессиональное образование). </a:t>
            </a:r>
            <a:endParaRPr lang="ru-RU" sz="1200" b="1" dirty="0" smtClean="0"/>
          </a:p>
          <a:p>
            <a:pPr algn="just"/>
            <a:endParaRPr lang="ru-RU" sz="1200" dirty="0"/>
          </a:p>
          <a:p>
            <a:pPr algn="just"/>
            <a:r>
              <a:rPr lang="ru-RU" sz="1200" dirty="0"/>
              <a:t>Настоящий учебник представляет собой обобщенный труд в области современных информационных технологий, применяемых в экономике и управлении. Это универсальное издание для любых экономических специальностей. Материал учебника включает не только обязательные разделы программы, но и дополнительный материал, поясняющий современное состояние дел в области создания и эксплуатации современных информационных технологий и систем, а также перспективы их развития.</a:t>
            </a:r>
          </a:p>
        </p:txBody>
      </p:sp>
      <p:pic>
        <p:nvPicPr>
          <p:cNvPr id="10242" name="Picture 2" descr="Обложка книги ИНФОРМАЦИОННЫЕ ТЕХНОЛОГИИ  В. В. Трофимов,  О. П. Ильина,  В. И. Кияев,  Е. В. Трофимова ; ответственный редактор В. В. Трофимо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56" y="-99392"/>
            <a:ext cx="2650331" cy="3672408"/>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558852" y="3764860"/>
            <a:ext cx="6477643" cy="2492990"/>
          </a:xfrm>
          <a:prstGeom prst="rect">
            <a:avLst/>
          </a:prstGeom>
        </p:spPr>
        <p:txBody>
          <a:bodyPr wrap="square">
            <a:spAutoFit/>
          </a:bodyPr>
          <a:lstStyle/>
          <a:p>
            <a:pPr algn="just"/>
            <a:r>
              <a:rPr lang="ru-RU" sz="1200" b="1" dirty="0"/>
              <a:t>Прохорский Г. В. Информационные технологии в архитектуре и строительстве. Практикум : учебное пособие / Г. В. Прохорский. — Москва : КноРус, </a:t>
            </a:r>
            <a:r>
              <a:rPr lang="ru-RU" sz="1200" b="1" dirty="0" smtClean="0"/>
              <a:t>2023. </a:t>
            </a:r>
            <a:r>
              <a:rPr lang="ru-RU" sz="1200" b="1" dirty="0"/>
              <a:t>— 304 с. </a:t>
            </a:r>
            <a:endParaRPr lang="ru-RU" sz="1200" b="1" dirty="0" smtClean="0"/>
          </a:p>
          <a:p>
            <a:pPr algn="just"/>
            <a:endParaRPr lang="ru-RU" sz="1200" dirty="0"/>
          </a:p>
          <a:p>
            <a:pPr algn="just"/>
            <a:r>
              <a:rPr lang="ru-RU" sz="1200" dirty="0"/>
              <a:t>Является дополнением к учебному пособию автора «Информационные технологии в архитектуре и строительстве» и содержит краткие теоретические сведения и подробные инструкции по методам работы с компьютерной техникой и популярными компьютерными программами, включая операционную систему MS Windows 10, интегрированный пакет MS Office, графические редакторы MS Visio, Adobe Photoshop и CorelDraw. Значительное место уделено работе в системах автоматизированного проектирования AutoCAD (версия 2022) и ArchiCAD (версия 25) .</a:t>
            </a:r>
            <a:br>
              <a:rPr lang="ru-RU" sz="1200" dirty="0"/>
            </a:br>
            <a:r>
              <a:rPr lang="ru-RU" sz="1200" dirty="0"/>
              <a:t>Соответствует ФГОС СПО последнего поколения.</a:t>
            </a:r>
          </a:p>
        </p:txBody>
      </p:sp>
      <p:pic>
        <p:nvPicPr>
          <p:cNvPr id="9" name="Picture 2" descr="Информационные технологии в архитектуре и строительстве.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68" y="3501008"/>
            <a:ext cx="2266638" cy="320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90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0300" y="4305300"/>
            <a:ext cx="6636196" cy="1569660"/>
          </a:xfrm>
          <a:prstGeom prst="rect">
            <a:avLst/>
          </a:prstGeom>
        </p:spPr>
        <p:txBody>
          <a:bodyPr wrap="square">
            <a:spAutoFit/>
          </a:bodyPr>
          <a:lstStyle/>
          <a:p>
            <a:pPr algn="just"/>
            <a:r>
              <a:rPr lang="ru-RU" sz="1200" b="1" dirty="0"/>
              <a:t>Жохова Е. В.  Ботаника : учебное пособие для СПО / Е. В. Жохова, Н. В. Скляревская. — 2-е изд., испр. и доп. — Москва : Издательство Юрайт, </a:t>
            </a:r>
            <a:r>
              <a:rPr lang="ru-RU" sz="1200" b="1" dirty="0" smtClean="0"/>
              <a:t>2024. </a:t>
            </a:r>
            <a:r>
              <a:rPr lang="ru-RU" sz="1200" b="1" dirty="0"/>
              <a:t>— </a:t>
            </a:r>
            <a:r>
              <a:rPr lang="ru-RU" sz="1200" b="1" dirty="0" smtClean="0"/>
              <a:t>206 </a:t>
            </a:r>
            <a:r>
              <a:rPr lang="ru-RU" sz="1200" b="1" dirty="0"/>
              <a:t>с. — (Профессиональное образование</a:t>
            </a:r>
            <a:r>
              <a:rPr lang="ru-RU" sz="1200" b="1" dirty="0" smtClean="0"/>
              <a:t>).</a:t>
            </a:r>
          </a:p>
          <a:p>
            <a:pPr algn="just"/>
            <a:endParaRPr lang="ru-RU" sz="1200" dirty="0"/>
          </a:p>
          <a:p>
            <a:pPr algn="just"/>
            <a:r>
              <a:rPr lang="ru-RU" sz="1200" dirty="0" smtClean="0"/>
              <a:t> </a:t>
            </a:r>
            <a:r>
              <a:rPr lang="ru-RU" sz="1200" dirty="0"/>
              <a:t>В курсе содержатся все необходимые сведения по дисциплине в лаконичной, конспективной форме. Представлены разделы ботаники, наиболее тесно связанные с фармакогнозией: морфология, систематика и анатомия растений, а также элементы географии, экологии и геоботаники.</a:t>
            </a:r>
          </a:p>
        </p:txBody>
      </p:sp>
      <p:sp>
        <p:nvSpPr>
          <p:cNvPr id="4" name="Прямоугольник 3"/>
          <p:cNvSpPr/>
          <p:nvPr/>
        </p:nvSpPr>
        <p:spPr>
          <a:xfrm>
            <a:off x="2400300" y="332656"/>
            <a:ext cx="6636196" cy="2492990"/>
          </a:xfrm>
          <a:prstGeom prst="rect">
            <a:avLst/>
          </a:prstGeom>
        </p:spPr>
        <p:txBody>
          <a:bodyPr wrap="square">
            <a:spAutoFit/>
          </a:bodyPr>
          <a:lstStyle/>
          <a:p>
            <a:r>
              <a:rPr lang="ru-RU" sz="1200" b="1" dirty="0"/>
              <a:t>Савина О. В.  Ботаника: биохимия растений : учебное пособие для СПО / О. В. Савина. — 2-е изд., испр. и доп. — Москва : Издательство Юрайт, </a:t>
            </a:r>
            <a:r>
              <a:rPr lang="ru-RU" sz="1200" b="1" dirty="0" smtClean="0"/>
              <a:t>2024. </a:t>
            </a:r>
            <a:r>
              <a:rPr lang="ru-RU" sz="1200" b="1" dirty="0"/>
              <a:t>— 227 с. — (Профессиональное образование</a:t>
            </a:r>
            <a:r>
              <a:rPr lang="ru-RU" sz="1200" b="1" dirty="0" smtClean="0"/>
              <a:t>).</a:t>
            </a:r>
          </a:p>
          <a:p>
            <a:endParaRPr lang="ru-RU" sz="1200" dirty="0"/>
          </a:p>
          <a:p>
            <a:pPr algn="just"/>
            <a:r>
              <a:rPr lang="ru-RU" sz="1200" dirty="0"/>
              <a:t>Краткие теоретические основы курса «Биохимия растений», приведенные в пособии, знакомят студентов со строением и функциями основных групп веществ, составляющих растениеводческую продукцию, и превращением их при переработке и хранении. В лабораторном практикуме рассмотрены важнейшие биохимические методы исследования растениеводческого сырья и продукции. В конце пособия приведен краткий словарь биохимических терминов, а также список литературы, рекомендованной для изучения дисциплины «Биохимия растений». В приложении содержится справочный материал по химическому составу основных видов растениеводческой продукции.</a:t>
            </a:r>
          </a:p>
        </p:txBody>
      </p:sp>
      <p:pic>
        <p:nvPicPr>
          <p:cNvPr id="2050" name="Picture 2" descr="Обложка книги БОТАНИКА: БИОХИМИЯ РАСТЕНИЙ Савина О.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135"/>
            <a:ext cx="240030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Обложка книги БОТАНИКА Жохова Е. В., Скляревская Н.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12976"/>
            <a:ext cx="2880320" cy="378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851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9478" y="472966"/>
            <a:ext cx="6525010" cy="2308324"/>
          </a:xfrm>
          <a:prstGeom prst="rect">
            <a:avLst/>
          </a:prstGeom>
        </p:spPr>
        <p:txBody>
          <a:bodyPr wrap="square">
            <a:spAutoFit/>
          </a:bodyPr>
          <a:lstStyle/>
          <a:p>
            <a:pPr algn="just"/>
            <a:r>
              <a:rPr lang="ru-RU" sz="1200" b="1" dirty="0"/>
              <a:t>Прохорский Г. В. Информационные технологии в архитектуре и строительстве : учебное пособие / Г. В. Прохорский. — Москва : КноРус, </a:t>
            </a:r>
            <a:r>
              <a:rPr lang="ru-RU" sz="1200" b="1" dirty="0" smtClean="0"/>
              <a:t>2023. </a:t>
            </a:r>
            <a:r>
              <a:rPr lang="ru-RU" sz="1200" b="1" dirty="0"/>
              <a:t>— </a:t>
            </a:r>
            <a:r>
              <a:rPr lang="ru-RU" sz="1200" b="1" dirty="0" smtClean="0"/>
              <a:t>247</a:t>
            </a:r>
            <a:r>
              <a:rPr lang="ru-RU" sz="1200" b="1" dirty="0"/>
              <a:t> с. – (Среднее профессиональное 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p>
        </p:txBody>
      </p:sp>
      <p:pic>
        <p:nvPicPr>
          <p:cNvPr id="3" name="Picture 2" descr="Информационные технологии в архитектуре и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00" y="116632"/>
            <a:ext cx="2312377" cy="324943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39479" y="3941379"/>
            <a:ext cx="6525008" cy="1754326"/>
          </a:xfrm>
          <a:prstGeom prst="rect">
            <a:avLst/>
          </a:prstGeom>
        </p:spPr>
        <p:txBody>
          <a:bodyPr wrap="square">
            <a:spAutoFit/>
          </a:bodyPr>
          <a:lstStyle/>
          <a:p>
            <a:pPr algn="just"/>
            <a:r>
              <a:rPr lang="ru-RU" sz="1200" b="1" dirty="0"/>
              <a:t>Калмыкова С. В. Работа с таблицами на примере Microsoft Excel / С. В. Калмыкова, Е. Ю. Ярошевская, И. А. Иванова. — </a:t>
            </a:r>
            <a:r>
              <a:rPr lang="ru-RU" sz="1200" b="1" dirty="0" smtClean="0"/>
              <a:t>3-е </a:t>
            </a:r>
            <a:r>
              <a:rPr lang="ru-RU" sz="1200" b="1" dirty="0"/>
              <a:t>изд., стер. — Санкт-Петербург : Лань, </a:t>
            </a:r>
            <a:r>
              <a:rPr lang="ru-RU" sz="1200" b="1" dirty="0" smtClean="0"/>
              <a:t>2023. </a:t>
            </a:r>
            <a:r>
              <a:rPr lang="ru-RU" sz="1200" b="1" dirty="0"/>
              <a:t>— 136 с. – (Среднее профессиональное образование).</a:t>
            </a:r>
            <a:endParaRPr lang="ru-RU" sz="1200" b="1" dirty="0" smtClean="0"/>
          </a:p>
          <a:p>
            <a:pPr algn="just"/>
            <a:endParaRPr lang="ru-RU" sz="1200" dirty="0"/>
          </a:p>
          <a:p>
            <a:pPr algn="just"/>
            <a:r>
              <a:rPr lang="ru-RU" sz="1200" dirty="0"/>
              <a:t>В учебном пособии рассмотрены основы работы c электронными таблицами в среде MS Excel 2016. Особое внимание уделено решениям практических задач с помощью встроенных функций, даны методические указания по работе с массивами данных и сводными таблицами, приведен перечень упражнений по каждой теме.</a:t>
            </a:r>
          </a:p>
        </p:txBody>
      </p:sp>
      <p:pic>
        <p:nvPicPr>
          <p:cNvPr id="11266" name="Picture 2" descr="Калмыкова С. В., Ярошевская Е. Ю., Иванова И. А. - Работа с таблицами на примере Microsoft Exc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00" y="3598544"/>
            <a:ext cx="2334963" cy="319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23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4966" y="1555844"/>
            <a:ext cx="8171489" cy="3539430"/>
          </a:xfrm>
          <a:prstGeom prst="rect">
            <a:avLst/>
          </a:prstGeom>
        </p:spPr>
        <p:txBody>
          <a:bodyPr wrap="square">
            <a:spAutoFit/>
          </a:bodyPr>
          <a:lstStyle/>
          <a:p>
            <a:pPr algn="ctr"/>
            <a:r>
              <a:rPr lang="ru-RU" sz="3200" b="1" dirty="0"/>
              <a:t>ПМ.01 </a:t>
            </a:r>
            <a:endParaRPr lang="ru-RU" sz="3200" b="1" dirty="0" smtClean="0"/>
          </a:p>
          <a:p>
            <a:pPr algn="ctr"/>
            <a:r>
              <a:rPr lang="ru-RU" sz="3200" b="1" dirty="0" smtClean="0"/>
              <a:t>ТЕХНИЧЕСКОЕ </a:t>
            </a:r>
            <a:r>
              <a:rPr lang="ru-RU" sz="3200" b="1" dirty="0"/>
              <a:t>И ОРГАНИЗАЦИОННОЕ ОБЕСПЕЧЕНИЕ ПРОИЗВОДСТВА РАБОТ ОДНОГО ВИДА (БЛАГОУСТРОЙСТВО, ОЗЕЛЕНЕНИЕ, ТЕХНИЧЕСКОЕ ОБСЛУЖИВАНИЕ, СОДЕРЖАНИЕ) НА ТЕРРИТОРИЯХ И ОБЪЕКТАХ</a:t>
            </a:r>
            <a:endParaRPr lang="ru-RU" sz="3200" dirty="0"/>
          </a:p>
        </p:txBody>
      </p:sp>
    </p:spTree>
    <p:extLst>
      <p:ext uri="{BB962C8B-B14F-4D97-AF65-F5344CB8AC3E}">
        <p14:creationId xmlns:p14="http://schemas.microsoft.com/office/powerpoint/2010/main" val="2847558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Обложка книги СТРОИТЕЛЬСТВО И СОДЕРЖАНИЕ ОБЪЕКТОВ ЛАНДШАФТНОЙ АРХИТЕКТУРЫ Теодоронский В. С., Сабо Е. Д., Фролова В. А. ; Под ред. Теодоронского В.С.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8982"/>
            <a:ext cx="2483768" cy="366351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2949" y="614149"/>
            <a:ext cx="6543836" cy="230832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Теодоронский В. С.  Строительство и содержание объектов ландшафтной архитектуры : учебник для СПО / В. С. Теодоронский, Е. Д. Сабо, В. А. Фролова ; под редакцией В. С. Теодоронского. — 4-е изд., испр. и доп. — Москва : Издательство Юрайт, </a:t>
            </a:r>
            <a:r>
              <a:rPr lang="ru-RU" sz="1200" b="1" dirty="0" smtClean="0"/>
              <a:t>2024. </a:t>
            </a:r>
            <a:r>
              <a:rPr lang="ru-RU" sz="1200" b="1" dirty="0"/>
              <a:t>— 397 с. — (Профессиональное образование</a:t>
            </a:r>
            <a:r>
              <a:rPr lang="ru-RU" sz="1200" b="1" dirty="0" smtClean="0"/>
              <a:t>).</a:t>
            </a:r>
          </a:p>
          <a:p>
            <a:pPr algn="just"/>
            <a:endParaRPr lang="ru-RU" sz="1200" dirty="0"/>
          </a:p>
          <a:p>
            <a:pPr algn="just"/>
            <a:r>
              <a:rPr lang="ru-RU" sz="1200" dirty="0"/>
              <a:t>В учебнике «Строительство и содержание объектов ландшафтной архитектуры» авторов В. С. Теодоронского, Е. Д. Сабо, В. А. Фроловой хорошо представлены основные современные методы анализа и проектирования ландшафтной архитектуры, особенно подробно рассмотрены строительство и содержание таких объектов и даны соответствующие описательные примеры, представлены методы расчета и статистические данные. На данный момент ряд нормативных данных (ГОСТы, СНиПы), приводимых в учебнике, имеют новую редакцию. </a:t>
            </a:r>
          </a:p>
        </p:txBody>
      </p:sp>
      <p:pic>
        <p:nvPicPr>
          <p:cNvPr id="5" name="Picture 2" descr="Обложка книги ТЕОРИЯ ЛАНДШАФТНОЙ АРХИТЕКТУРЫ И МЕТОДОЛОГИЯ ПРОЕКТИРОВАНИЯ Хайрутдинов З. Н.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8" y="3258315"/>
            <a:ext cx="2489572" cy="367240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70245" y="3944202"/>
            <a:ext cx="6516540" cy="193899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Хайрутдинов З. Н.  Теория ландшафтной архитектуры и методология проектирования : учебное пособие для СПО / З. Н. Хайрутдинов. — 2-е изд. — Москва : Издательство Юрайт, </a:t>
            </a:r>
            <a:r>
              <a:rPr lang="ru-RU" sz="1200" b="1" dirty="0" smtClean="0"/>
              <a:t>2024.</a:t>
            </a:r>
            <a:r>
              <a:rPr lang="ru-RU" sz="1200" b="1" dirty="0"/>
              <a:t> — 239 с. — (Профессиональное образование</a:t>
            </a:r>
            <a:r>
              <a:rPr lang="ru-RU" sz="1200" b="1" dirty="0" smtClean="0"/>
              <a:t>).</a:t>
            </a:r>
          </a:p>
          <a:p>
            <a:pPr algn="just"/>
            <a:endParaRPr lang="ru-RU" sz="1200" dirty="0"/>
          </a:p>
          <a:p>
            <a:pPr algn="just"/>
            <a:r>
              <a:rPr lang="ru-RU" sz="1200" dirty="0"/>
              <a:t>В учебном пособии рассмотрены вопросы теории ландшафтной архитектуры, представлена наиболее полная классификация объектов, входящих в сферу ландшафтной архитектуры и ландшафтного строительства, представлен материал по методологии проектирования основных объектов ландшафтной архитектуры, раскрыты современные проблемы ландшафтной архитектуры. </a:t>
            </a:r>
          </a:p>
        </p:txBody>
      </p:sp>
    </p:spTree>
    <p:extLst>
      <p:ext uri="{BB962C8B-B14F-4D97-AF65-F5344CB8AC3E}">
        <p14:creationId xmlns:p14="http://schemas.microsoft.com/office/powerpoint/2010/main" val="2687638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483893" y="655092"/>
            <a:ext cx="6492112" cy="230832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Декоративное садоводство с основами ландшафтного проектирования : учебник / А. В. Исачкин, В. А. Крючкова, А. Г. Скакова ; под ред. А. В. Исачкина. — Москва : ИНФРА-М, </a:t>
            </a:r>
            <a:r>
              <a:rPr lang="ru-RU" sz="1200" b="1" dirty="0" smtClean="0"/>
              <a:t>2024. </a:t>
            </a:r>
            <a:r>
              <a:rPr lang="ru-RU" sz="1200" b="1" dirty="0"/>
              <a:t>— 522 с. — (Среднее профессиональное образование</a:t>
            </a:r>
            <a:r>
              <a:rPr lang="ru-RU" sz="1200" b="1" dirty="0" smtClean="0"/>
              <a:t>).</a:t>
            </a:r>
          </a:p>
          <a:p>
            <a:pPr algn="just"/>
            <a:endParaRPr lang="ru-RU" sz="1200" b="1" dirty="0"/>
          </a:p>
          <a:p>
            <a:pPr algn="just"/>
            <a:r>
              <a:rPr lang="ru-RU" sz="1200" dirty="0"/>
              <a:t>В учебнике представлены сведения о жизненных формах, жизненном цикле, фенологическом развитии декоративных растений, способах их размножения, экологических факторах, влияющих на декоративные качества растений, направлениях использования декоративных растений в ландшафтном дизайне. Дана краткая характеристика наиболее распространенных в декоративном садоводстве родов растений. Приведена информация о технологических основах декоративного </a:t>
            </a:r>
            <a:r>
              <a:rPr lang="ru-RU" sz="1200" dirty="0" smtClean="0"/>
              <a:t>растениеводства. </a:t>
            </a:r>
            <a:endParaRPr lang="ru-RU" sz="1200" dirty="0"/>
          </a:p>
        </p:txBody>
      </p:sp>
      <p:pic>
        <p:nvPicPr>
          <p:cNvPr id="12" name="Picture 4" descr="https://znanium.com/cover/1860/18600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98" y="3680245"/>
            <a:ext cx="2173304" cy="3011304"/>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2442948" y="4107975"/>
            <a:ext cx="6530853" cy="212365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Теодоронский В. С. Ландшафтная архитектура с основами проектирования : учебное пособие / В. С. Теодоронский, И. О. Боговая. - 2-е изд. – Москва : Форум : НИЦ ИНФРА-М, 2022. - 304 с. — (Среднее профессиональное образование</a:t>
            </a:r>
            <a:r>
              <a:rPr lang="ru-RU" sz="1200" b="1" dirty="0" smtClean="0"/>
              <a:t>).</a:t>
            </a:r>
          </a:p>
          <a:p>
            <a:pPr algn="just"/>
            <a:endParaRPr lang="ru-RU" sz="1200" dirty="0"/>
          </a:p>
          <a:p>
            <a:pPr algn="just"/>
            <a:r>
              <a:rPr lang="ru-RU" sz="1200" dirty="0"/>
              <a:t>В учебном пособии рассматриваются актуальные проблемы ландшафтной организации открытых пространств в урбанизированной среде. Большое внимание уделяется особенностям формирования озелененных территорий на стадиях региональной планировки и генеральных планов городов, приводятся данные по созданию лесопарков и зон отдыха на межселенных территориях, парков различного функционального назначения (городских и районных, специального назначения и др.) непосредственно в городах и поселках. </a:t>
            </a:r>
          </a:p>
        </p:txBody>
      </p:sp>
      <p:pic>
        <p:nvPicPr>
          <p:cNvPr id="6" name="Picture 2" descr="https://znanium.ru/cover/2132/21325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62" y="188640"/>
            <a:ext cx="2180413" cy="30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424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5654" y="709684"/>
            <a:ext cx="6548833" cy="1938992"/>
          </a:xfrm>
          <a:prstGeom prst="rect">
            <a:avLst/>
          </a:prstGeom>
        </p:spPr>
        <p:txBody>
          <a:bodyPr wrap="square">
            <a:spAutoFit/>
          </a:bodyPr>
          <a:lstStyle/>
          <a:p>
            <a:pPr algn="just"/>
            <a:r>
              <a:rPr lang="ru-RU" sz="1200" b="1" dirty="0"/>
              <a:t>Брашнов Д. Г. Флористика: технологии аранжировки композиций : учебное пособие / Д.Г. Брашнов. - Москва : Альфа-М : ИНФРА-М, </a:t>
            </a:r>
            <a:r>
              <a:rPr lang="ru-RU" sz="1200" b="1" dirty="0" smtClean="0"/>
              <a:t>2024. </a:t>
            </a:r>
            <a:r>
              <a:rPr lang="ru-RU" sz="1200" b="1" dirty="0"/>
              <a:t>- 221 с. </a:t>
            </a:r>
            <a:endParaRPr lang="ru-RU" sz="1200" b="1" dirty="0" smtClean="0"/>
          </a:p>
          <a:p>
            <a:pPr algn="just"/>
            <a:endParaRPr lang="ru-RU" sz="1200" dirty="0"/>
          </a:p>
          <a:p>
            <a:pPr algn="just"/>
            <a:r>
              <a:rPr lang="ru-RU" sz="1200" dirty="0"/>
              <a:t>Учебное пособие содержит справочные материалы по концепциям дизайна, современным (в том числе компьютерным) технологиям во флористике, организации флористического бизнеса, а также цветные иллюстрации, доступные в электронно-библиотечной системе. Для студентов, обучающихся в образовательных учреждениях среднего профессионального образования по специальности «Флористика». Представляет интерес для специалистов в сфере цветочного дизайна и цветоводства.</a:t>
            </a:r>
          </a:p>
        </p:txBody>
      </p:sp>
      <p:sp>
        <p:nvSpPr>
          <p:cNvPr id="7" name="Прямоугольник 6"/>
          <p:cNvSpPr/>
          <p:nvPr/>
        </p:nvSpPr>
        <p:spPr>
          <a:xfrm>
            <a:off x="2415654" y="4176214"/>
            <a:ext cx="6548832" cy="1754326"/>
          </a:xfrm>
          <a:prstGeom prst="rect">
            <a:avLst/>
          </a:prstGeom>
        </p:spPr>
        <p:txBody>
          <a:bodyPr wrap="square">
            <a:spAutoFit/>
          </a:bodyPr>
          <a:lstStyle/>
          <a:p>
            <a:pPr algn="just"/>
            <a:r>
              <a:rPr lang="ru-RU" sz="1200" b="1" dirty="0"/>
              <a:t>Матюхина Ю. А. Флористика : учебное пособие / Ю. А. Матюхина. — Москва : КноРус, </a:t>
            </a:r>
            <a:r>
              <a:rPr lang="ru-RU" sz="1200" b="1" dirty="0" smtClean="0"/>
              <a:t>2024. </a:t>
            </a:r>
            <a:r>
              <a:rPr lang="ru-RU" sz="1200" b="1" dirty="0"/>
              <a:t>— 239 с. — (Среднее профессиональное образование). </a:t>
            </a:r>
            <a:endParaRPr lang="ru-RU" sz="1200" b="1" dirty="0" smtClean="0"/>
          </a:p>
          <a:p>
            <a:pPr algn="just"/>
            <a:endParaRPr lang="ru-RU" sz="1200" dirty="0"/>
          </a:p>
          <a:p>
            <a:pPr algn="just"/>
            <a:r>
              <a:rPr lang="ru-RU" sz="1200" dirty="0"/>
              <a:t>Излагаются основы мировой и отечественной флористики. Раскрываются особенности современных флористических стилей и направлений, важнейшие вопросы флористических технологий. Особое внимание уделяется деятельности профессиональной организации флористического бизнеса. В приложениях приводятся практические и справочные данные о декоративных садовых и комнатных растениях и рекомендации по их выбору.</a:t>
            </a:r>
          </a:p>
        </p:txBody>
      </p:sp>
      <p:pic>
        <p:nvPicPr>
          <p:cNvPr id="14338" name="Picture 2" descr="https://znanium.com/cover/1911/19111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26" y="130574"/>
            <a:ext cx="2184434" cy="315441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Флорис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98" y="3531475"/>
            <a:ext cx="2206062" cy="316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838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2415654" y="477672"/>
            <a:ext cx="6611833" cy="2308324"/>
          </a:xfrm>
          <a:prstGeom prst="rect">
            <a:avLst/>
          </a:prstGeom>
        </p:spPr>
        <p:txBody>
          <a:bodyPr wrap="square">
            <a:spAutoFit/>
          </a:bodyPr>
          <a:lstStyle/>
          <a:p>
            <a:pPr algn="just"/>
            <a:r>
              <a:rPr lang="ru-RU" sz="1200" b="1" dirty="0"/>
              <a:t>Васильева В. А. Ландшафтный дизайн малого сада : учебное пособие для СПО / В. А. Васильева, А. И. Головня, Н. Н. Лазарев. — 2-е изд., перераб. и доп. — Москва : Издательство Юрайт, 2024. — 175 с. </a:t>
            </a:r>
            <a:r>
              <a:rPr lang="ru-RU" sz="1200" b="1" dirty="0" smtClean="0"/>
              <a:t>— </a:t>
            </a:r>
            <a:r>
              <a:rPr lang="ru-RU" sz="1200" b="1" dirty="0"/>
              <a:t>(Профессиональное образование</a:t>
            </a:r>
            <a:r>
              <a:rPr lang="ru-RU" sz="1200" b="1" dirty="0" smtClean="0"/>
              <a:t>).</a:t>
            </a:r>
          </a:p>
          <a:p>
            <a:pPr algn="just"/>
            <a:endParaRPr lang="ru-RU" sz="1200" dirty="0"/>
          </a:p>
          <a:p>
            <a:pPr algn="just"/>
            <a:r>
              <a:rPr lang="ru-RU" sz="1200" dirty="0"/>
              <a:t>Данная книга расскажет о некоторых законах, приемах и хитростях ландшафтного дизайна. Она поможет разобраться в базовых законах и наиболее распространенных стилях ландшафтного дизайна. В книге рассказано об основных приемах организации ландшафтной территории, способах подбора растений и организации водоемов, альпинариев, рокариев, альпийских горок. Приводится подробная характеристика, методики ухода и выращивания газонных, цветочно-декоративных и древесно-кустарниковых растений. Затронуты вопросы ландшафтного проектирования. </a:t>
            </a:r>
          </a:p>
        </p:txBody>
      </p:sp>
      <p:sp>
        <p:nvSpPr>
          <p:cNvPr id="15" name="Прямоугольник 14"/>
          <p:cNvSpPr/>
          <p:nvPr/>
        </p:nvSpPr>
        <p:spPr>
          <a:xfrm>
            <a:off x="2402958" y="4369981"/>
            <a:ext cx="6561528" cy="1569660"/>
          </a:xfrm>
          <a:prstGeom prst="rect">
            <a:avLst/>
          </a:prstGeom>
        </p:spPr>
        <p:txBody>
          <a:bodyPr wrap="square">
            <a:spAutoFit/>
          </a:bodyPr>
          <a:lstStyle/>
          <a:p>
            <a:pPr algn="just"/>
            <a:r>
              <a:rPr lang="ru-RU" sz="1200" b="1" dirty="0"/>
              <a:t>Максименко А. П. Декоративные и полезные растения в ландшафтном дизайне / А. П. Максименко. — 2-е изд., стер. — Санкт-Петербург : Лань, 2022. — 124 с. </a:t>
            </a:r>
            <a:r>
              <a:rPr lang="ru-RU" sz="1200" b="1" dirty="0"/>
              <a:t>— (Среднее профессиональное образование</a:t>
            </a:r>
            <a:r>
              <a:rPr lang="ru-RU" sz="1200" b="1" dirty="0" smtClean="0"/>
              <a:t>).</a:t>
            </a:r>
            <a:endParaRPr lang="ru-RU" sz="1200" b="1" dirty="0" smtClean="0"/>
          </a:p>
          <a:p>
            <a:pPr algn="just"/>
            <a:endParaRPr lang="ru-RU" sz="1200" dirty="0"/>
          </a:p>
          <a:p>
            <a:pPr algn="just"/>
            <a:r>
              <a:rPr lang="ru-RU" sz="1200" dirty="0"/>
              <a:t>Учебное пособие подготовлено в соответствии с учебным планом и программой по дисциплине «Частное ландшафтное проектирование». Приведен ассортимент декоративных и полез-ных растений, наиболее устойчивых к произрастанию в условиях Краснодарского края. </a:t>
            </a:r>
          </a:p>
        </p:txBody>
      </p:sp>
      <p:pic>
        <p:nvPicPr>
          <p:cNvPr id="11266" name="Picture 2" descr="Обложка книги ЛАНДШАФТНЫЙ ДИЗАЙН МАЛОГО САДА  В. А. Васильева,  А. И. Головня,  Н. Н. Лазаре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42" y="-13968"/>
            <a:ext cx="2736304" cy="38030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Максименко А. П. - Декоративные и полезные растения в ландшафтном дизайн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1" y="3789040"/>
            <a:ext cx="2184179"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765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43655" y="362607"/>
            <a:ext cx="6554567" cy="2492990"/>
          </a:xfrm>
          <a:prstGeom prst="rect">
            <a:avLst/>
          </a:prstGeom>
        </p:spPr>
        <p:txBody>
          <a:bodyPr wrap="square">
            <a:spAutoFit/>
          </a:bodyPr>
          <a:lstStyle/>
          <a:p>
            <a:pPr algn="just"/>
            <a:r>
              <a:rPr lang="ru-RU" sz="1200" b="1" dirty="0"/>
              <a:t>Васильева В.А. Ландшафтный дизайн : учебное пособие / В.А. Васильева. — Москва : КноРус, </a:t>
            </a:r>
            <a:r>
              <a:rPr lang="ru-RU" sz="1200" b="1" dirty="0" smtClean="0"/>
              <a:t>2024. </a:t>
            </a:r>
            <a:r>
              <a:rPr lang="ru-RU" sz="1200" b="1" dirty="0"/>
              <a:t>— </a:t>
            </a:r>
            <a:r>
              <a:rPr lang="ru-RU" sz="1200" b="1" dirty="0" smtClean="0"/>
              <a:t>319 </a:t>
            </a:r>
            <a:r>
              <a:rPr lang="ru-RU" sz="1200" b="1" dirty="0"/>
              <a:t>с. – (Среднее профессиональное образование).</a:t>
            </a:r>
          </a:p>
          <a:p>
            <a:pPr algn="just"/>
            <a:endParaRPr lang="en-US" sz="1200" b="1" dirty="0" smtClean="0"/>
          </a:p>
          <a:p>
            <a:pPr algn="just"/>
            <a:endParaRPr lang="en-US" sz="1200" dirty="0"/>
          </a:p>
          <a:p>
            <a:pPr algn="just"/>
            <a:r>
              <a:rPr lang="ru-RU" sz="1200" dirty="0"/>
              <a:t>Представлены теоретические основы ландшафтного дизайна, основные стилевые направления в садово-парковом и ландшафтном строительстве, а также описание видов деревьев, кустарников, лиан. Раскрыты композиционные вопросы формирования садово-парковых объектов, основные законы и приемы, используемые в ландшафтном дизайне. Даны учетные нормы, общее представление о дренажной системе, проектировании цветников, каменистых садов, водоемов, газонов. Приведены практические задания, способствующие приобретению практических навыков, контрольные вопросы по отдельным темам и разделам.</a:t>
            </a:r>
          </a:p>
        </p:txBody>
      </p:sp>
      <p:pic>
        <p:nvPicPr>
          <p:cNvPr id="6" name="Picture 4" descr="Ландшафтный дизай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88" y="148356"/>
            <a:ext cx="2209800" cy="315138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92914" y="3724996"/>
            <a:ext cx="6611833" cy="2308324"/>
          </a:xfrm>
          <a:prstGeom prst="rect">
            <a:avLst/>
          </a:prstGeom>
        </p:spPr>
        <p:txBody>
          <a:bodyPr wrap="square">
            <a:spAutoFit/>
          </a:bodyPr>
          <a:lstStyle/>
          <a:p>
            <a:pPr algn="just"/>
            <a:r>
              <a:rPr lang="ru-RU" sz="1200" b="1" dirty="0"/>
              <a:t>Васильева В. А. Ландшафтный дизайн малого сада : учебное пособие для СПО / В. А. Васильева, А. И. Головня, Н. Н. Лазарев. — 2-е изд., перераб. и доп. — Москва : Издательство Юрайт, 2024. — 175 с. </a:t>
            </a:r>
            <a:r>
              <a:rPr lang="ru-RU" sz="1200" b="1" dirty="0" smtClean="0"/>
              <a:t>— </a:t>
            </a:r>
            <a:r>
              <a:rPr lang="ru-RU" sz="1200" b="1" dirty="0"/>
              <a:t>(Профессиональное образование</a:t>
            </a:r>
            <a:r>
              <a:rPr lang="ru-RU" sz="1200" b="1" dirty="0" smtClean="0"/>
              <a:t>).</a:t>
            </a:r>
          </a:p>
          <a:p>
            <a:pPr algn="just"/>
            <a:endParaRPr lang="ru-RU" sz="1200" dirty="0"/>
          </a:p>
          <a:p>
            <a:pPr algn="just"/>
            <a:r>
              <a:rPr lang="ru-RU" sz="1200" dirty="0"/>
              <a:t>Данная книга расскажет о некоторых законах, приемах и хитростях ландшафтного дизайна. Она поможет разобраться в базовых законах и наиболее распространенных стилях ландшафтного дизайна. В книге рассказано об основных приемах организации ландшафтной территории, способах подбора растений и организации водоемов, альпинариев, рокариев, альпийских горок. Приводится подробная характеристика, методики ухода и выращивания газонных, цветочно-декоративных и древесно-кустарниковых растений. Затронуты вопросы ландшафтного проектирования. </a:t>
            </a:r>
          </a:p>
        </p:txBody>
      </p:sp>
      <p:pic>
        <p:nvPicPr>
          <p:cNvPr id="10" name="Picture 2" descr="Обложка книги ЛАНДШАФТНЫЙ ДИЗАЙН МАЛОГО САДА  В. А. Васильева,  А. И. Головня,  Н. Н. Лазаре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82" y="3233356"/>
            <a:ext cx="2736304" cy="380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7757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70245" y="627796"/>
            <a:ext cx="6422235" cy="2123658"/>
          </a:xfrm>
          <a:prstGeom prst="rect">
            <a:avLst/>
          </a:prstGeom>
        </p:spPr>
        <p:txBody>
          <a:bodyPr wrap="square">
            <a:spAutoFit/>
          </a:bodyPr>
          <a:lstStyle/>
          <a:p>
            <a:pPr algn="just"/>
            <a:r>
              <a:rPr lang="ru-RU" sz="1200" b="1" dirty="0"/>
              <a:t>Маланкина Е. Л. Лекарственные растения в декоративном садоводстве : учебное пособие / Е.Л. Маланкина. — Москва : ИНФРА-М, </a:t>
            </a:r>
            <a:r>
              <a:rPr lang="ru-RU" sz="1200" b="1" dirty="0" smtClean="0"/>
              <a:t>2023. </a:t>
            </a:r>
            <a:r>
              <a:rPr lang="ru-RU" sz="1200" b="1" dirty="0"/>
              <a:t>— 240 с. — (Среднее профессиональное образование</a:t>
            </a:r>
            <a:r>
              <a:rPr lang="ru-RU" sz="1200" b="1" dirty="0" smtClean="0"/>
              <a:t>).</a:t>
            </a:r>
          </a:p>
          <a:p>
            <a:pPr algn="just"/>
            <a:endParaRPr lang="ru-RU" sz="1200" dirty="0"/>
          </a:p>
          <a:p>
            <a:pPr algn="just"/>
            <a:r>
              <a:rPr lang="ru-RU" sz="1200" dirty="0"/>
              <a:t>В учебном пособии «Лекарственные растения в декоративном садоводстве» содержится информация об ассортименте и сортименте растений для индивидуального аптекарского огорода, описываются их декоративные качества, приведены сроки цветения, сведения о применении. Данная информация поможет правильно подбирать место для каждого растения на участке и составлять композиции не только полезные, но и красивые, радующие глаз в течение всего весенне-летнего сезона.</a:t>
            </a:r>
          </a:p>
        </p:txBody>
      </p:sp>
      <p:pic>
        <p:nvPicPr>
          <p:cNvPr id="5" name="Picture 2" descr="Джикович Ю. В. - Экономика садово-паркового и ландшафтного строитель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6" y="3491019"/>
            <a:ext cx="2285628" cy="316835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84496" y="3838408"/>
            <a:ext cx="6552364" cy="1754326"/>
          </a:xfrm>
          <a:prstGeom prst="rect">
            <a:avLst/>
          </a:prstGeom>
        </p:spPr>
        <p:txBody>
          <a:bodyPr wrap="square">
            <a:spAutoFit/>
          </a:bodyPr>
          <a:lstStyle/>
          <a:p>
            <a:pPr algn="just"/>
            <a:r>
              <a:rPr lang="ru-RU" sz="1200" b="1" dirty="0"/>
              <a:t>Джикович Ю. В. Экономика садово-паркового и ландшафтного строительства : учебник для СПО / Ю. В. Джикович. — 5-е изд., стер. — Санкт-Петербург : Лань, </a:t>
            </a:r>
            <a:r>
              <a:rPr lang="ru-RU" sz="1200" b="1" dirty="0" smtClean="0"/>
              <a:t>2022. </a:t>
            </a:r>
            <a:r>
              <a:rPr lang="ru-RU" sz="1200" b="1" dirty="0"/>
              <a:t>— 224 с. </a:t>
            </a:r>
            <a:endParaRPr lang="ru-RU" sz="1200" b="1" dirty="0" smtClean="0"/>
          </a:p>
          <a:p>
            <a:pPr algn="just"/>
            <a:endParaRPr lang="ru-RU" sz="1200" dirty="0"/>
          </a:p>
          <a:p>
            <a:pPr algn="just"/>
            <a:r>
              <a:rPr lang="ru-RU" sz="1200" dirty="0"/>
              <a:t>В учебнике рассматриваются основные вопросы экономики ландшафтного строительства: организационно-правовые формы предприятий, ресурсы предприятия, нормирование и оплата труда, издержки и себестоимость продукции, основы сметного нормирования, маркетинг и инвестиции в ландшафтном строительстве.</a:t>
            </a:r>
          </a:p>
        </p:txBody>
      </p:sp>
      <p:pic>
        <p:nvPicPr>
          <p:cNvPr id="12290" name="Picture 2" descr="https://znanium.ru/cover/2033/2033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94200"/>
            <a:ext cx="2256549" cy="309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899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95534" y="1514901"/>
            <a:ext cx="8796946" cy="3785652"/>
          </a:xfrm>
          <a:prstGeom prst="rect">
            <a:avLst/>
          </a:prstGeom>
        </p:spPr>
        <p:txBody>
          <a:bodyPr wrap="square">
            <a:spAutoFit/>
          </a:bodyPr>
          <a:lstStyle/>
          <a:p>
            <a:pPr algn="ctr"/>
            <a:r>
              <a:rPr lang="ru-RU" sz="4000" b="1" dirty="0"/>
              <a:t>ПМ.02 </a:t>
            </a:r>
            <a:endParaRPr lang="ru-RU" sz="4000" b="1" dirty="0" smtClean="0"/>
          </a:p>
          <a:p>
            <a:pPr algn="ctr"/>
            <a:r>
              <a:rPr lang="ru-RU" sz="4000" b="1" dirty="0" smtClean="0"/>
              <a:t>ОРГАНИЗАЦИЯ </a:t>
            </a:r>
            <a:r>
              <a:rPr lang="ru-RU" sz="4000" b="1" dirty="0"/>
              <a:t>РАБОТ ПО ВЫРАЩИВАНИЮ ДРЕВЕСНО-КУСТАРНИКОВОЙ, ЦВЕТОЧНО-ДЕКОРАТИВНОЙ РАСТИТЕЛЬНОСТИ</a:t>
            </a:r>
            <a:endParaRPr lang="ru-RU" sz="4000" dirty="0"/>
          </a:p>
        </p:txBody>
      </p:sp>
    </p:spTree>
    <p:extLst>
      <p:ext uri="{BB962C8B-B14F-4D97-AF65-F5344CB8AC3E}">
        <p14:creationId xmlns:p14="http://schemas.microsoft.com/office/powerpoint/2010/main" val="2941825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Древоводство, купить, продажа, заказать"/>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20486" name="Picture 6" descr="Обложка книги ДРЕВОВОДСТВО Данченко А. М., Кабанова С. А., Данченко М.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78"/>
            <a:ext cx="2411760" cy="371703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29619" y="404664"/>
            <a:ext cx="6534869" cy="2677656"/>
          </a:xfrm>
          <a:prstGeom prst="rect">
            <a:avLst/>
          </a:prstGeom>
        </p:spPr>
        <p:txBody>
          <a:bodyPr wrap="square">
            <a:spAutoFit/>
          </a:bodyPr>
          <a:lstStyle/>
          <a:p>
            <a:pPr algn="just"/>
            <a:r>
              <a:rPr lang="ru-RU" sz="1200" b="1" dirty="0"/>
              <a:t>Данченко А. М.  Древоводство : учебное пособие для СПО / А. М. Данченко, С. А. Кабанова, М. А. Данченко. — Москва : Издательство Юрайт, </a:t>
            </a:r>
            <a:r>
              <a:rPr lang="ru-RU" sz="1200" b="1" dirty="0" smtClean="0"/>
              <a:t>2024. </a:t>
            </a:r>
            <a:r>
              <a:rPr lang="ru-RU" sz="1200" b="1" dirty="0"/>
              <a:t>— 249 с. — (Профессиональное образование</a:t>
            </a:r>
            <a:r>
              <a:rPr lang="ru-RU" sz="1200" b="1" dirty="0" smtClean="0"/>
              <a:t>).</a:t>
            </a:r>
          </a:p>
          <a:p>
            <a:pPr algn="just"/>
            <a:endParaRPr lang="ru-RU" sz="1200" dirty="0"/>
          </a:p>
          <a:p>
            <a:pPr algn="just"/>
            <a:r>
              <a:rPr lang="ru-RU" sz="1200" dirty="0"/>
              <a:t>Проблема получения широкого ассортимента ценных растений, необходимых для лесовосстановления и озеленения населенных пунктов, является актуальной задачей лесного хозяйства. Курс состоит из двух основных блоков: теоретического, где рассматриваются основы создания лесных питомников, и практического, где представлены современные технологии выращивания посадочного материала, а также организация работ в питомниках с применением средств механизации производственных процессов.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11" name="Picture 2" descr="Атрощенко Г. П., Щербакова Г. В. - Плодовые деревья и кустарники для ландшаф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56" y="3543300"/>
            <a:ext cx="2334163" cy="3206105"/>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2538248" y="4099034"/>
            <a:ext cx="6403258" cy="1754326"/>
          </a:xfrm>
          <a:prstGeom prst="rect">
            <a:avLst/>
          </a:prstGeom>
        </p:spPr>
        <p:txBody>
          <a:bodyPr wrap="square">
            <a:spAutoFit/>
          </a:bodyPr>
          <a:lstStyle/>
          <a:p>
            <a:pPr algn="just"/>
            <a:r>
              <a:rPr lang="ru-RU" sz="1200" b="1" dirty="0"/>
              <a:t>Атрощенко Г. П. Плодовые деревья и кустарники для ландшафта : учебное пособие / Г. П. Атрощенко, Г. В. Щербакова. — Санкт-Петербург : Лань, </a:t>
            </a:r>
            <a:r>
              <a:rPr lang="ru-RU" sz="1200" b="1" dirty="0" smtClean="0"/>
              <a:t>2023. </a:t>
            </a:r>
            <a:r>
              <a:rPr lang="ru-RU" sz="1200" b="1" dirty="0"/>
              <a:t>— 288 с. </a:t>
            </a:r>
            <a:endParaRPr lang="ru-RU" sz="1200" b="1" dirty="0" smtClean="0"/>
          </a:p>
          <a:p>
            <a:pPr algn="just"/>
            <a:endParaRPr lang="ru-RU" sz="1200" dirty="0"/>
          </a:p>
          <a:p>
            <a:pPr algn="just"/>
            <a:r>
              <a:rPr lang="ru-RU" sz="1200" dirty="0"/>
              <a:t>В учебном пособии рассмотрены основные декоративные качества плодовых деревьев и кустарников, отмечены критерии выбора их для использования в ландшафтном дизайне. Большое внимание уделено способам размножения и агротехнике декоративных плодовых культур. Приводится характеристика плодовых деревьев и кустарников для ландшафта Северо-Запада России.</a:t>
            </a:r>
          </a:p>
        </p:txBody>
      </p:sp>
    </p:spTree>
    <p:extLst>
      <p:ext uri="{BB962C8B-B14F-4D97-AF65-F5344CB8AC3E}">
        <p14:creationId xmlns:p14="http://schemas.microsoft.com/office/powerpoint/2010/main" val="197805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6716" y="835918"/>
            <a:ext cx="6623496" cy="1569660"/>
          </a:xfrm>
          <a:prstGeom prst="rect">
            <a:avLst/>
          </a:prstGeom>
        </p:spPr>
        <p:txBody>
          <a:bodyPr wrap="square">
            <a:spAutoFit/>
          </a:bodyPr>
          <a:lstStyle/>
          <a:p>
            <a:pPr algn="just"/>
            <a:r>
              <a:rPr lang="ru-RU" sz="1200" b="1" dirty="0"/>
              <a:t>Корягина Н. В. Ботаника : учебное пособие / Н.В. Корягина, Ю.В. Корягин. — Москва : ИНФРА-М, </a:t>
            </a:r>
            <a:r>
              <a:rPr lang="ru-RU" sz="1200" b="1" dirty="0" smtClean="0"/>
              <a:t>2024. </a:t>
            </a:r>
            <a:r>
              <a:rPr lang="ru-RU" sz="1200" b="1" dirty="0"/>
              <a:t>— 351 с. — (Среднее профессиональное образование</a:t>
            </a:r>
            <a:r>
              <a:rPr lang="ru-RU" sz="1200" b="1" dirty="0" smtClean="0"/>
              <a:t>).</a:t>
            </a:r>
          </a:p>
          <a:p>
            <a:pPr algn="just"/>
            <a:endParaRPr lang="ru-RU" sz="1200" dirty="0"/>
          </a:p>
          <a:p>
            <a:pPr algn="just"/>
            <a:r>
              <a:rPr lang="ru-RU" sz="1200" dirty="0"/>
              <a:t>Учебное пособие составлено в соответствии с программой курса «Ботаника» для </a:t>
            </a:r>
            <a:r>
              <a:rPr lang="ru-RU" sz="1200" dirty="0" smtClean="0"/>
              <a:t>сельскохозяйственных </a:t>
            </a:r>
            <a:r>
              <a:rPr lang="ru-RU" sz="1200" dirty="0"/>
              <a:t>вузов. Представлены теоретические вопросы и практические задания по цитологии, гистологии, вегетативным и генеративным органам растений, систематике, а также основам экологии и географии растений.</a:t>
            </a:r>
          </a:p>
        </p:txBody>
      </p:sp>
      <p:sp>
        <p:nvSpPr>
          <p:cNvPr id="4" name="Прямоугольник 3"/>
          <p:cNvSpPr/>
          <p:nvPr/>
        </p:nvSpPr>
        <p:spPr>
          <a:xfrm>
            <a:off x="2429301" y="3684896"/>
            <a:ext cx="6607195" cy="2492990"/>
          </a:xfrm>
          <a:prstGeom prst="rect">
            <a:avLst/>
          </a:prstGeom>
        </p:spPr>
        <p:txBody>
          <a:bodyPr wrap="square">
            <a:spAutoFit/>
          </a:bodyPr>
          <a:lstStyle/>
          <a:p>
            <a:pPr algn="just"/>
            <a:r>
              <a:rPr lang="ru-RU" sz="1200" b="1" dirty="0"/>
              <a:t>Панфилова О. Ф.  Физиология растений с основами микробиологии : учебник и практикум для СПО / О. Ф. Панфилова, Н. В. Пильщикова. — 2-е изд., испр. — Москва : Издательство Юрайт, </a:t>
            </a:r>
            <a:r>
              <a:rPr lang="ru-RU" sz="1200" b="1" dirty="0" smtClean="0"/>
              <a:t>2024. </a:t>
            </a:r>
            <a:r>
              <a:rPr lang="ru-RU" sz="1200" b="1" dirty="0"/>
              <a:t>— </a:t>
            </a:r>
            <a:r>
              <a:rPr lang="ru-RU" sz="1200" b="1" dirty="0" smtClean="0"/>
              <a:t>183 </a:t>
            </a:r>
            <a:r>
              <a:rPr lang="ru-RU" sz="1200" b="1" dirty="0"/>
              <a:t>с. — (Профессиональное образование</a:t>
            </a:r>
            <a:r>
              <a:rPr lang="ru-RU" sz="1200" b="1" dirty="0" smtClean="0"/>
              <a:t>).</a:t>
            </a:r>
          </a:p>
          <a:p>
            <a:pPr algn="just"/>
            <a:endParaRPr lang="ru-RU" sz="1200" dirty="0"/>
          </a:p>
          <a:p>
            <a:pPr algn="just"/>
            <a:r>
              <a:rPr lang="ru-RU" sz="1200" dirty="0"/>
              <a:t>В курсе представлены основные функции растительного организма, их значение для формирования урожая сельскохозяйственных культур. Показаны взаимоотношения микроорганизмов и растений, использование микроорганизмов в биотехнологиях. Изучение дисциплины направлено на повышение эффективности сельского и лесного хозяйств, охрану окружающей среды. Содержание полностью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2050" name="Picture 2" descr="https://znanium.ru/cover/2102/21026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0" y="203796"/>
            <a:ext cx="2175394" cy="29574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Обложка книги ФИЗИОЛОГИЯ РАСТЕНИЙ С ОСНОВАМИ МИКРОБИОЛОГИИ Панфилова О. Ф., Пильщикова Н.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61279"/>
            <a:ext cx="2664296" cy="3781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30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29302" y="873457"/>
            <a:ext cx="6535184" cy="1569660"/>
          </a:xfrm>
          <a:prstGeom prst="rect">
            <a:avLst/>
          </a:prstGeom>
        </p:spPr>
        <p:txBody>
          <a:bodyPr wrap="square">
            <a:spAutoFit/>
          </a:bodyPr>
          <a:lstStyle/>
          <a:p>
            <a:pPr algn="just"/>
            <a:r>
              <a:rPr lang="ru-RU" sz="1200" b="1" dirty="0"/>
              <a:t>Максименко А. П. Декоративные и полезные растения в ландшафтном дизайне / А. П. Максименко. — 2-е изд., стер. — Санкт-Петербург : Лань, 2022. — 124 с</a:t>
            </a:r>
            <a:r>
              <a:rPr lang="ru-RU" sz="1200" b="1" dirty="0"/>
              <a:t>. — (Среднее профессиональное образование</a:t>
            </a:r>
            <a:r>
              <a:rPr lang="ru-RU" sz="1200" b="1" dirty="0" smtClean="0"/>
              <a:t>).</a:t>
            </a:r>
            <a:r>
              <a:rPr lang="ru-RU" sz="1200" b="1" dirty="0" smtClean="0"/>
              <a:t> </a:t>
            </a:r>
            <a:endParaRPr lang="ru-RU" sz="1200" b="1" dirty="0" smtClean="0"/>
          </a:p>
          <a:p>
            <a:pPr algn="just"/>
            <a:endParaRPr lang="ru-RU" sz="1200" dirty="0"/>
          </a:p>
          <a:p>
            <a:pPr algn="just"/>
            <a:r>
              <a:rPr lang="ru-RU" sz="1200" dirty="0"/>
              <a:t>Учебное пособие подготовлено в соответствии с учебным планом и программой по дисциплине «Частное ландшафтное проектирование». Приведен ассортимент декоративных и полез-ных растений, наиболее устойчивых к произрастанию в условиях Краснодарского края. </a:t>
            </a:r>
          </a:p>
        </p:txBody>
      </p:sp>
      <p:sp>
        <p:nvSpPr>
          <p:cNvPr id="5" name="Прямоугольник 4"/>
          <p:cNvSpPr/>
          <p:nvPr/>
        </p:nvSpPr>
        <p:spPr>
          <a:xfrm>
            <a:off x="2524836" y="3889612"/>
            <a:ext cx="6445242" cy="230832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Декоративное садоводство с основами ландшафтного проектирования : учебник / А. В. Исачкин, В. А. Крючкова, А. Г. Скакова ; под ред. А. В. Исачкина. — Москва : ИНФРА-М, </a:t>
            </a:r>
            <a:r>
              <a:rPr lang="ru-RU" sz="1200" b="1" dirty="0" smtClean="0"/>
              <a:t>2024. </a:t>
            </a:r>
            <a:r>
              <a:rPr lang="ru-RU" sz="1200" b="1" dirty="0"/>
              <a:t>— 522 с. — (Среднее профессиональное образование</a:t>
            </a:r>
            <a:r>
              <a:rPr lang="ru-RU" sz="1200" b="1" dirty="0" smtClean="0"/>
              <a:t>).</a:t>
            </a:r>
          </a:p>
          <a:p>
            <a:pPr algn="just"/>
            <a:endParaRPr lang="ru-RU" sz="1200" b="1" dirty="0"/>
          </a:p>
          <a:p>
            <a:pPr algn="just"/>
            <a:r>
              <a:rPr lang="ru-RU" sz="1200" dirty="0"/>
              <a:t>В учебнике представлены сведения о жизненных формах, жизненном цикле, фенологическом развитии декоративных растений, способах их размножения, экологических факторах, влияющих на декоративные качества растений, направлениях использования декоративных растений в ландшафтном дизайне. Дана краткая характеристика наиболее распространенных в декоративном садоводстве родов растений. Приведена информация о технологических основах декоративного </a:t>
            </a:r>
            <a:r>
              <a:rPr lang="ru-RU" sz="1200" dirty="0" smtClean="0"/>
              <a:t>растениеводства. </a:t>
            </a:r>
            <a:endParaRPr lang="ru-RU" sz="1200" dirty="0"/>
          </a:p>
        </p:txBody>
      </p:sp>
      <p:pic>
        <p:nvPicPr>
          <p:cNvPr id="13314" name="Picture 2" descr="https://znanium.ru/cover/2132/2132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42" y="3573016"/>
            <a:ext cx="2268260" cy="31348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Максименко А. П. - Декоративные и полезные растения в ландшафтном дизайн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1" y="260648"/>
            <a:ext cx="2184179"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609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13591" y="4359348"/>
            <a:ext cx="6550896" cy="1754326"/>
          </a:xfrm>
          <a:prstGeom prst="rect">
            <a:avLst/>
          </a:prstGeom>
        </p:spPr>
        <p:txBody>
          <a:bodyPr wrap="square">
            <a:spAutoFit/>
          </a:bodyPr>
          <a:lstStyle/>
          <a:p>
            <a:pPr algn="just"/>
            <a:r>
              <a:rPr lang="ru-RU" sz="1200" b="1" dirty="0"/>
              <a:t>Максименко А. П. Декоративный питомник. Практикум / А. П. Максименко. — 2-е изд., стер. — </a:t>
            </a:r>
            <a:r>
              <a:rPr lang="ru-RU" sz="1200" b="1" dirty="0" smtClean="0"/>
              <a:t>Санкт-Петербург </a:t>
            </a:r>
            <a:r>
              <a:rPr lang="ru-RU" sz="1200" b="1" dirty="0"/>
              <a:t>: Лань, </a:t>
            </a:r>
            <a:r>
              <a:rPr lang="ru-RU" sz="1200" b="1" dirty="0" smtClean="0"/>
              <a:t>2024. </a:t>
            </a:r>
            <a:r>
              <a:rPr lang="ru-RU" sz="1200" b="1" dirty="0"/>
              <a:t>— 100 с. </a:t>
            </a:r>
            <a:r>
              <a:rPr lang="ru-RU" sz="1200" b="1" dirty="0"/>
              <a:t>— (Среднее профессиональное образование</a:t>
            </a:r>
            <a:r>
              <a:rPr lang="ru-RU" sz="1200" b="1" dirty="0" smtClean="0"/>
              <a:t>).</a:t>
            </a:r>
            <a:endParaRPr lang="ru-RU" sz="1200" b="1" dirty="0" smtClean="0"/>
          </a:p>
          <a:p>
            <a:pPr algn="just"/>
            <a:endParaRPr lang="ru-RU" sz="1200" dirty="0"/>
          </a:p>
          <a:p>
            <a:pPr algn="just"/>
            <a:r>
              <a:rPr lang="ru-RU" sz="1200" dirty="0"/>
              <a:t>Пособие предназначено для проведения лабораторных и самостоятель-ных занятий по изучению декоративного питомниководства: организации питомника, подбора ассортимента выращиваемых пород, расчета производ-ственных площадей, проектирования севооборотов, передовых способов подготовки семян к посеву и черенков к посадке.</a:t>
            </a:r>
          </a:p>
        </p:txBody>
      </p:sp>
      <p:sp>
        <p:nvSpPr>
          <p:cNvPr id="6" name="Прямоугольник 5"/>
          <p:cNvSpPr/>
          <p:nvPr/>
        </p:nvSpPr>
        <p:spPr>
          <a:xfrm>
            <a:off x="2415654" y="477672"/>
            <a:ext cx="6611833" cy="2308324"/>
          </a:xfrm>
          <a:prstGeom prst="rect">
            <a:avLst/>
          </a:prstGeom>
        </p:spPr>
        <p:txBody>
          <a:bodyPr wrap="square">
            <a:spAutoFit/>
          </a:bodyPr>
          <a:lstStyle/>
          <a:p>
            <a:pPr algn="just"/>
            <a:r>
              <a:rPr lang="ru-RU" sz="1200" b="1" dirty="0"/>
              <a:t>Васильева В. А. Ландшафтный дизайн малого сада : учебное пособие для СПО / В. А. Васильева, А. И. Головня, Н. Н. Лазарев. — 2-е изд., перераб. и доп. — Москва : Издательство Юрайт, 2024. — 175 с. </a:t>
            </a:r>
            <a:r>
              <a:rPr lang="ru-RU" sz="1200" b="1" dirty="0" smtClean="0"/>
              <a:t>— </a:t>
            </a:r>
            <a:r>
              <a:rPr lang="ru-RU" sz="1200" b="1" dirty="0"/>
              <a:t>(Профессиональное образование</a:t>
            </a:r>
            <a:r>
              <a:rPr lang="ru-RU" sz="1200" b="1" dirty="0" smtClean="0"/>
              <a:t>).</a:t>
            </a:r>
          </a:p>
          <a:p>
            <a:pPr algn="just"/>
            <a:endParaRPr lang="ru-RU" sz="1200" dirty="0"/>
          </a:p>
          <a:p>
            <a:pPr algn="just"/>
            <a:r>
              <a:rPr lang="ru-RU" sz="1200" dirty="0"/>
              <a:t>Данная книга расскажет о некоторых законах, приемах и хитростях ландшафтного дизайна. Она поможет разобраться в базовых законах и наиболее распространенных стилях ландшафтного дизайна. В книге рассказано об основных приемах организации ландшафтной территории, способах подбора растений и организации водоемов, альпинариев, рокариев, альпийских горок. Приводится подробная характеристика, методики ухода и выращивания газонных, цветочно-декоративных и древесно-кустарниковых растений. Затронуты вопросы ландшафтного проектирования. </a:t>
            </a:r>
          </a:p>
        </p:txBody>
      </p:sp>
      <p:pic>
        <p:nvPicPr>
          <p:cNvPr id="7" name="Picture 2" descr="Обложка книги ЛАНДШАФТНЫЙ ДИЗАЙН МАЛОГО САДА  В. А. Васильева,  А. И. Головня,  Н. Н. Лазаре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42" y="-13968"/>
            <a:ext cx="2736304" cy="38030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Максименко А. П. - Декоративный питомник.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20" y="3645024"/>
            <a:ext cx="2184179" cy="307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1477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3206" y="1828800"/>
            <a:ext cx="8103250" cy="3170099"/>
          </a:xfrm>
          <a:prstGeom prst="rect">
            <a:avLst/>
          </a:prstGeom>
        </p:spPr>
        <p:txBody>
          <a:bodyPr wrap="square">
            <a:spAutoFit/>
          </a:bodyPr>
          <a:lstStyle/>
          <a:p>
            <a:pPr algn="ctr"/>
            <a:r>
              <a:rPr lang="ru-RU" sz="4000" b="1" dirty="0"/>
              <a:t>ПМ.03 </a:t>
            </a:r>
            <a:endParaRPr lang="ru-RU" sz="4000" b="1" dirty="0" smtClean="0"/>
          </a:p>
          <a:p>
            <a:pPr algn="ctr"/>
            <a:r>
              <a:rPr lang="ru-RU" sz="4000" b="1" dirty="0" smtClean="0"/>
              <a:t>ОСВОЕНИЕ </a:t>
            </a:r>
            <a:r>
              <a:rPr lang="ru-RU" sz="4000" b="1" dirty="0"/>
              <a:t>ВИДОВ РАБОТ ПО ОДНОЙ ИЛИ НЕСКОЛЬКИМ ПРОФЕССИЯМ РАБОЧИХ, ДОЛЖНОСТЯМ СЛУЖАЩИХ</a:t>
            </a:r>
            <a:endParaRPr lang="ru-RU" sz="4000" dirty="0"/>
          </a:p>
        </p:txBody>
      </p:sp>
    </p:spTree>
    <p:extLst>
      <p:ext uri="{BB962C8B-B14F-4D97-AF65-F5344CB8AC3E}">
        <p14:creationId xmlns:p14="http://schemas.microsoft.com/office/powerpoint/2010/main" val="2572989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Обложка книги СТРОИТЕЛЬСТВО И СОДЕРЖАНИЕ ОБЪЕКТОВ ЛАНДШАФТНОЙ АРХИТЕКТУРЫ Теодоронский В. С., Сабо Е. Д., Фролова В. А. ; Под ред. Теодоронского В.С.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 y="3368174"/>
            <a:ext cx="2483768" cy="366351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56597" y="3944202"/>
            <a:ext cx="6530188" cy="230832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Теодоронский В. С.  Строительство и содержание объектов ландшафтной архитектуры : учебник для СПО / В. С. Теодоронский, Е. Д. Сабо, В. А. Фролова ; под редакцией В. С. Теодоронского. — 4-е изд., испр. и доп. — Москва : Издательство Юрайт, </a:t>
            </a:r>
            <a:r>
              <a:rPr lang="ru-RU" sz="1200" b="1" dirty="0" smtClean="0"/>
              <a:t>2024. </a:t>
            </a:r>
            <a:r>
              <a:rPr lang="ru-RU" sz="1200" b="1" dirty="0"/>
              <a:t>— 397 с. — (Профессиональное образование</a:t>
            </a:r>
            <a:r>
              <a:rPr lang="ru-RU" sz="1200" b="1" dirty="0" smtClean="0"/>
              <a:t>).</a:t>
            </a:r>
          </a:p>
          <a:p>
            <a:pPr algn="just"/>
            <a:endParaRPr lang="ru-RU" sz="1200" dirty="0"/>
          </a:p>
          <a:p>
            <a:pPr algn="just"/>
            <a:r>
              <a:rPr lang="ru-RU" sz="1200" dirty="0"/>
              <a:t>В учебнике «Строительство и содержание объектов ландшафтной архитектуры» авторов В. С. Теодоронского, Е. Д. Сабо, В. А. Фроловой хорошо представлены основные современные методы анализа и проектирования ландшафтной архитектуры, особенно подробно рассмотрены строительство и содержание таких объектов и даны соответствующие описательные примеры, представлены методы расчета и статистические данные. На данный момент ряд нормативных данных (ГОСТы, СНиПы), приводимых в учебнике, имеют новую редакцию. </a:t>
            </a:r>
          </a:p>
        </p:txBody>
      </p:sp>
      <p:sp>
        <p:nvSpPr>
          <p:cNvPr id="6" name="Прямоугольник 5"/>
          <p:cNvSpPr/>
          <p:nvPr/>
        </p:nvSpPr>
        <p:spPr>
          <a:xfrm>
            <a:off x="2480935" y="549904"/>
            <a:ext cx="6505850" cy="230832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Декоративное садоводство с основами ландшафтного проектирования : учебник / А. В. Исачкин, В. А. Крючкова, А. Г. Скакова ; под ред. А. В. Исачкина. — Москва : ИНФРА-М, </a:t>
            </a:r>
            <a:r>
              <a:rPr lang="ru-RU" sz="1200" b="1" dirty="0" smtClean="0"/>
              <a:t>2024. </a:t>
            </a:r>
            <a:r>
              <a:rPr lang="ru-RU" sz="1200" b="1" dirty="0"/>
              <a:t>— 522 с. — (Среднее профессиональное образование</a:t>
            </a:r>
            <a:r>
              <a:rPr lang="ru-RU" sz="1200" b="1" dirty="0" smtClean="0"/>
              <a:t>).</a:t>
            </a:r>
          </a:p>
          <a:p>
            <a:pPr algn="just"/>
            <a:endParaRPr lang="ru-RU" sz="1200" b="1" dirty="0"/>
          </a:p>
          <a:p>
            <a:pPr algn="just"/>
            <a:r>
              <a:rPr lang="ru-RU" sz="1200" dirty="0"/>
              <a:t>В учебнике представлены сведения о жизненных формах, жизненном цикле, фенологическом развитии декоративных растений, способах их размножения, экологических факторах, влияющих на декоративные качества растений, направлениях использования декоративных растений в ландшафтном дизайне. Дана краткая характеристика наиболее распространенных в декоративном садоводстве родов растений. Приведена информация о технологических основах декоративного </a:t>
            </a:r>
            <a:r>
              <a:rPr lang="ru-RU" sz="1200" dirty="0" smtClean="0"/>
              <a:t>растениеводства. </a:t>
            </a:r>
            <a:endParaRPr lang="ru-RU" sz="1200" dirty="0"/>
          </a:p>
        </p:txBody>
      </p:sp>
      <p:pic>
        <p:nvPicPr>
          <p:cNvPr id="7" name="Picture 2" descr="https://znanium.ru/cover/2132/21325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41" y="233308"/>
            <a:ext cx="2268260" cy="313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157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56597" y="3889612"/>
            <a:ext cx="6541625" cy="2308324"/>
          </a:xfrm>
          <a:prstGeom prst="rect">
            <a:avLst/>
          </a:prstGeom>
        </p:spPr>
        <p:txBody>
          <a:bodyPr wrap="square">
            <a:spAutoFit/>
          </a:bodyPr>
          <a:lstStyle/>
          <a:p>
            <a:pPr algn="just"/>
            <a:r>
              <a:rPr lang="ru-RU" sz="1200" b="1" dirty="0"/>
              <a:t>Васильева В.А. Ландшафтный дизайн : учебное пособие / В.А. Васильева. — Москва : КноРус, </a:t>
            </a:r>
            <a:r>
              <a:rPr lang="ru-RU" sz="1200" b="1" dirty="0" smtClean="0"/>
              <a:t>2024. </a:t>
            </a:r>
            <a:r>
              <a:rPr lang="ru-RU" sz="1200" b="1" dirty="0"/>
              <a:t>— </a:t>
            </a:r>
            <a:r>
              <a:rPr lang="ru-RU" sz="1200" b="1" dirty="0" smtClean="0"/>
              <a:t>319 </a:t>
            </a:r>
            <a:r>
              <a:rPr lang="ru-RU" sz="1200" b="1" dirty="0"/>
              <a:t>с</a:t>
            </a:r>
            <a:r>
              <a:rPr lang="ru-RU" sz="1200" b="1" dirty="0"/>
              <a:t>. — (Среднее профессиональное образование</a:t>
            </a:r>
            <a:r>
              <a:rPr lang="ru-RU" sz="1200" b="1" dirty="0" smtClean="0"/>
              <a:t>).</a:t>
            </a:r>
            <a:endParaRPr lang="en-US" sz="1200" b="1" dirty="0" smtClean="0"/>
          </a:p>
          <a:p>
            <a:pPr algn="just"/>
            <a:endParaRPr lang="en-US" sz="1200" dirty="0"/>
          </a:p>
          <a:p>
            <a:pPr algn="just"/>
            <a:r>
              <a:rPr lang="ru-RU" sz="1200" dirty="0"/>
              <a:t>Представлены теоретические основы ландшафтного дизайна, основные стилевые направления в садово-парковом и ландшафтном строительстве, а также описание видов деревьев, кустарников, лиан. Раскрыты композиционные вопросы формирования садово-парковых объектов, основные законы и приемы, используемые в ландшафтном дизайне. Даны учетные нормы, общее представление о дренажной системе, проектировании цветников, каменистых садов, водоемов, газонов. Приведены практические задания, способствующие приобретению практических навыков, контрольные вопросы по отдельным темам и разделам.</a:t>
            </a:r>
          </a:p>
        </p:txBody>
      </p:sp>
      <p:pic>
        <p:nvPicPr>
          <p:cNvPr id="4" name="Picture 4" descr="Ландшафтный дизай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88" y="3501008"/>
            <a:ext cx="2209800" cy="315138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56598" y="641444"/>
            <a:ext cx="6507888" cy="2492990"/>
          </a:xfrm>
          <a:prstGeom prst="rect">
            <a:avLst/>
          </a:prstGeom>
        </p:spPr>
        <p:txBody>
          <a:bodyPr wrap="square">
            <a:spAutoFit/>
          </a:bodyPr>
          <a:lstStyle/>
          <a:p>
            <a:pPr algn="just"/>
            <a:r>
              <a:rPr lang="ru-RU" sz="1200" b="1" dirty="0"/>
              <a:t>Фатиев М. М. Строительство городских объектов озеленения : учебник / М.М. Фатиев. — М. : ФОРУМ : ИНФРА-М, 2022. — 205 с., [16] с. цв. ил. — (Среднее профессиональное образование</a:t>
            </a:r>
            <a:r>
              <a:rPr lang="ru-RU" sz="1200" b="1" dirty="0" smtClean="0"/>
              <a:t>).</a:t>
            </a:r>
          </a:p>
          <a:p>
            <a:pPr algn="just"/>
            <a:endParaRPr lang="ru-RU" sz="1200" dirty="0"/>
          </a:p>
          <a:p>
            <a:pPr algn="just"/>
            <a:r>
              <a:rPr lang="ru-RU" sz="1200" dirty="0"/>
              <a:t>Рассмотрены вопросы строительства городских объектов благоустройства и озеленения, связанные с подготовительными работами на территории, строительством дорог, площадок, сооружений и их содержанием, посадкой деревьев и кустарников и содержанием насаждений, устройством газонов различными способами. Изложены технологические аспекты орошения насаждений, осушения территорий объектов городского озеленения, подготовки почвогрунтов для создания насаждений. Приводятся нормативные материалы по организации производства работ при благоустройстве и содержании объектов городского озеленения.</a:t>
            </a:r>
          </a:p>
        </p:txBody>
      </p:sp>
      <p:pic>
        <p:nvPicPr>
          <p:cNvPr id="6" name="Picture 4" descr="https://znanium.com/cover/1845/184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88" y="188640"/>
            <a:ext cx="2256185" cy="310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131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9" y="614148"/>
            <a:ext cx="6521538" cy="2492990"/>
          </a:xfrm>
          <a:prstGeom prst="rect">
            <a:avLst/>
          </a:prstGeom>
        </p:spPr>
        <p:txBody>
          <a:bodyPr wrap="square">
            <a:spAutoFit/>
          </a:bodyPr>
          <a:lstStyle/>
          <a:p>
            <a:pPr algn="just"/>
            <a:r>
              <a:rPr lang="ru-RU" sz="1200" b="1" dirty="0" smtClean="0"/>
              <a:t>Вьюгина Г. В. Основы </a:t>
            </a:r>
            <a:r>
              <a:rPr lang="ru-RU" sz="1200" b="1" dirty="0"/>
              <a:t>зеленого строительства / Г. В</a:t>
            </a:r>
            <a:r>
              <a:rPr lang="ru-RU" sz="1200" b="1" dirty="0" smtClean="0"/>
              <a:t>. Вьюгина, </a:t>
            </a:r>
            <a:r>
              <a:rPr lang="ru-RU" sz="1200" b="1" dirty="0"/>
              <a:t>С. М. Вьюгин. — 2-е изд., стер. — Санкт-Петербург : Лань, 2023. — 300 с. – (Среднее профессиональное образование).</a:t>
            </a:r>
          </a:p>
          <a:p>
            <a:pPr algn="just"/>
            <a:r>
              <a:rPr lang="ru-RU" sz="1200" b="1" dirty="0" smtClean="0"/>
              <a:t> </a:t>
            </a:r>
          </a:p>
          <a:p>
            <a:pPr algn="just"/>
            <a:endParaRPr lang="ru-RU" sz="1200" dirty="0"/>
          </a:p>
          <a:p>
            <a:pPr algn="just"/>
            <a:r>
              <a:rPr lang="ru-RU" sz="1200" dirty="0"/>
              <a:t>Учебник содержит теоретический раздел и методические указания для проведения практических занятий и самостоятельной работы. Задания, вопросы и справочные материалы по всем разделам курса позволяют сформировать в процессе обучения требуемые профессиональные компетенции по дисциплине «Основы зеленого строительства». Большое внимание уделено изучению вопросов экологии и биологии древесных и цветочных растений. Рассматриваются основные приемы выращивания растений, вопросы экономики и охраны труда. </a:t>
            </a:r>
          </a:p>
        </p:txBody>
      </p:sp>
      <p:pic>
        <p:nvPicPr>
          <p:cNvPr id="1026" name="Picture 2" descr="Вьюгина Г. В., Вьюгин С. М. - Основы зеленого строитель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4775"/>
            <a:ext cx="2347088" cy="317020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81092" y="3757582"/>
            <a:ext cx="6611833" cy="2308324"/>
          </a:xfrm>
          <a:prstGeom prst="rect">
            <a:avLst/>
          </a:prstGeom>
        </p:spPr>
        <p:txBody>
          <a:bodyPr wrap="square">
            <a:spAutoFit/>
          </a:bodyPr>
          <a:lstStyle/>
          <a:p>
            <a:pPr algn="just"/>
            <a:r>
              <a:rPr lang="ru-RU" sz="1200" b="1" dirty="0"/>
              <a:t>Васильева В. А. Ландшафтный дизайн малого сада : учебное пособие для СПО / В. А. Васильева, А. И. Головня, Н. Н. Лазарев. — 2-е изд., перераб. и доп. — Москва : Издательство Юрайт, 2024. — 175 с. </a:t>
            </a:r>
            <a:r>
              <a:rPr lang="ru-RU" sz="1200" b="1" dirty="0" smtClean="0"/>
              <a:t>— </a:t>
            </a:r>
            <a:r>
              <a:rPr lang="ru-RU" sz="1200" b="1" dirty="0"/>
              <a:t>(Профессиональное образование</a:t>
            </a:r>
            <a:r>
              <a:rPr lang="ru-RU" sz="1200" b="1" dirty="0" smtClean="0"/>
              <a:t>).</a:t>
            </a:r>
          </a:p>
          <a:p>
            <a:pPr algn="just"/>
            <a:endParaRPr lang="ru-RU" sz="1200" dirty="0"/>
          </a:p>
          <a:p>
            <a:pPr algn="just"/>
            <a:r>
              <a:rPr lang="ru-RU" sz="1200" dirty="0"/>
              <a:t>Данная книга расскажет о некоторых законах, приемах и хитростях ландшафтного дизайна. Она поможет разобраться в базовых законах и наиболее распространенных стилях ландшафтного дизайна. В книге рассказано об основных приемах организации ландшафтной территории, способах подбора растений и организации водоемов, альпинариев, рокариев, альпийских горок. Приводится подробная характеристика, методики ухода и выращивания газонных, цветочно-декоративных и древесно-кустарниковых растений. Затронуты вопросы ландшафтного проектирования. </a:t>
            </a:r>
          </a:p>
        </p:txBody>
      </p:sp>
      <p:pic>
        <p:nvPicPr>
          <p:cNvPr id="7" name="Picture 2" descr="Обложка книги ЛАНДШАФТНЫЙ ДИЗАЙН МАЛОГО САДА  В. А. Васильева,  А. И. Головня,  Н. Н. Лазаре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4" y="3265942"/>
            <a:ext cx="2736304" cy="380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604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4836" y="1705970"/>
            <a:ext cx="6439651" cy="3046988"/>
          </a:xfrm>
          <a:prstGeom prst="rect">
            <a:avLst/>
          </a:prstGeom>
        </p:spPr>
        <p:txBody>
          <a:bodyPr wrap="square">
            <a:spAutoFit/>
          </a:bodyPr>
          <a:lstStyle/>
          <a:p>
            <a:pPr algn="just"/>
            <a:r>
              <a:rPr lang="ru-RU" sz="1200" b="1" dirty="0"/>
              <a:t>Корягина Н. В.  Благоустройство и озеленение населенных мест : учебное пособие для СПО / Н. В. Корягина, А. Н. Поршакова. — Москва : Издательство Юрайт, </a:t>
            </a:r>
            <a:r>
              <a:rPr lang="ru-RU" sz="1200" b="1" dirty="0" smtClean="0"/>
              <a:t>2024. </a:t>
            </a:r>
            <a:r>
              <a:rPr lang="ru-RU" sz="1200" b="1" dirty="0"/>
              <a:t>— </a:t>
            </a:r>
            <a:r>
              <a:rPr lang="ru-RU" sz="1200" b="1" dirty="0" smtClean="0"/>
              <a:t>224 </a:t>
            </a:r>
            <a:r>
              <a:rPr lang="ru-RU" sz="1200" b="1" dirty="0"/>
              <a:t>с. — (Профессиональное образование). </a:t>
            </a:r>
            <a:endParaRPr lang="ru-RU" sz="1200" b="1" dirty="0" smtClean="0"/>
          </a:p>
          <a:p>
            <a:pPr algn="just"/>
            <a:endParaRPr lang="ru-RU" sz="1200" dirty="0"/>
          </a:p>
          <a:p>
            <a:pPr algn="just"/>
            <a:r>
              <a:rPr lang="ru-RU" sz="1200" dirty="0"/>
              <a:t>Задача благоустройства городов сводится к созданию здоровых и благоприятных условий жизни населения. В решении этой задачи все большее значение приобретают внешнее благоустройство, оборудование открытых территорий, ландшафтный дизайн. Благоустройство городов включает ряд мероприятий по улучшению санитарно-гигиенических условий жилой застройки, транспортному и инженерному обслуживанию населения, искусственному освещению городских территорий и оснащению их необходимым оборудованием, оздоровлению городской среды при помощи озеленения, а также средствами санитарной очистки. </a:t>
            </a:r>
            <a:endParaRPr lang="ru-RU" sz="1200" dirty="0" smtClean="0"/>
          </a:p>
          <a:p>
            <a:endParaRPr lang="ru-RU" dirty="0"/>
          </a:p>
          <a:p>
            <a:endParaRPr lang="ru-RU" dirty="0"/>
          </a:p>
        </p:txBody>
      </p:sp>
      <p:pic>
        <p:nvPicPr>
          <p:cNvPr id="14338" name="Picture 2" descr="Обложка книги БЛАГОУСТРОЙСТВО И ОЗЕЛЕНЕНИЕ НАСЕЛЕННЫХ МЕСТ  Н. В. Корягина,  А. Н. Поршаков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44" y="980728"/>
            <a:ext cx="2880320"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13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421" y="1692321"/>
            <a:ext cx="8715059" cy="1938992"/>
          </a:xfrm>
          <a:prstGeom prst="rect">
            <a:avLst/>
          </a:prstGeom>
        </p:spPr>
        <p:txBody>
          <a:bodyPr wrap="square">
            <a:spAutoFit/>
          </a:bodyPr>
          <a:lstStyle/>
          <a:p>
            <a:pPr algn="ctr"/>
            <a:r>
              <a:rPr lang="ru-RU" sz="4000" b="1" dirty="0"/>
              <a:t>ОП.02 </a:t>
            </a:r>
          </a:p>
          <a:p>
            <a:pPr algn="ctr"/>
            <a:r>
              <a:rPr lang="ru-RU" sz="4000" b="1" dirty="0"/>
              <a:t>ПОЧВОВЕДЕНИЕ С ОСНОВАМИ ЗЕМЛЕДЕЛИЯ И АГРОХИМИИ</a:t>
            </a:r>
            <a:endParaRPr lang="ru-RU" sz="4000" dirty="0"/>
          </a:p>
        </p:txBody>
      </p:sp>
    </p:spTree>
    <p:extLst>
      <p:ext uri="{BB962C8B-B14F-4D97-AF65-F5344CB8AC3E}">
        <p14:creationId xmlns:p14="http://schemas.microsoft.com/office/powerpoint/2010/main" val="207353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81887"/>
            <a:ext cx="6607195" cy="3600986"/>
          </a:xfrm>
          <a:prstGeom prst="rect">
            <a:avLst/>
          </a:prstGeom>
        </p:spPr>
        <p:txBody>
          <a:bodyPr wrap="square">
            <a:spAutoFit/>
          </a:bodyPr>
          <a:lstStyle/>
          <a:p>
            <a:pPr algn="just"/>
            <a:r>
              <a:rPr lang="ru-RU" sz="1200" b="1" dirty="0"/>
              <a:t>Глухих М. А. Основы почвоведения, земледелия и агрохимии : учебное пособие для спо / М. А. Глухих. — Санкт-Петербург : Лань, </a:t>
            </a:r>
            <a:r>
              <a:rPr lang="ru-RU" sz="1200" b="1" dirty="0" smtClean="0"/>
              <a:t>2023. </a:t>
            </a:r>
            <a:r>
              <a:rPr lang="ru-RU" sz="1200" b="1" dirty="0"/>
              <a:t>— 128 с</a:t>
            </a:r>
            <a:r>
              <a:rPr lang="ru-RU" sz="1200" b="1" dirty="0"/>
              <a:t>. — (Среднее профессиональное образование</a:t>
            </a:r>
            <a:r>
              <a:rPr lang="ru-RU" sz="1200" b="1" dirty="0" smtClean="0"/>
              <a:t>).</a:t>
            </a:r>
            <a:r>
              <a:rPr lang="ru-RU" sz="1200" b="1" dirty="0" smtClean="0"/>
              <a:t> </a:t>
            </a:r>
            <a:endParaRPr lang="ru-RU" sz="1200" b="1" dirty="0" smtClean="0"/>
          </a:p>
          <a:p>
            <a:pPr algn="just"/>
            <a:endParaRPr lang="ru-RU" sz="1200" dirty="0"/>
          </a:p>
          <a:p>
            <a:pPr algn="just"/>
            <a:r>
              <a:rPr lang="ru-RU" sz="1200" dirty="0"/>
              <a:t>Учебное пособие написано в соответствии с требованиями ФГОС СПО по специальности «Садово-парковое и ландшафтное строительство». В нем в основах почвоведения даны представления о почве, ее составе, классификации и свойствах, плодородии и деградации, факторах почвообразования. В основах агрохимии изложены научные основы питания растений, мелиорации почв, даны краткая характеристика минеральных и органических удобрений, микроэлементов, их роль и значение. Даны агроэкологическая оценка сельскохозяйственных культур, условий их возделывания и регулирования; структуры почвенного покрова. Показаны необходимость севооборотов, принципы размещения в них сельскохозяйственных культур и паров; приемы обработки почвы и оценка их качества, функции механических обработок; способы защиты растений от сорняков, болезней и вредителей; роль удобрений в формировании систем земледелия и их экологизации; разработка технологий возделывания сельскохозяйственных культур; экономическая оценка систем, технологий и приемов выращивания растений.</a:t>
            </a:r>
          </a:p>
        </p:txBody>
      </p:sp>
      <p:pic>
        <p:nvPicPr>
          <p:cNvPr id="3" name="Picture 2" descr="Глухих М. А. - Основы почвоведения, земледелия и агрохим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36" y="81887"/>
            <a:ext cx="2256185" cy="341912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38400" y="4203700"/>
            <a:ext cx="6526088" cy="1846659"/>
          </a:xfrm>
          <a:prstGeom prst="rect">
            <a:avLst/>
          </a:prstGeom>
        </p:spPr>
        <p:txBody>
          <a:bodyPr wrap="square">
            <a:spAutoFit/>
          </a:bodyPr>
          <a:lstStyle/>
          <a:p>
            <a:pPr algn="just"/>
            <a:r>
              <a:rPr lang="ru-RU" sz="1200" b="1" dirty="0"/>
              <a:t>Курбанов С. А.  Земледелие : учебное пособие для СПО / С. А. Курбанов. — 3-е изд., испр. и доп. — Москва : Издательство Юрайт, </a:t>
            </a:r>
            <a:r>
              <a:rPr lang="ru-RU" sz="1200" b="1" dirty="0" smtClean="0"/>
              <a:t>202</a:t>
            </a:r>
            <a:r>
              <a:rPr lang="en-US" sz="1200" b="1" dirty="0" smtClean="0"/>
              <a:t>4</a:t>
            </a:r>
            <a:r>
              <a:rPr lang="ru-RU" sz="1200" b="1" dirty="0" smtClean="0"/>
              <a:t>. </a:t>
            </a:r>
            <a:r>
              <a:rPr lang="ru-RU" sz="1200" b="1" dirty="0"/>
              <a:t>— 274 с. — (Профессиональное образование</a:t>
            </a:r>
            <a:r>
              <a:rPr lang="ru-RU" sz="1200" b="1" dirty="0" smtClean="0"/>
              <a:t>).</a:t>
            </a:r>
            <a:endParaRPr lang="en-US" sz="1200" b="1" dirty="0" smtClean="0"/>
          </a:p>
          <a:p>
            <a:pPr algn="just"/>
            <a:endParaRPr lang="en-US" sz="1200" dirty="0"/>
          </a:p>
          <a:p>
            <a:pPr algn="just"/>
            <a:r>
              <a:rPr lang="ru-RU" sz="1200" dirty="0"/>
              <a:t>В курсе изложены теоретические и практические основы современного земледелия, почвоведения, мелиорации и агрохимии. Рассмотрены основные приемы экологизации и биологизации вышеуказанных наук при использовании почв, построении севооборотов, обработке почвы, применении мелиораций и удобрений. Даны основы агроландшафтных систем земледелия.</a:t>
            </a:r>
            <a:r>
              <a:rPr lang="ru-RU" dirty="0"/>
              <a:t> </a:t>
            </a:r>
          </a:p>
        </p:txBody>
      </p:sp>
      <p:pic>
        <p:nvPicPr>
          <p:cNvPr id="5" name="Picture 2" descr="Обложка книги ЗЕМЛЕДЕЛИЕ Курбанов С.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2438400" cy="355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75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381000"/>
            <a:ext cx="6480720" cy="2677656"/>
          </a:xfrm>
          <a:prstGeom prst="rect">
            <a:avLst/>
          </a:prstGeom>
        </p:spPr>
        <p:txBody>
          <a:bodyPr wrap="square">
            <a:spAutoFit/>
          </a:bodyPr>
          <a:lstStyle/>
          <a:p>
            <a:pPr algn="just"/>
            <a:r>
              <a:rPr lang="ru-RU" sz="1200" b="1" dirty="0"/>
              <a:t>Иванова Т. Г. География почв с основами почвоведения :  учебное пособие для СПО / Т. Г. Иванова, И. С. Синицын. – Москва : Издательство Юрайт, </a:t>
            </a:r>
            <a:r>
              <a:rPr lang="ru-RU" sz="1200" b="1" dirty="0" smtClean="0"/>
              <a:t>202</a:t>
            </a:r>
            <a:r>
              <a:rPr lang="en-US" sz="1200" b="1" dirty="0" smtClean="0"/>
              <a:t>4</a:t>
            </a:r>
            <a:r>
              <a:rPr lang="ru-RU" sz="1200" b="1" dirty="0" smtClean="0"/>
              <a:t>. </a:t>
            </a:r>
            <a:r>
              <a:rPr lang="ru-RU" sz="1200" b="1" dirty="0"/>
              <a:t>- 250 с. — (Профессиональное образование</a:t>
            </a:r>
            <a:r>
              <a:rPr lang="ru-RU" sz="1200" b="1" dirty="0" smtClean="0"/>
              <a:t>).</a:t>
            </a:r>
            <a:endParaRPr lang="en-US" sz="1200" b="1" dirty="0" smtClean="0"/>
          </a:p>
          <a:p>
            <a:pPr algn="just"/>
            <a:endParaRPr lang="en-US" sz="1200" dirty="0"/>
          </a:p>
          <a:p>
            <a:pPr algn="just"/>
            <a:r>
              <a:rPr lang="ru-RU" sz="1200" dirty="0"/>
              <a:t>В курсе изложены теоретические основы ключевой в системе подготовки географов дисциплины, имеющей интегрированный характер. В свете современных представлений о почве как особом природном теле раскрываются подходы к определению понятия «почва», характеризуются факторы, этапы и процессы почвообразования, свойства почв, современные взгляды на классификацию, систематику и номенклатуру почв. Отражены особенности формирования и структуры почвенного покрова в целом и по отдельным регионам. Курс выстроено в свете идей экологизации: раскрывает экологические функции почв в биосфере, описывает экологические проблемы, присущие почвенному покрову, и мероприятия по их преодолению.</a:t>
            </a:r>
          </a:p>
        </p:txBody>
      </p:sp>
      <p:pic>
        <p:nvPicPr>
          <p:cNvPr id="3" name="Picture 2" descr="Обложка книги ГЕОГРАФИЯ ПОЧВ С ОСНОВАМИ ПОЧВОВЕДЕНИЯ Иванова Т. Г., Синицын И. С.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27620"/>
            <a:ext cx="2808312" cy="370063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3000" y="4089400"/>
            <a:ext cx="6551488" cy="2308324"/>
          </a:xfrm>
          <a:prstGeom prst="rect">
            <a:avLst/>
          </a:prstGeom>
        </p:spPr>
        <p:txBody>
          <a:bodyPr wrap="square">
            <a:spAutoFit/>
          </a:bodyPr>
          <a:lstStyle/>
          <a:p>
            <a:pPr algn="just"/>
            <a:r>
              <a:rPr lang="ru-RU" sz="1200" b="1" dirty="0"/>
              <a:t>Земледелие : учебное пособие / А. И. Беленков, Ю. Н. Плескачев, В. А. Николаеви [др.]. — Москва : ИНФРА-М, </a:t>
            </a:r>
            <a:r>
              <a:rPr lang="ru-RU" sz="1200" b="1" dirty="0" smtClean="0"/>
              <a:t>202</a:t>
            </a:r>
            <a:r>
              <a:rPr lang="en-US" sz="1200" b="1" dirty="0" smtClean="0"/>
              <a:t>4</a:t>
            </a:r>
            <a:r>
              <a:rPr lang="ru-RU" sz="1200" b="1" dirty="0" smtClean="0"/>
              <a:t>. </a:t>
            </a:r>
            <a:r>
              <a:rPr lang="ru-RU" sz="1200" b="1" dirty="0"/>
              <a:t>— 237 с. — (Среднее профессиональное образование</a:t>
            </a:r>
            <a:r>
              <a:rPr lang="ru-RU" sz="1200" b="1" dirty="0" smtClean="0"/>
              <a:t>).</a:t>
            </a:r>
            <a:endParaRPr lang="en-US" sz="1200" b="1" dirty="0" smtClean="0"/>
          </a:p>
          <a:p>
            <a:pPr algn="just"/>
            <a:endParaRPr lang="en-US" sz="1200" dirty="0"/>
          </a:p>
          <a:p>
            <a:pPr algn="just"/>
            <a:r>
              <a:rPr lang="ru-RU" sz="1200" dirty="0"/>
              <a:t>Учебное пособие «Земледелие» содержит теоретические и практические основы дисциплины, в нем представлены описание и характеристика научных основ земледелия, сорняков и мер борьбы с ними, системы севооборотов, обработки почвы, защиты почв от водной эрозии и дефляции, современных систем земледелия, приводятся промежуточные тесты и задания. Раскрываются сущность и механизмы формирования и функционирования земледелия как агрономической дисциплины и отрасли современного сельскохозяйственного производства.</a:t>
            </a:r>
          </a:p>
        </p:txBody>
      </p:sp>
      <p:pic>
        <p:nvPicPr>
          <p:cNvPr id="5" name="Picture 2" descr="https://znanium.ru/cover/2103/21031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4" y="3736677"/>
            <a:ext cx="22066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93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400" y="1892300"/>
            <a:ext cx="6526088" cy="3416320"/>
          </a:xfrm>
          <a:prstGeom prst="rect">
            <a:avLst/>
          </a:prstGeom>
        </p:spPr>
        <p:txBody>
          <a:bodyPr wrap="square">
            <a:spAutoFit/>
          </a:bodyPr>
          <a:lstStyle/>
          <a:p>
            <a:pPr algn="just"/>
            <a:r>
              <a:rPr lang="ru-RU" sz="1200" b="1" dirty="0"/>
              <a:t>Кидин В. В. Агрохимия : учебное пособие / В. В. Кидин. – Москва : НИЦ ИНФРА-М, </a:t>
            </a:r>
            <a:r>
              <a:rPr lang="ru-RU" sz="1200" b="1" dirty="0" smtClean="0"/>
              <a:t>202</a:t>
            </a:r>
            <a:r>
              <a:rPr lang="en-US" sz="1200" b="1" dirty="0" smtClean="0"/>
              <a:t>3</a:t>
            </a:r>
            <a:r>
              <a:rPr lang="ru-RU" sz="1200" b="1" dirty="0" smtClean="0"/>
              <a:t>. </a:t>
            </a:r>
            <a:r>
              <a:rPr lang="ru-RU" sz="1200" b="1" dirty="0"/>
              <a:t>- 351 с. — </a:t>
            </a:r>
            <a:r>
              <a:rPr lang="ru-RU" sz="1200" b="1" dirty="0" smtClean="0"/>
              <a:t>(Среднее профессиональное образование).</a:t>
            </a:r>
            <a:endParaRPr lang="en-US" sz="1200" b="1" dirty="0" smtClean="0"/>
          </a:p>
          <a:p>
            <a:pPr algn="just"/>
            <a:endParaRPr lang="en-US" sz="1200" dirty="0"/>
          </a:p>
          <a:p>
            <a:pPr algn="just"/>
            <a:r>
              <a:rPr lang="ru-RU" sz="1200" dirty="0"/>
              <a:t>В учебном пособии изложены основы питания растений, указаны состав и свойства почв, обоснованы пути повышения почвенного плодородия, приведены характеристика видов поглотительной способности почв, их значение при применении органических, минеральных удобрений и мелиорантов. В книге показаны достижения агрохимии по применению удобрений в различных почвенно-климатических условиях, рассмотрено влияние удобрений на урожайность и качество основных сельскохозяйственных культур в различных зонах страны, описаны биологические, химические и физико-химические процессы трансформации элементов питания комплексных удобрений в почве и способы их целенаправленного регулирования, рассмотрены основные приемы повышения доступности питательных веществ растениям и эффективности применения удобрений. </a:t>
            </a:r>
            <a:endParaRPr lang="en-US" sz="1200" dirty="0" smtClean="0"/>
          </a:p>
          <a:p>
            <a:endParaRPr lang="en-US" dirty="0"/>
          </a:p>
          <a:p>
            <a:endParaRPr lang="ru-RU" dirty="0"/>
          </a:p>
        </p:txBody>
      </p:sp>
      <p:pic>
        <p:nvPicPr>
          <p:cNvPr id="3" name="Picture 2" descr="https://znanium.ru/cover/1147/11474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772816"/>
            <a:ext cx="218417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82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1553</TotalTime>
  <Words>7620</Words>
  <Application>Microsoft Office PowerPoint</Application>
  <PresentationFormat>Экран (4:3)</PresentationFormat>
  <Paragraphs>283</Paragraphs>
  <Slides>56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110</cp:revision>
  <dcterms:created xsi:type="dcterms:W3CDTF">2022-10-04T11:07:49Z</dcterms:created>
  <dcterms:modified xsi:type="dcterms:W3CDTF">2024-09-24T12:50:04Z</dcterms:modified>
</cp:coreProperties>
</file>