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0"/>
  </p:notesMasterIdLst>
  <p:sldIdLst>
    <p:sldId id="256" r:id="rId2"/>
    <p:sldId id="301" r:id="rId3"/>
    <p:sldId id="302" r:id="rId4"/>
    <p:sldId id="303" r:id="rId5"/>
    <p:sldId id="304" r:id="rId6"/>
    <p:sldId id="297" r:id="rId7"/>
    <p:sldId id="299" r:id="rId8"/>
    <p:sldId id="305" r:id="rId9"/>
    <p:sldId id="306" r:id="rId10"/>
    <p:sldId id="307" r:id="rId11"/>
    <p:sldId id="308" r:id="rId12"/>
    <p:sldId id="309" r:id="rId13"/>
    <p:sldId id="310" r:id="rId14"/>
    <p:sldId id="311" r:id="rId15"/>
    <p:sldId id="312" r:id="rId16"/>
    <p:sldId id="313" r:id="rId17"/>
    <p:sldId id="314" r:id="rId18"/>
    <p:sldId id="315" r:id="rId19"/>
    <p:sldId id="316" r:id="rId20"/>
    <p:sldId id="317" r:id="rId21"/>
    <p:sldId id="318" r:id="rId22"/>
    <p:sldId id="319" r:id="rId23"/>
    <p:sldId id="320" r:id="rId24"/>
    <p:sldId id="321" r:id="rId25"/>
    <p:sldId id="322" r:id="rId26"/>
    <p:sldId id="323" r:id="rId27"/>
    <p:sldId id="324" r:id="rId28"/>
    <p:sldId id="325" r:id="rId29"/>
    <p:sldId id="326" r:id="rId30"/>
    <p:sldId id="327" r:id="rId31"/>
    <p:sldId id="328" r:id="rId32"/>
    <p:sldId id="329" r:id="rId33"/>
    <p:sldId id="330" r:id="rId34"/>
    <p:sldId id="331" r:id="rId35"/>
    <p:sldId id="332" r:id="rId36"/>
    <p:sldId id="333" r:id="rId37"/>
    <p:sldId id="334" r:id="rId38"/>
    <p:sldId id="335" r:id="rId39"/>
    <p:sldId id="336" r:id="rId40"/>
    <p:sldId id="337" r:id="rId41"/>
    <p:sldId id="338" r:id="rId42"/>
    <p:sldId id="339" r:id="rId43"/>
    <p:sldId id="340" r:id="rId44"/>
    <p:sldId id="341" r:id="rId45"/>
    <p:sldId id="342" r:id="rId46"/>
    <p:sldId id="374" r:id="rId47"/>
    <p:sldId id="375" r:id="rId48"/>
    <p:sldId id="343" r:id="rId49"/>
    <p:sldId id="344" r:id="rId50"/>
    <p:sldId id="345" r:id="rId51"/>
    <p:sldId id="346" r:id="rId52"/>
    <p:sldId id="347" r:id="rId53"/>
    <p:sldId id="348" r:id="rId54"/>
    <p:sldId id="349" r:id="rId55"/>
    <p:sldId id="350" r:id="rId56"/>
    <p:sldId id="351" r:id="rId57"/>
    <p:sldId id="352" r:id="rId58"/>
    <p:sldId id="353" r:id="rId59"/>
    <p:sldId id="354" r:id="rId60"/>
    <p:sldId id="355" r:id="rId61"/>
    <p:sldId id="356" r:id="rId62"/>
    <p:sldId id="358" r:id="rId63"/>
    <p:sldId id="357" r:id="rId64"/>
    <p:sldId id="359" r:id="rId65"/>
    <p:sldId id="360" r:id="rId66"/>
    <p:sldId id="361" r:id="rId67"/>
    <p:sldId id="362" r:id="rId68"/>
    <p:sldId id="363" r:id="rId69"/>
    <p:sldId id="364" r:id="rId70"/>
    <p:sldId id="365" r:id="rId71"/>
    <p:sldId id="366" r:id="rId72"/>
    <p:sldId id="367" r:id="rId73"/>
    <p:sldId id="368" r:id="rId74"/>
    <p:sldId id="369" r:id="rId75"/>
    <p:sldId id="370" r:id="rId76"/>
    <p:sldId id="371" r:id="rId77"/>
    <p:sldId id="373" r:id="rId78"/>
    <p:sldId id="372" r:id="rId7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4" d="100"/>
          <a:sy n="94" d="100"/>
        </p:scale>
        <p:origin x="-1037" y="-53"/>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2B871A-1593-4532-AD67-89E12D9833A1}" type="datetimeFigureOut">
              <a:rPr lang="ru-RU" smtClean="0"/>
              <a:t>23.09.2024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67DC16-4AC4-4BBB-9135-7A2126DEDACB}" type="slidenum">
              <a:rPr lang="ru-RU" smtClean="0"/>
              <a:t>‹#›</a:t>
            </a:fld>
            <a:endParaRPr lang="ru-RU"/>
          </a:p>
        </p:txBody>
      </p:sp>
    </p:spTree>
    <p:extLst>
      <p:ext uri="{BB962C8B-B14F-4D97-AF65-F5344CB8AC3E}">
        <p14:creationId xmlns:p14="http://schemas.microsoft.com/office/powerpoint/2010/main" val="1979599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167DC16-4AC4-4BBB-9135-7A2126DEDACB}" type="slidenum">
              <a:rPr lang="ru-RU" smtClean="0"/>
              <a:t>35</a:t>
            </a:fld>
            <a:endParaRPr lang="ru-RU"/>
          </a:p>
        </p:txBody>
      </p:sp>
    </p:spTree>
    <p:extLst>
      <p:ext uri="{BB962C8B-B14F-4D97-AF65-F5344CB8AC3E}">
        <p14:creationId xmlns:p14="http://schemas.microsoft.com/office/powerpoint/2010/main" val="3059794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3367B1D-5550-4ED6-8BB5-202CFC3A289E}" type="datetimeFigureOut">
              <a:rPr lang="ru-RU" smtClean="0"/>
              <a:t>23.09.2024</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ACFE24A7-0EC5-4A28-AD05-59B7ACF07467}" type="slidenum">
              <a:rPr lang="ru-RU" smtClean="0"/>
              <a:t>‹#›</a:t>
            </a:fld>
            <a:endParaRPr lang="ru-RU" dirty="0"/>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3367B1D-5550-4ED6-8BB5-202CFC3A289E}" type="datetimeFigureOut">
              <a:rPr lang="ru-RU" smtClean="0"/>
              <a:t>23.09.2024</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ACFE24A7-0EC5-4A28-AD05-59B7ACF07467}" type="slidenum">
              <a:rPr lang="ru-RU" smtClean="0"/>
              <a:t>‹#›</a:t>
            </a:fld>
            <a:endParaRPr lang="ru-RU"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3367B1D-5550-4ED6-8BB5-202CFC3A289E}" type="datetimeFigureOut">
              <a:rPr lang="ru-RU" smtClean="0"/>
              <a:t>23.09.2024</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ACFE24A7-0EC5-4A28-AD05-59B7ACF07467}" type="slidenum">
              <a:rPr lang="ru-RU" smtClean="0"/>
              <a:t>‹#›</a:t>
            </a:fld>
            <a:endParaRPr lang="ru-RU"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3367B1D-5550-4ED6-8BB5-202CFC3A289E}" type="datetimeFigureOut">
              <a:rPr lang="ru-RU" smtClean="0"/>
              <a:t>23.09.2024</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ACFE24A7-0EC5-4A28-AD05-59B7ACF07467}" type="slidenum">
              <a:rPr lang="ru-RU" smtClean="0"/>
              <a:t>‹#›</a:t>
            </a:fld>
            <a:endParaRPr lang="ru-RU" dirty="0"/>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3367B1D-5550-4ED6-8BB5-202CFC3A289E}" type="datetimeFigureOut">
              <a:rPr lang="ru-RU" smtClean="0"/>
              <a:t>23.09.2024</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ACFE24A7-0EC5-4A28-AD05-59B7ACF07467}" type="slidenum">
              <a:rPr lang="ru-RU" smtClean="0"/>
              <a:t>‹#›</a:t>
            </a:fld>
            <a:endParaRPr lang="ru-RU"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3367B1D-5550-4ED6-8BB5-202CFC3A289E}" type="datetimeFigureOut">
              <a:rPr lang="ru-RU" smtClean="0"/>
              <a:t>23.09.2024</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ACFE24A7-0EC5-4A28-AD05-59B7ACF07467}" type="slidenum">
              <a:rPr lang="ru-RU" smtClean="0"/>
              <a:t>‹#›</a:t>
            </a:fld>
            <a:endParaRPr lang="ru-RU" dirty="0"/>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3367B1D-5550-4ED6-8BB5-202CFC3A289E}" type="datetimeFigureOut">
              <a:rPr lang="ru-RU" smtClean="0"/>
              <a:t>23.09.2024</a:t>
            </a:fld>
            <a:endParaRPr lang="ru-RU" dirty="0"/>
          </a:p>
        </p:txBody>
      </p:sp>
      <p:sp>
        <p:nvSpPr>
          <p:cNvPr id="8" name="Footer Placeholder 7"/>
          <p:cNvSpPr>
            <a:spLocks noGrp="1"/>
          </p:cNvSpPr>
          <p:nvPr>
            <p:ph type="ftr" sz="quarter" idx="11"/>
          </p:nvPr>
        </p:nvSpPr>
        <p:spPr/>
        <p:txBody>
          <a:bodyPr/>
          <a:lstStyle/>
          <a:p>
            <a:endParaRPr lang="ru-RU" dirty="0"/>
          </a:p>
        </p:txBody>
      </p:sp>
      <p:sp>
        <p:nvSpPr>
          <p:cNvPr id="9" name="Slide Number Placeholder 8"/>
          <p:cNvSpPr>
            <a:spLocks noGrp="1"/>
          </p:cNvSpPr>
          <p:nvPr>
            <p:ph type="sldNum" sz="quarter" idx="12"/>
          </p:nvPr>
        </p:nvSpPr>
        <p:spPr/>
        <p:txBody>
          <a:bodyPr/>
          <a:lstStyle/>
          <a:p>
            <a:fld id="{ACFE24A7-0EC5-4A28-AD05-59B7ACF07467}" type="slidenum">
              <a:rPr lang="ru-RU" smtClean="0"/>
              <a:t>‹#›</a:t>
            </a:fld>
            <a:endParaRPr lang="ru-RU" dirty="0"/>
          </a:p>
        </p:txBody>
      </p:sp>
      <p:sp>
        <p:nvSpPr>
          <p:cNvPr id="10" name="Title 9"/>
          <p:cNvSpPr>
            <a:spLocks noGrp="1"/>
          </p:cNvSpPr>
          <p:nvPr>
            <p:ph type="title"/>
          </p:nvPr>
        </p:nvSpPr>
        <p:spPr/>
        <p:txBody>
          <a:body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3367B1D-5550-4ED6-8BB5-202CFC3A289E}" type="datetimeFigureOut">
              <a:rPr lang="ru-RU" smtClean="0"/>
              <a:t>23.09.2024</a:t>
            </a:fld>
            <a:endParaRPr lang="ru-RU" dirty="0"/>
          </a:p>
        </p:txBody>
      </p:sp>
      <p:sp>
        <p:nvSpPr>
          <p:cNvPr id="4" name="Footer Placeholder 3"/>
          <p:cNvSpPr>
            <a:spLocks noGrp="1"/>
          </p:cNvSpPr>
          <p:nvPr>
            <p:ph type="ftr" sz="quarter" idx="11"/>
          </p:nvPr>
        </p:nvSpPr>
        <p:spPr/>
        <p:txBody>
          <a:bodyPr/>
          <a:lstStyle/>
          <a:p>
            <a:endParaRPr lang="ru-RU" dirty="0"/>
          </a:p>
        </p:txBody>
      </p:sp>
      <p:sp>
        <p:nvSpPr>
          <p:cNvPr id="5" name="Slide Number Placeholder 4"/>
          <p:cNvSpPr>
            <a:spLocks noGrp="1"/>
          </p:cNvSpPr>
          <p:nvPr>
            <p:ph type="sldNum" sz="quarter" idx="12"/>
          </p:nvPr>
        </p:nvSpPr>
        <p:spPr/>
        <p:txBody>
          <a:bodyPr/>
          <a:lstStyle/>
          <a:p>
            <a:fld id="{ACFE24A7-0EC5-4A28-AD05-59B7ACF07467}" type="slidenum">
              <a:rPr lang="ru-RU" smtClean="0"/>
              <a:t>‹#›</a:t>
            </a:fld>
            <a:endParaRPr lang="ru-RU"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367B1D-5550-4ED6-8BB5-202CFC3A289E}" type="datetimeFigureOut">
              <a:rPr lang="ru-RU" smtClean="0"/>
              <a:t>23.09.2024</a:t>
            </a:fld>
            <a:endParaRPr lang="ru-RU" dirty="0"/>
          </a:p>
        </p:txBody>
      </p:sp>
      <p:sp>
        <p:nvSpPr>
          <p:cNvPr id="3" name="Footer Placeholder 2"/>
          <p:cNvSpPr>
            <a:spLocks noGrp="1"/>
          </p:cNvSpPr>
          <p:nvPr>
            <p:ph type="ftr" sz="quarter" idx="11"/>
          </p:nvPr>
        </p:nvSpPr>
        <p:spPr/>
        <p:txBody>
          <a:bodyPr/>
          <a:lstStyle/>
          <a:p>
            <a:endParaRPr lang="ru-RU" dirty="0"/>
          </a:p>
        </p:txBody>
      </p:sp>
      <p:sp>
        <p:nvSpPr>
          <p:cNvPr id="4" name="Slide Number Placeholder 3"/>
          <p:cNvSpPr>
            <a:spLocks noGrp="1"/>
          </p:cNvSpPr>
          <p:nvPr>
            <p:ph type="sldNum" sz="quarter" idx="12"/>
          </p:nvPr>
        </p:nvSpPr>
        <p:spPr/>
        <p:txBody>
          <a:bodyPr/>
          <a:lstStyle/>
          <a:p>
            <a:fld id="{ACFE24A7-0EC5-4A28-AD05-59B7ACF07467}" type="slidenum">
              <a:rPr lang="ru-RU" smtClean="0"/>
              <a:t>‹#›</a:t>
            </a:fld>
            <a:endParaRPr lang="ru-RU"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3367B1D-5550-4ED6-8BB5-202CFC3A289E}" type="datetimeFigureOut">
              <a:rPr lang="ru-RU" smtClean="0"/>
              <a:t>23.09.2024</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ACFE24A7-0EC5-4A28-AD05-59B7ACF07467}" type="slidenum">
              <a:rPr lang="ru-RU" smtClean="0"/>
              <a:t>‹#›</a:t>
            </a:fld>
            <a:endParaRPr lang="ru-RU"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dirty="0"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3367B1D-5550-4ED6-8BB5-202CFC3A289E}" type="datetimeFigureOut">
              <a:rPr lang="ru-RU" smtClean="0"/>
              <a:t>23.09.2024</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ACFE24A7-0EC5-4A28-AD05-59B7ACF07467}" type="slidenum">
              <a:rPr lang="ru-RU" smtClean="0"/>
              <a:t>‹#›</a:t>
            </a:fld>
            <a:endParaRPr lang="ru-RU" dirty="0"/>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3367B1D-5550-4ED6-8BB5-202CFC3A289E}" type="datetimeFigureOut">
              <a:rPr lang="ru-RU" smtClean="0"/>
              <a:t>23.09.2024</a:t>
            </a:fld>
            <a:endParaRPr lang="ru-RU" dirty="0"/>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dirty="0"/>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ACFE24A7-0EC5-4A28-AD05-59B7ACF07467}" type="slidenum">
              <a:rPr lang="ru-RU" smtClean="0"/>
              <a:t>‹#›</a:t>
            </a:fld>
            <a:endParaRPr lang="ru-RU"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97768" y="1628800"/>
            <a:ext cx="8748464" cy="3600400"/>
          </a:xfrm>
          <a:prstGeom prst="rect">
            <a:avLst/>
          </a:prstGeom>
          <a:effectLst/>
        </p:spPr>
        <p:txBody>
          <a:bodyPr vert="horz" lIns="91440" tIns="45720" rIns="91440" bIns="45720" rtlCol="0" anchor="t" anchorCtr="0">
            <a:noAutofit/>
          </a:bodyPr>
          <a:lstStyle>
            <a:lvl1pPr marL="640080" indent="-457200" algn="l" defTabSz="914400" rtl="0" eaLnBrk="1" latinLnBrk="0" hangingPunct="1">
              <a:spcBef>
                <a:spcPct val="0"/>
              </a:spcBef>
              <a:buClr>
                <a:schemeClr val="accent6">
                  <a:lumMod val="75000"/>
                </a:schemeClr>
              </a:buClr>
              <a:buSzPct val="128000"/>
              <a:buFont typeface="Georgia" pitchFamily="18" charset="0"/>
              <a:buChar char="*"/>
              <a:defRPr sz="54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82880" indent="0" algn="ctr">
              <a:buNone/>
            </a:pPr>
            <a:r>
              <a:rPr lang="ru-RU" sz="640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Обзор учебной </a:t>
            </a:r>
          </a:p>
          <a:p>
            <a:pPr marL="182880" indent="0" algn="ctr">
              <a:buNone/>
            </a:pPr>
            <a:r>
              <a:rPr lang="ru-RU" sz="640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литературы ФПУ</a:t>
            </a:r>
          </a:p>
          <a:p>
            <a:pPr marL="182880" indent="0" algn="ctr">
              <a:buNone/>
            </a:pPr>
            <a:r>
              <a:rPr lang="ru-RU" sz="640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2024-2025</a:t>
            </a:r>
            <a:endParaRPr lang="ru-RU" sz="640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extLst>
      <p:ext uri="{BB962C8B-B14F-4D97-AF65-F5344CB8AC3E}">
        <p14:creationId xmlns:p14="http://schemas.microsoft.com/office/powerpoint/2010/main" val="3736295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64" y="160072"/>
            <a:ext cx="2232248"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351312" y="1628800"/>
            <a:ext cx="6599456" cy="2893100"/>
          </a:xfrm>
          <a:prstGeom prst="rect">
            <a:avLst/>
          </a:prstGeom>
        </p:spPr>
        <p:txBody>
          <a:bodyPr wrap="square">
            <a:spAutoFit/>
          </a:bodyPr>
          <a:lstStyle/>
          <a:p>
            <a:pPr algn="just"/>
            <a:r>
              <a:rPr lang="ru-RU" sz="1400" b="1" dirty="0"/>
              <a:t>Михальская А. К.</a:t>
            </a:r>
            <a:r>
              <a:rPr lang="ru-RU" sz="1400" dirty="0"/>
              <a:t> </a:t>
            </a:r>
            <a:r>
              <a:rPr lang="ru-RU" sz="1400" b="1" dirty="0"/>
              <a:t>Литература. 10-й класс : учебник. В 2 частях. Часть 1 / А. К. Михальская, О. Н. Зайцева. — 3-е изд., стер. — Москва : Просвещение, 2022. — 401 с.  </a:t>
            </a:r>
            <a:endParaRPr lang="ru-RU" sz="1400" b="1" dirty="0" smtClean="0"/>
          </a:p>
          <a:p>
            <a:pPr algn="just"/>
            <a:endParaRPr lang="ru-RU" sz="1400" dirty="0"/>
          </a:p>
          <a:p>
            <a:pPr algn="just"/>
            <a:r>
              <a:rPr lang="ru-RU" sz="1400" b="1" dirty="0"/>
              <a:t>Михальская А. К.</a:t>
            </a:r>
            <a:r>
              <a:rPr lang="ru-RU" sz="1400" dirty="0"/>
              <a:t> </a:t>
            </a:r>
            <a:r>
              <a:rPr lang="ru-RU" sz="1400" b="1" dirty="0"/>
              <a:t>Литература. 10-й класс : учебник. В 2 частях. Часть 2 / А. К. Михальская, О. Н. Зайцева. — 3-е изд., стер. — Москва : Просвещение, 2022. — 385 с. </a:t>
            </a:r>
            <a:endParaRPr lang="ru-RU" sz="1400" b="1" dirty="0" smtClean="0"/>
          </a:p>
          <a:p>
            <a:pPr algn="just"/>
            <a:endParaRPr lang="ru-RU" sz="1400" dirty="0"/>
          </a:p>
          <a:p>
            <a:pPr algn="just"/>
            <a:r>
              <a:rPr lang="ru-RU" sz="1400" dirty="0"/>
              <a:t>Учебник входит в УМК для 10—11 классов А. К. Михальской, О. Н. Зайцевой «Литература». Особенностью курса является его тесная связь с предметом «Русский язык». Предлагаемая система заданий направлена на формирование универсальных учебных действий и личностных качеств учащихся. </a:t>
            </a: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24" y="3429000"/>
            <a:ext cx="2217336" cy="3326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95367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298544"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06048" y="1772816"/>
            <a:ext cx="6624736" cy="2893100"/>
          </a:xfrm>
          <a:prstGeom prst="rect">
            <a:avLst/>
          </a:prstGeom>
        </p:spPr>
        <p:txBody>
          <a:bodyPr wrap="square">
            <a:spAutoFit/>
          </a:bodyPr>
          <a:lstStyle/>
          <a:p>
            <a:pPr algn="just"/>
            <a:r>
              <a:rPr lang="ru-RU" sz="1400" b="1" dirty="0"/>
              <a:t>Михальская А. К.</a:t>
            </a:r>
            <a:r>
              <a:rPr lang="ru-RU" sz="1400" dirty="0"/>
              <a:t> </a:t>
            </a:r>
            <a:r>
              <a:rPr lang="ru-RU" sz="1400" b="1" dirty="0"/>
              <a:t>Литература. 11-й класс : учебник. В 2 частях. Часть 1/ А. К. Михальская, О. Н. Зайцева. — 4-е изд., стер. — Москва : Просвещение, 2023. — 559 с. </a:t>
            </a:r>
            <a:endParaRPr lang="ru-RU" sz="1400" b="1" dirty="0" smtClean="0"/>
          </a:p>
          <a:p>
            <a:pPr algn="just"/>
            <a:endParaRPr lang="ru-RU" sz="1400" dirty="0"/>
          </a:p>
          <a:p>
            <a:pPr algn="just"/>
            <a:r>
              <a:rPr lang="ru-RU" sz="1400" b="1" dirty="0"/>
              <a:t>Михальская А. К.</a:t>
            </a:r>
            <a:r>
              <a:rPr lang="ru-RU" sz="1400" dirty="0"/>
              <a:t> </a:t>
            </a:r>
            <a:r>
              <a:rPr lang="ru-RU" sz="1400" b="1" dirty="0"/>
              <a:t>Литература. 11-й класс : учебник. В 2 частях. Часть 2 / А. К. Михальская, О. Н. Зайцева. — 4-е изд., стер. — Москва : Просвещение, 2023. — 524 с. </a:t>
            </a:r>
            <a:r>
              <a:rPr lang="ru-RU" sz="1400" dirty="0"/>
              <a:t> </a:t>
            </a:r>
            <a:endParaRPr lang="ru-RU" sz="1400" dirty="0" smtClean="0"/>
          </a:p>
          <a:p>
            <a:pPr algn="just"/>
            <a:endParaRPr lang="ru-RU" sz="1400" dirty="0"/>
          </a:p>
          <a:p>
            <a:pPr algn="just"/>
            <a:r>
              <a:rPr lang="ru-RU" sz="1400" dirty="0"/>
              <a:t>Учебник входит в УМК для 10—11 классов А. К. Михальской, О. Н. Зайцевой «Литература». Особенностью курса является его тесная связь с предметом «Русский язык». Предлагаемая система заданий направлена на формирование универсальных учебных действий и личностных качеств учащихся.</a:t>
            </a: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531954"/>
            <a:ext cx="2298544" cy="3209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18064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1"/>
            <a:ext cx="2232248" cy="3335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339752" y="1340768"/>
            <a:ext cx="6684176" cy="3754874"/>
          </a:xfrm>
          <a:prstGeom prst="rect">
            <a:avLst/>
          </a:prstGeom>
        </p:spPr>
        <p:txBody>
          <a:bodyPr wrap="square">
            <a:spAutoFit/>
          </a:bodyPr>
          <a:lstStyle/>
          <a:p>
            <a:pPr algn="just"/>
            <a:r>
              <a:rPr lang="ru-RU" sz="1400" b="1" dirty="0"/>
              <a:t>Литература. 10-й класс </a:t>
            </a:r>
            <a:r>
              <a:rPr lang="ru-RU" sz="1400" dirty="0"/>
              <a:t>: </a:t>
            </a:r>
            <a:r>
              <a:rPr lang="ru-RU" sz="1400" b="1" dirty="0"/>
              <a:t>базовый и углублённый уровни : учебник. В 2 частях. Часть 1 / А. Н. Архангельский, Д. П. Бак, М. А. Кучерская [и др.] ; под редакцией А. Н. Архангельского. — 10-е изд., стер. — Москва : Просвещение, 2023. — 398 с. </a:t>
            </a:r>
            <a:endParaRPr lang="ru-RU" sz="1400" b="1" dirty="0" smtClean="0"/>
          </a:p>
          <a:p>
            <a:pPr algn="just"/>
            <a:endParaRPr lang="ru-RU" sz="1400" dirty="0"/>
          </a:p>
          <a:p>
            <a:pPr algn="just"/>
            <a:r>
              <a:rPr lang="ru-RU" sz="1400" b="1" dirty="0"/>
              <a:t>Литература. 10-й класс </a:t>
            </a:r>
            <a:r>
              <a:rPr lang="ru-RU" sz="1400" dirty="0"/>
              <a:t>: </a:t>
            </a:r>
            <a:r>
              <a:rPr lang="ru-RU" sz="1400" b="1" dirty="0"/>
              <a:t>базовый и углублённый уровни : учебник. В 2 частях. Часть 2 / А. Н. Архангельский, Д. П. Бак, М. А. Кучерская [и др.] ; под редакцией А. Н. Архангельского. — 10-е изд., стер. — Москва : Просвещение, 2023. — 312 с.  </a:t>
            </a:r>
            <a:endParaRPr lang="ru-RU" sz="1400" b="1" dirty="0" smtClean="0"/>
          </a:p>
          <a:p>
            <a:pPr algn="just"/>
            <a:endParaRPr lang="ru-RU" sz="1400" dirty="0"/>
          </a:p>
          <a:p>
            <a:pPr algn="just"/>
            <a:r>
              <a:rPr lang="ru-RU" sz="1400" dirty="0"/>
              <a:t>Учебник входит в УМК для 10—11 классов, обеспечивающий преподавание по программе литературного образования В. В. Агеносова, А. Н. Архангельского, Н. Б. Тралковой. Учащимся предлагается система разноуровневых заданий, направленных на формирование метапредметных умений (планировать деятельность, выделять различные признаки, классифицировать, устанавливать причинно-следственные связи, преобразовывать информацию и др.) и личностных качеств учеников.</a:t>
            </a:r>
            <a:r>
              <a:rPr lang="ru-RU" sz="1400" dirty="0" smtClean="0"/>
              <a:t> </a:t>
            </a:r>
            <a:endParaRPr lang="ru-RU" sz="1400" dirty="0"/>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128" y="3513144"/>
            <a:ext cx="2211624" cy="3228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56010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181920" cy="3231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289424" y="1439216"/>
            <a:ext cx="6750496" cy="3539430"/>
          </a:xfrm>
          <a:prstGeom prst="rect">
            <a:avLst/>
          </a:prstGeom>
        </p:spPr>
        <p:txBody>
          <a:bodyPr wrap="square">
            <a:spAutoFit/>
          </a:bodyPr>
          <a:lstStyle/>
          <a:p>
            <a:pPr algn="just"/>
            <a:r>
              <a:rPr lang="ru-RU" sz="1400" b="1" dirty="0"/>
              <a:t>Литература. 10 класс </a:t>
            </a:r>
            <a:r>
              <a:rPr lang="ru-RU" sz="1400" dirty="0"/>
              <a:t>: </a:t>
            </a:r>
            <a:r>
              <a:rPr lang="ru-RU" sz="1400" b="1" dirty="0"/>
              <a:t>базовый и углублённый уровни : учебник. В 2 частях. Часть 1/ В. Ф. Чертов [и др.] ; под редакцией В. Ф. Чертова. — 4-е изд., стер. — Москва : Просвещение, 2022. — 383 с</a:t>
            </a:r>
            <a:r>
              <a:rPr lang="ru-RU" sz="1400" b="1" dirty="0" smtClean="0"/>
              <a:t>.</a:t>
            </a:r>
          </a:p>
          <a:p>
            <a:pPr algn="just"/>
            <a:endParaRPr lang="ru-RU" sz="1400" dirty="0"/>
          </a:p>
          <a:p>
            <a:pPr algn="just"/>
            <a:r>
              <a:rPr lang="ru-RU" sz="1400" b="1" dirty="0"/>
              <a:t>Литература. 10 класс </a:t>
            </a:r>
            <a:r>
              <a:rPr lang="ru-RU" sz="1400" dirty="0"/>
              <a:t>: </a:t>
            </a:r>
            <a:r>
              <a:rPr lang="ru-RU" sz="1400" b="1" dirty="0"/>
              <a:t>базовый и углублённый уровни : учебник. В 2 частях. Часть 2 / В. Ф. Чертов [и др.]; под редакцией В. Ф. Чертова. — 4-е изд., стер. — Москва : Просвещение, 2022. — 383 с. </a:t>
            </a:r>
            <a:endParaRPr lang="ru-RU" sz="1400" b="1" dirty="0" smtClean="0"/>
          </a:p>
          <a:p>
            <a:pPr algn="just"/>
            <a:endParaRPr lang="ru-RU" sz="1400" dirty="0"/>
          </a:p>
          <a:p>
            <a:pPr algn="just"/>
            <a:r>
              <a:rPr lang="ru-RU" sz="1400" dirty="0"/>
              <a:t>Учебник подготовлен в соответствии с требованиями Федерального государственного образовательного стандарта среднего общего образования и решает задачу развития у учащихся навыков филологического анализа художественного произведения, работы с художественным текстом и дополнительной литературой, создания собственных устных и письменных речевых высказываний, использования полученных умений и навыков в разных сферах коммуникации. Особое внимание в учебнике уделяется изучению литературного произведения в историко-культурном контексте. </a:t>
            </a: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496" y="3429000"/>
            <a:ext cx="2181928"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4730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160240" cy="320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267744" y="1011045"/>
            <a:ext cx="6768752" cy="4616648"/>
          </a:xfrm>
          <a:prstGeom prst="rect">
            <a:avLst/>
          </a:prstGeom>
        </p:spPr>
        <p:txBody>
          <a:bodyPr wrap="square">
            <a:spAutoFit/>
          </a:bodyPr>
          <a:lstStyle/>
          <a:p>
            <a:pPr algn="just"/>
            <a:r>
              <a:rPr lang="ru-RU" sz="1400" b="1" dirty="0"/>
              <a:t>Литература. 11 класс</a:t>
            </a:r>
            <a:r>
              <a:rPr lang="ru-RU" sz="1400" dirty="0"/>
              <a:t> : </a:t>
            </a:r>
            <a:r>
              <a:rPr lang="ru-RU" sz="1400" b="1" dirty="0"/>
              <a:t>базовый и углублённый уровни : учебник. В 2 частях. Часть 1 / В. Ф. Чертов, Л. А. Трубина, А. М. Антипова, А. А. Маныкина. — 4-е изд., стер. — Москва : Просвещение, 2022. — 398 с. </a:t>
            </a:r>
            <a:endParaRPr lang="ru-RU" sz="1400" b="1" dirty="0" smtClean="0"/>
          </a:p>
          <a:p>
            <a:pPr algn="just"/>
            <a:endParaRPr lang="ru-RU" sz="1400" dirty="0"/>
          </a:p>
          <a:p>
            <a:pPr algn="just"/>
            <a:r>
              <a:rPr lang="ru-RU" sz="1400" b="1" dirty="0"/>
              <a:t>Литература. 11 класс </a:t>
            </a:r>
            <a:r>
              <a:rPr lang="ru-RU" sz="1400" dirty="0"/>
              <a:t>: </a:t>
            </a:r>
            <a:r>
              <a:rPr lang="ru-RU" sz="1400" b="1" dirty="0"/>
              <a:t>базовый и углублённый уровни : учебник. В 2 частях. Часть 2 / В. Ф. Чертов, Л. А. Трубина, А. М. Антипова, А. А. Маныкина ; под редакцией В. Ф. Чертова. — 4-е изд., стер. — Москва : Просвещение, 2022. — 397 с. </a:t>
            </a:r>
            <a:endParaRPr lang="ru-RU" sz="1400" b="1" dirty="0" smtClean="0"/>
          </a:p>
          <a:p>
            <a:pPr algn="just"/>
            <a:endParaRPr lang="ru-RU" sz="1400" dirty="0"/>
          </a:p>
          <a:p>
            <a:pPr algn="just"/>
            <a:r>
              <a:rPr lang="ru-RU" sz="1400" dirty="0"/>
              <a:t>Учебники для 10—11 классов по литературе продолжают линию учебно-методических комплектов для 5—9 классов под редакцией д-ра </a:t>
            </a:r>
            <a:r>
              <a:rPr lang="ru-RU" sz="1400" dirty="0" err="1"/>
              <a:t>пед</a:t>
            </a:r>
            <a:r>
              <a:rPr lang="ru-RU" sz="1400" dirty="0"/>
              <a:t>. наук, профессора В. Ф. Чертова. Учебник для 11 класса подготовлен в соответствии с требованиями Федерального государственного образовательного стандарта среднего общего образования, рабочей программы по литературе под редакцией В. Ф. Чертова. Особое внимание в учебнике уделяется проблеме традиций и новаторства в русской литературе XX века и современной литературе. Основные разделы учебника и специальные разделы «Практикум» и «Мир в слове» продолжают заявленные в предыдущих классах направления работы по формированию практических навыков анализа художественного текста, развитию устной и письменной речи, подготовке к сочинению и Единому государственному экзамену по литературе.</a:t>
            </a:r>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648" y="3427091"/>
            <a:ext cx="2151096" cy="3299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06407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Москвин Г. В., Пуряева Н. Н., Ерохина Е. Л. - Литература: 10-й класс: базовый уровень"/>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16632"/>
            <a:ext cx="2184178" cy="3168352"/>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325580" y="146064"/>
            <a:ext cx="6710916" cy="3108543"/>
          </a:xfrm>
          <a:prstGeom prst="rect">
            <a:avLst/>
          </a:prstGeom>
        </p:spPr>
        <p:txBody>
          <a:bodyPr wrap="square">
            <a:spAutoFit/>
          </a:bodyPr>
          <a:lstStyle/>
          <a:p>
            <a:pPr algn="just"/>
            <a:r>
              <a:rPr lang="ru-RU" sz="1400" b="1" dirty="0"/>
              <a:t>Москвин Г. В.</a:t>
            </a:r>
            <a:r>
              <a:rPr lang="ru-RU" sz="1400" dirty="0"/>
              <a:t> </a:t>
            </a:r>
            <a:r>
              <a:rPr lang="ru-RU" sz="1400" b="1" dirty="0"/>
              <a:t>Литература. 10-й класс : базовый уровень : учебник / Г. В. Москвин, Н. Н. Пуряева, Е. Л. Ерохина. — 3-е изд., стер. — Москва : Просвещение, 2022. — 302 с. </a:t>
            </a:r>
            <a:endParaRPr lang="ru-RU" sz="1400" b="1" dirty="0" smtClean="0"/>
          </a:p>
          <a:p>
            <a:pPr algn="just"/>
            <a:endParaRPr lang="ru-RU" sz="1400" dirty="0"/>
          </a:p>
          <a:p>
            <a:pPr algn="just"/>
            <a:r>
              <a:rPr lang="ru-RU" sz="1400" dirty="0" smtClean="0"/>
              <a:t>В</a:t>
            </a:r>
            <a:r>
              <a:rPr lang="ru-RU" sz="1400" dirty="0"/>
              <a:t> учебнике для 10 класса представлен систематический курс русской литературы ХIХ века, а также включён раздел, в котором рассмотрены произведения зарубежной литературы данного периода. Методический аппарат содержит задания, позволяющие организовать разнообразные виды деятельности учащихся при освоении предмета; особое внимание уделяется поэтапному обучению анализу текста; содержание программы и специальные задания способствуют нравственному развитию школьников; все задания позволяют сформировать их коммуникативную компетенцию; включены теоретические и практические материалы, мотивирующие учащихся к исследовательской и проектной деятельности. </a:t>
            </a:r>
          </a:p>
        </p:txBody>
      </p:sp>
      <p:pic>
        <p:nvPicPr>
          <p:cNvPr id="12292" name="Picture 4" descr="Москвин Г. В., Пуряева Н. Н., Ерохина Е. Л. - Литература: 11-й класс: базовый уровень"/>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191" y="3501008"/>
            <a:ext cx="2173389" cy="3168352"/>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339753" y="3493735"/>
            <a:ext cx="6696743" cy="3108543"/>
          </a:xfrm>
          <a:prstGeom prst="rect">
            <a:avLst/>
          </a:prstGeom>
        </p:spPr>
        <p:txBody>
          <a:bodyPr wrap="square">
            <a:spAutoFit/>
          </a:bodyPr>
          <a:lstStyle/>
          <a:p>
            <a:pPr algn="just"/>
            <a:r>
              <a:rPr lang="ru-RU" sz="1400" b="1" dirty="0"/>
              <a:t>Москвин Г. В.</a:t>
            </a:r>
            <a:r>
              <a:rPr lang="ru-RU" sz="1400" dirty="0"/>
              <a:t> </a:t>
            </a:r>
            <a:r>
              <a:rPr lang="ru-RU" sz="1400" b="1" dirty="0"/>
              <a:t>Литература. 11-й класс : базовый уровень : учебник / Г. В. Москвин, Н. Н. Пуряева, Е. Л. Ерохина. — 3-е изд., стер. — Москва : Просвещение, 2022. — 333 с.  </a:t>
            </a:r>
            <a:endParaRPr lang="ru-RU" sz="1400" b="1" dirty="0" smtClean="0"/>
          </a:p>
          <a:p>
            <a:pPr algn="just"/>
            <a:endParaRPr lang="ru-RU" sz="1400" dirty="0"/>
          </a:p>
          <a:p>
            <a:pPr algn="just"/>
            <a:r>
              <a:rPr lang="ru-RU" sz="1400" dirty="0"/>
              <a:t>Учебник по литературе для учащихся 11 класса развивает методические подходы, применённые авторами в УМК 5—10 классов: включены произведения, имеющие фундаментальную литературоведческую и методическую проработанность. Вопросы и задания позволяют организовать разнообразные виды деятельности учащихся при освоении предмета; особое внимание уделяется поэтапному анализу текстов; содержание программы и специальные задания способствуют нравственному развитию школьников; все задания позволяют сформировать их коммуникативную компетенцию; включены теоретические и практические материалы, мотивирующие учащихся к исследовательской и проектной деятельности.</a:t>
            </a:r>
          </a:p>
        </p:txBody>
      </p:sp>
    </p:spTree>
    <p:extLst>
      <p:ext uri="{BB962C8B-B14F-4D97-AF65-F5344CB8AC3E}">
        <p14:creationId xmlns:p14="http://schemas.microsoft.com/office/powerpoint/2010/main" val="38772515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2" y="169810"/>
            <a:ext cx="2268123" cy="3115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26592" y="1192103"/>
            <a:ext cx="6599584" cy="4185761"/>
          </a:xfrm>
          <a:prstGeom prst="rect">
            <a:avLst/>
          </a:prstGeom>
        </p:spPr>
        <p:txBody>
          <a:bodyPr wrap="square">
            <a:spAutoFit/>
          </a:bodyPr>
          <a:lstStyle/>
          <a:p>
            <a:pPr algn="just"/>
            <a:r>
              <a:rPr lang="ru-RU" sz="1400" b="1" dirty="0"/>
              <a:t>Ланин Б. А.</a:t>
            </a:r>
            <a:r>
              <a:rPr lang="ru-RU" sz="1400" dirty="0"/>
              <a:t> </a:t>
            </a:r>
            <a:r>
              <a:rPr lang="ru-RU" sz="1400" b="1" dirty="0"/>
              <a:t>Литература. 10 класс : базовый и углублённый уровни : учебник. В 2 частях. Часть 1/ Б. А. Ланин, Л. Ю. Устинова, В. М. Шамчикова ; под редакцией Б. А. Ланина. — 7-е изд., стер. — Москва : Просвещение, 2022. — 270 с</a:t>
            </a:r>
            <a:r>
              <a:rPr lang="ru-RU" sz="1400" b="1" dirty="0" smtClean="0"/>
              <a:t>.</a:t>
            </a:r>
          </a:p>
          <a:p>
            <a:pPr algn="just"/>
            <a:endParaRPr lang="ru-RU" sz="1400" b="1" dirty="0"/>
          </a:p>
          <a:p>
            <a:pPr algn="just"/>
            <a:r>
              <a:rPr lang="ru-RU" sz="1400" b="1" dirty="0"/>
              <a:t>Ланин Б. А.</a:t>
            </a:r>
            <a:r>
              <a:rPr lang="ru-RU" sz="1400" dirty="0"/>
              <a:t> </a:t>
            </a:r>
            <a:r>
              <a:rPr lang="ru-RU" sz="1400" b="1" dirty="0"/>
              <a:t>Литература. 10 класс : базовый и углублённый уровни : учебник. В 2 частях. Часть 2 / Б. А. Ланин, Л. Ю. Устинова, В. М. Шамчикова ; под редакцией Б. А. Ланина. — 7-е изд., стер. — Москва : Просвещение, 2022. — 285 с. </a:t>
            </a:r>
            <a:endParaRPr lang="ru-RU" sz="1400" b="1" dirty="0" smtClean="0"/>
          </a:p>
          <a:p>
            <a:pPr algn="just"/>
            <a:endParaRPr lang="ru-RU" sz="1400" dirty="0"/>
          </a:p>
          <a:p>
            <a:pPr algn="just"/>
            <a:r>
              <a:rPr lang="ru-RU" sz="1400" dirty="0"/>
              <a:t>Учебник, подготовленный в рамках программы «Литература. 10—11 классы» (авт. Б. А. Ланин, Л. Ю. Устинова), реализует основные цели и задачи литературы в 10 классе: представляет классические произведения русской и зарубежной литературы XIX века в теоретических и критических статьях, содействует нравственному и мировоззренческому развитию личности; формирует гуманистическое, толерантное сознание, способность понимать себя и других; поддерживает стремление выразить себя в слове; побуждает использовать Интернет как современное средство решения познавательных, читательских, творческих, коммуникативных задач. </a:t>
            </a:r>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849" y="3442672"/>
            <a:ext cx="2255427" cy="3298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00644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3" y="100013"/>
            <a:ext cx="2295857" cy="3184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11760" y="209654"/>
            <a:ext cx="6624736" cy="2677656"/>
          </a:xfrm>
          <a:prstGeom prst="rect">
            <a:avLst/>
          </a:prstGeom>
        </p:spPr>
        <p:txBody>
          <a:bodyPr wrap="square">
            <a:spAutoFit/>
          </a:bodyPr>
          <a:lstStyle/>
          <a:p>
            <a:pPr algn="just"/>
            <a:r>
              <a:rPr lang="ru-RU" sz="1400" b="1" dirty="0"/>
              <a:t>Ланин Б. А.</a:t>
            </a:r>
            <a:r>
              <a:rPr lang="ru-RU" sz="1400" dirty="0"/>
              <a:t> Литература. </a:t>
            </a:r>
            <a:r>
              <a:rPr lang="ru-RU" sz="1400" b="1" dirty="0"/>
              <a:t>11-й класс : базовый и углублённый уровни : учебник / Б. А. Ланин, Л. Ю. Устинова, В. М. Шамчикова ; под редакцией Б. А. Ланина. — 6-е изд., стер. — Москва : Просвещение, 2022. — 479 с.  </a:t>
            </a:r>
            <a:endParaRPr lang="ru-RU" sz="1400" b="1" dirty="0" smtClean="0"/>
          </a:p>
          <a:p>
            <a:pPr algn="just"/>
            <a:endParaRPr lang="ru-RU" sz="1400" dirty="0"/>
          </a:p>
          <a:p>
            <a:pPr algn="just"/>
            <a:r>
              <a:rPr lang="ru-RU" sz="1400" dirty="0"/>
              <a:t>Учебник, подготовленный в рамках программы «Литература. 10—11 классы» (авт. Б. А. Ланин, Л. Ю. Устинова), реализует основные цели и задачи литературы в 11 классе. Включает произведения русской и зарубежной литературы XX века в теоретических и критических статьях, содействует нравственному и мировоззренческому развитию личности; формирует гуманистическое толерантное сознание; расширяет границы пользования Интернетом как современным средством решения коммуникативных и творческих задач.</a:t>
            </a:r>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924" y="3409810"/>
            <a:ext cx="2273436" cy="325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59764" y="3573016"/>
            <a:ext cx="6528728" cy="1815882"/>
          </a:xfrm>
          <a:prstGeom prst="rect">
            <a:avLst/>
          </a:prstGeom>
        </p:spPr>
        <p:txBody>
          <a:bodyPr wrap="square">
            <a:spAutoFit/>
          </a:bodyPr>
          <a:lstStyle/>
          <a:p>
            <a:pPr algn="just"/>
            <a:r>
              <a:rPr lang="ru-RU" sz="1400" b="1" dirty="0"/>
              <a:t>Литература. 10-й класс : базовый уровень : учебник / Т. Ф. Курдюмова, Е. Н. Колокольцев, О. Б. Марьина [и др.] ; под редакцией Т. Ф. Курдюмовой ; худ. А. Антонов. — 10-е изд., стер. — Москва : Просвещение, 2022. — 462 с.  </a:t>
            </a:r>
            <a:endParaRPr lang="ru-RU" sz="1400" b="1" dirty="0" smtClean="0"/>
          </a:p>
          <a:p>
            <a:pPr algn="just"/>
            <a:endParaRPr lang="ru-RU" sz="1400" b="1" dirty="0"/>
          </a:p>
          <a:p>
            <a:pPr algn="just"/>
            <a:r>
              <a:rPr lang="ru-RU" sz="1400" dirty="0"/>
              <a:t>Учебник входит в линию, созданную по единой программе для 5—11 классов, составленной Т. Ф. Курдюмовой. Авторы обращают внимание учащихся на вершинные произведения русской литературы XIX века. </a:t>
            </a:r>
          </a:p>
        </p:txBody>
      </p:sp>
    </p:spTree>
    <p:extLst>
      <p:ext uri="{BB962C8B-B14F-4D97-AF65-F5344CB8AC3E}">
        <p14:creationId xmlns:p14="http://schemas.microsoft.com/office/powerpoint/2010/main" val="2213843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552" y="3501008"/>
            <a:ext cx="2160240" cy="3264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267744" y="1556792"/>
            <a:ext cx="6768752" cy="3108543"/>
          </a:xfrm>
          <a:prstGeom prst="rect">
            <a:avLst/>
          </a:prstGeom>
        </p:spPr>
        <p:txBody>
          <a:bodyPr wrap="square">
            <a:spAutoFit/>
          </a:bodyPr>
          <a:lstStyle/>
          <a:p>
            <a:pPr algn="just"/>
            <a:r>
              <a:rPr lang="ru-RU" sz="1400" b="1" dirty="0"/>
              <a:t>Литература. 11-й класс </a:t>
            </a:r>
            <a:r>
              <a:rPr lang="ru-RU" sz="1400" dirty="0"/>
              <a:t>: </a:t>
            </a:r>
            <a:r>
              <a:rPr lang="ru-RU" sz="1400" b="1" dirty="0"/>
              <a:t>базовый уровень : учебник. В 2 частях. Часть 1 / Т. Ф. Курдюмова, Е. Н. Колокольцев, О. Б. Марьина [и др.] ; под редакцией Т. Ф. Курдюмовой ; худ. А. Антонов. — 9-е изд., стер. — Москва : Просвещение, 2022. — 369 с.  </a:t>
            </a:r>
            <a:endParaRPr lang="ru-RU" sz="1400" b="1" dirty="0" smtClean="0"/>
          </a:p>
          <a:p>
            <a:pPr algn="just"/>
            <a:endParaRPr lang="ru-RU" sz="1400" b="1" dirty="0" smtClean="0"/>
          </a:p>
          <a:p>
            <a:pPr algn="just"/>
            <a:r>
              <a:rPr lang="ru-RU" sz="1400" b="1" dirty="0" smtClean="0"/>
              <a:t>Литература</a:t>
            </a:r>
            <a:r>
              <a:rPr lang="ru-RU" sz="1400" b="1" dirty="0"/>
              <a:t>. 11-й класс </a:t>
            </a:r>
            <a:r>
              <a:rPr lang="ru-RU" sz="1400" dirty="0"/>
              <a:t>: </a:t>
            </a:r>
            <a:r>
              <a:rPr lang="ru-RU" sz="1400" b="1" dirty="0"/>
              <a:t>базовый уровень : учебник. В 2 частях. Часть 2 / Т. Ф. Курдюмова, Е. Н. Колокольцев, О. Б. Марьина [и др.] ; под редакцией Т. Ф. Курдюмовой. — 9-е изд., стер. — Москва : Просвещение, 2022. — 255 с. </a:t>
            </a:r>
            <a:endParaRPr lang="ru-RU" sz="1400" b="1" dirty="0" smtClean="0"/>
          </a:p>
          <a:p>
            <a:pPr algn="just"/>
            <a:endParaRPr lang="ru-RU" sz="1400" dirty="0"/>
          </a:p>
          <a:p>
            <a:pPr algn="just"/>
            <a:r>
              <a:rPr lang="ru-RU" sz="1400" dirty="0"/>
              <a:t>Данный учебник для учащихся 11 класса завершает линию учебников, созданную по единой программе для 5—11 классов, составленной Т. Ф. Курдюмовой. Учебник охватывает период русской литературы с конца XIX до начала XXI столетия. </a:t>
            </a:r>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52" y="139213"/>
            <a:ext cx="2160240" cy="3264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88337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143964"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251468" y="1371833"/>
            <a:ext cx="6785028" cy="3754874"/>
          </a:xfrm>
          <a:prstGeom prst="rect">
            <a:avLst/>
          </a:prstGeom>
        </p:spPr>
        <p:txBody>
          <a:bodyPr wrap="square">
            <a:spAutoFit/>
          </a:bodyPr>
          <a:lstStyle/>
          <a:p>
            <a:pPr algn="just"/>
            <a:r>
              <a:rPr lang="ru-RU" sz="1400" b="1" dirty="0"/>
              <a:t>Литература. 11-й класс </a:t>
            </a:r>
            <a:r>
              <a:rPr lang="ru-RU" sz="1400" dirty="0"/>
              <a:t>: </a:t>
            </a:r>
            <a:r>
              <a:rPr lang="ru-RU" sz="1400" b="1" dirty="0"/>
              <a:t>базовый и углублённый уровни : учебник : В 2 частях. Часть 1 / В. В. Агеносов, Э. Л. Безносов, Н. С. Выгон [и др.] ; под редакцией В. В. Агеносова. — 9-е изд., стер. — Москва : Просвещение, 2022. — 442 с. </a:t>
            </a:r>
            <a:endParaRPr lang="ru-RU" sz="1400" b="1" dirty="0" smtClean="0"/>
          </a:p>
          <a:p>
            <a:pPr algn="just"/>
            <a:endParaRPr lang="ru-RU" sz="1400" dirty="0"/>
          </a:p>
          <a:p>
            <a:pPr algn="just"/>
            <a:r>
              <a:rPr lang="ru-RU" sz="1400" b="1" dirty="0"/>
              <a:t>Литература. 11-й класс </a:t>
            </a:r>
            <a:r>
              <a:rPr lang="ru-RU" sz="1400" dirty="0"/>
              <a:t>: </a:t>
            </a:r>
            <a:r>
              <a:rPr lang="ru-RU" sz="1400" b="1" dirty="0"/>
              <a:t>базовый и углублённый уровни : учебник : В 2 частях. Часть 2 / В. В. Агеносов, Э. Л. Безносов, Н. С. Выгон [и др.] ; под редакцией В. В. Агеносова. — 9-е изд., стер. — Москва : Просвещение, 2022. — 497 с.</a:t>
            </a:r>
            <a:endParaRPr lang="ru-RU" sz="1400" b="1" dirty="0" smtClean="0"/>
          </a:p>
          <a:p>
            <a:pPr algn="just"/>
            <a:endParaRPr lang="ru-RU" sz="1400" dirty="0"/>
          </a:p>
          <a:p>
            <a:pPr algn="just"/>
            <a:r>
              <a:rPr lang="ru-RU" sz="1400" dirty="0" smtClean="0"/>
              <a:t>Учебник </a:t>
            </a:r>
            <a:r>
              <a:rPr lang="ru-RU" sz="1400" dirty="0"/>
              <a:t>входит в УМК для 10—11 классов, обеспечивающий преподавание по программе литературного образования В. В. Агеносова, А. Н. Архангельского, Н. Б. Тралковой. Учащимся предлагается система разноуровневых заданий, направленных на формирование метапредметных умений (планировать деятельность, выделять различные признаки, классифицировать, устанавливать причинно-следственные связи, преобразовывать информацию и др.) и личностных качеств учеников. </a:t>
            </a:r>
          </a:p>
        </p:txBody>
      </p:sp>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99" y="3501008"/>
            <a:ext cx="2118069" cy="324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5510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1" y="188640"/>
            <a:ext cx="2389689"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569200" y="1412776"/>
            <a:ext cx="6467296" cy="3754874"/>
          </a:xfrm>
          <a:prstGeom prst="rect">
            <a:avLst/>
          </a:prstGeom>
        </p:spPr>
        <p:txBody>
          <a:bodyPr wrap="square">
            <a:spAutoFit/>
          </a:bodyPr>
          <a:lstStyle/>
          <a:p>
            <a:pPr algn="just"/>
            <a:r>
              <a:rPr lang="ru-RU" sz="1400" b="1" dirty="0"/>
              <a:t>Алгебра и начала математического анализа. 10 класс : базовый и углублённый уровни : учебник / С. М. Никольский, М. К. Потапов, Н. Н. Решетников, А. В. Шевкин. — 10-е изд., стер. — Москва : Просвещение, 2022. — 431 с. — (Математика: алгебра и начала математического анализа, геометрия). </a:t>
            </a:r>
            <a:endParaRPr lang="ru-RU" sz="1400" b="1" dirty="0" smtClean="0"/>
          </a:p>
          <a:p>
            <a:pPr algn="just"/>
            <a:endParaRPr lang="ru-RU" sz="1400" dirty="0"/>
          </a:p>
          <a:p>
            <a:pPr algn="just"/>
            <a:r>
              <a:rPr lang="ru-RU" sz="1400" b="1" dirty="0"/>
              <a:t>Алгебра и начала математического анализа. 11 класс</a:t>
            </a:r>
            <a:r>
              <a:rPr lang="ru-RU" sz="1400" dirty="0"/>
              <a:t> : </a:t>
            </a:r>
            <a:r>
              <a:rPr lang="ru-RU" sz="1400" b="1" dirty="0"/>
              <a:t>базовый и углублённый уровни : учебник / C. М. Никольский, М. К. Потапов, Н. Н. Решетников, А. В. Шевкин. — 9-е изд., стер. — Москва : Просвещение, 2022. — 464 с. — (Математика: алгебра и начала математического анализа, геометрия). </a:t>
            </a:r>
            <a:endParaRPr lang="ru-RU" sz="1400" b="1" dirty="0" smtClean="0"/>
          </a:p>
          <a:p>
            <a:pPr algn="just"/>
            <a:endParaRPr lang="ru-RU" sz="1400" dirty="0"/>
          </a:p>
          <a:p>
            <a:pPr algn="just"/>
            <a:r>
              <a:rPr lang="ru-RU" sz="1400" dirty="0" smtClean="0"/>
              <a:t>Учебник </a:t>
            </a:r>
            <a:r>
              <a:rPr lang="ru-RU" sz="1400" dirty="0"/>
              <a:t>позволяет изучать материал курса алгебры и начал математического анализа на базовом уровне, рассчитанном на 3 часа в неделю, а также на углублённом уровне в двух вариантах, рассчитанных на 4 и на 5 часов в неделю. Учебник нацелен на подготовку учащихся к обучению в вузах.</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66" y="3501008"/>
            <a:ext cx="2398833" cy="3140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5825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728" y="116632"/>
            <a:ext cx="2232248"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340976" y="332656"/>
            <a:ext cx="6695520" cy="2246769"/>
          </a:xfrm>
          <a:prstGeom prst="rect">
            <a:avLst/>
          </a:prstGeom>
        </p:spPr>
        <p:txBody>
          <a:bodyPr wrap="square">
            <a:spAutoFit/>
          </a:bodyPr>
          <a:lstStyle/>
          <a:p>
            <a:pPr algn="just"/>
            <a:r>
              <a:rPr lang="ru-RU" sz="1400" b="1" dirty="0"/>
              <a:t>Пахнова Т. М.</a:t>
            </a:r>
            <a:r>
              <a:rPr lang="ru-RU" sz="1400" dirty="0"/>
              <a:t> </a:t>
            </a:r>
            <a:r>
              <a:rPr lang="ru-RU" sz="1400" b="1" dirty="0"/>
              <a:t>Русский язык. 10-й класс : базовый уровень : учебник / Т. М. Пахнова. — 9-е изд., стер. — Москва : Просвещение, 2022. — 335 с</a:t>
            </a:r>
            <a:r>
              <a:rPr lang="ru-RU" sz="1400" b="1" dirty="0" smtClean="0"/>
              <a:t>.</a:t>
            </a:r>
          </a:p>
          <a:p>
            <a:pPr algn="just"/>
            <a:endParaRPr lang="ru-RU" sz="1400" dirty="0"/>
          </a:p>
          <a:p>
            <a:pPr algn="just"/>
            <a:r>
              <a:rPr lang="ru-RU" sz="1400" dirty="0" smtClean="0"/>
              <a:t>В учебнике </a:t>
            </a:r>
            <a:r>
              <a:rPr lang="ru-RU" sz="1400" dirty="0"/>
              <a:t>реализованы следующие цели обучения русскому языку на базовом уровне: приобщение учащихся через изучение языка к ценностям национальной и мировой культуры; углубление и обобщение знаний о языке как многофункциональной развивающейся системе; совершенствование умений анализировать языковые факты, творчески перерабатывать информацию; развитие устной и письменной речи с точки зрения эффективного достижения поставленных коммуникативных задач. </a:t>
            </a:r>
            <a:r>
              <a:rPr lang="ru-RU" sz="1400" dirty="0" smtClean="0"/>
              <a:t> </a:t>
            </a:r>
            <a:endParaRPr lang="ru-RU" sz="1400" dirty="0"/>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728" y="3356992"/>
            <a:ext cx="2232248" cy="33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53568" y="3570728"/>
            <a:ext cx="6695520" cy="2246769"/>
          </a:xfrm>
          <a:prstGeom prst="rect">
            <a:avLst/>
          </a:prstGeom>
        </p:spPr>
        <p:txBody>
          <a:bodyPr wrap="square">
            <a:spAutoFit/>
          </a:bodyPr>
          <a:lstStyle/>
          <a:p>
            <a:pPr algn="just"/>
            <a:r>
              <a:rPr lang="ru-RU" sz="1400" b="1" dirty="0"/>
              <a:t>Пахнова Т. М.</a:t>
            </a:r>
            <a:r>
              <a:rPr lang="ru-RU" sz="1400" dirty="0"/>
              <a:t> </a:t>
            </a:r>
            <a:r>
              <a:rPr lang="ru-RU" sz="1400" b="1" dirty="0"/>
              <a:t>Русский язык. 11-й класс : базовый уровень : учебник / Т. М. Пахнова. — 10-е изд., стер. — Москва : Просвещение, 2022. — 366 с.  </a:t>
            </a:r>
            <a:endParaRPr lang="ru-RU" sz="1400" b="1" dirty="0" smtClean="0"/>
          </a:p>
          <a:p>
            <a:pPr algn="just"/>
            <a:endParaRPr lang="ru-RU" sz="1400" dirty="0"/>
          </a:p>
          <a:p>
            <a:pPr algn="just"/>
            <a:r>
              <a:rPr lang="ru-RU" sz="1400" dirty="0"/>
              <a:t>В учебнике реализованы следующие цели обучения русскому языку на базовом уровне: приобщение учащихся через изучение языка к ценностям национальной и мировой культуры; углубление и обобщение знаний о языке как многофункциональной развивающейся системе; совершенствование умений анализировать языковые факты, творчески перерабатывать информацию; развитие устной и письменной речи с точки зрения эффективного достижения поставленных коммуникативных задач. </a:t>
            </a:r>
          </a:p>
        </p:txBody>
      </p:sp>
    </p:spTree>
    <p:extLst>
      <p:ext uri="{BB962C8B-B14F-4D97-AF65-F5344CB8AC3E}">
        <p14:creationId xmlns:p14="http://schemas.microsoft.com/office/powerpoint/2010/main" val="9323164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Чердаков Д. Н., Дунев А. И., Вербицкая Л. А., Богданов С. И., Казакова Е. И., Пугач В. Е., Друговейко-Должанская С. В., Монахов С. И., Бабурина М. А. - Русский язык. 10 класс : базовый уровень"/>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374" y="199784"/>
            <a:ext cx="2282385" cy="30852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411760" y="199784"/>
            <a:ext cx="6624736" cy="2677656"/>
          </a:xfrm>
          <a:prstGeom prst="rect">
            <a:avLst/>
          </a:prstGeom>
        </p:spPr>
        <p:txBody>
          <a:bodyPr wrap="square">
            <a:spAutoFit/>
          </a:bodyPr>
          <a:lstStyle/>
          <a:p>
            <a:pPr algn="just"/>
            <a:r>
              <a:rPr lang="ru-RU" sz="1400" b="1" dirty="0"/>
              <a:t>Русский язык. 10 класс</a:t>
            </a:r>
            <a:r>
              <a:rPr lang="ru-RU" sz="1400" dirty="0"/>
              <a:t> : </a:t>
            </a:r>
            <a:r>
              <a:rPr lang="ru-RU" sz="1400" b="1" dirty="0"/>
              <a:t>базовый уровень : учебник / Д. Н. Чердаков, А. И. Дунев, Л. А. Вербицкая [и др.]. — 4-е изд., стер. — Москва : Просвещение, 2022. — 142 с.  </a:t>
            </a:r>
            <a:endParaRPr lang="ru-RU" sz="1400" b="1" dirty="0" smtClean="0"/>
          </a:p>
          <a:p>
            <a:pPr algn="just"/>
            <a:endParaRPr lang="ru-RU" sz="1400" dirty="0"/>
          </a:p>
          <a:p>
            <a:pPr algn="just"/>
            <a:r>
              <a:rPr lang="ru-RU" sz="1400" dirty="0" smtClean="0"/>
              <a:t>Особое </a:t>
            </a:r>
            <a:r>
              <a:rPr lang="ru-RU" sz="1400" dirty="0"/>
              <a:t>внимание в учебнике уделяется правильности употребления слова в контексте словосочетания, предложения, текста. Работа с учебником позволяет закрепить орфоэпические навыки владения словом в потоке речи, расширить знания учащихся о правильном употреблении лексических единиц в речи и в тексте, углубить представления старшеклассников о речевой культуре и культуре владения словом. Также учебник поможет десятиклассникам научиться правильно использовать грамматические формы слова, избегать грамматических и речевых </a:t>
            </a:r>
            <a:r>
              <a:rPr lang="ru-RU" sz="1400" dirty="0" smtClean="0"/>
              <a:t>ошибок</a:t>
            </a:r>
            <a:r>
              <a:rPr lang="ru-RU" sz="1400" dirty="0"/>
              <a:t>.</a:t>
            </a:r>
          </a:p>
        </p:txBody>
      </p:sp>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853" y="3501008"/>
            <a:ext cx="2282386"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99239" y="3533008"/>
            <a:ext cx="6637257" cy="3108543"/>
          </a:xfrm>
          <a:prstGeom prst="rect">
            <a:avLst/>
          </a:prstGeom>
        </p:spPr>
        <p:txBody>
          <a:bodyPr wrap="square">
            <a:spAutoFit/>
          </a:bodyPr>
          <a:lstStyle/>
          <a:p>
            <a:pPr algn="just"/>
            <a:r>
              <a:rPr lang="ru-RU" sz="1400" b="1" dirty="0"/>
              <a:t>Русский язык. 11 класс </a:t>
            </a:r>
            <a:r>
              <a:rPr lang="ru-RU" sz="1400" dirty="0"/>
              <a:t>: </a:t>
            </a:r>
            <a:r>
              <a:rPr lang="ru-RU" sz="1400" b="1" dirty="0"/>
              <a:t>базовый уровень : учебник / Д. Н. Чердаков, А. И. Дунев, Л. А. Вербицкая [и др.] ; под редакцией Л. А. Вербицкой. — 4-е изд., стер. — Москва : Просвещение, 2022. — 206 с. </a:t>
            </a:r>
            <a:endParaRPr lang="ru-RU" sz="1400" b="1" dirty="0" smtClean="0"/>
          </a:p>
          <a:p>
            <a:pPr algn="just"/>
            <a:endParaRPr lang="ru-RU" sz="1400" dirty="0"/>
          </a:p>
          <a:p>
            <a:pPr algn="just"/>
            <a:r>
              <a:rPr lang="ru-RU" sz="1400" dirty="0"/>
              <a:t>Особое внимание в учебнике уделяется нормам русской речи — пунктуационным и орфографическим, лексико-грамматическим и стилистическим, что повлияло на подбор теоретических и практических материалов. Работа с учебником позволяет закрепить орфографические и пунктуационные навыки учащихся на базе повторения грамматики и осознания особенностей русской орфографии и пунктуации; расширить лексический запас учеников; углубить представления старшеклассников о тексте, его строении, стилистике русского языка, культуре речи; подготовить учащихся к итоговой аттестации по предмету, в какой бы форме она ни проводилась.</a:t>
            </a:r>
          </a:p>
        </p:txBody>
      </p:sp>
    </p:spTree>
    <p:extLst>
      <p:ext uri="{BB962C8B-B14F-4D97-AF65-F5344CB8AC3E}">
        <p14:creationId xmlns:p14="http://schemas.microsoft.com/office/powerpoint/2010/main" val="22468955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128" y="126926"/>
            <a:ext cx="2469618" cy="3302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621746" y="116632"/>
            <a:ext cx="6414750" cy="2246769"/>
          </a:xfrm>
          <a:prstGeom prst="rect">
            <a:avLst/>
          </a:prstGeom>
        </p:spPr>
        <p:txBody>
          <a:bodyPr wrap="square">
            <a:spAutoFit/>
          </a:bodyPr>
          <a:lstStyle/>
          <a:p>
            <a:pPr algn="just"/>
            <a:r>
              <a:rPr lang="ru-RU" sz="1400" b="1" dirty="0"/>
              <a:t>Биология. 10-й класс</a:t>
            </a:r>
            <a:r>
              <a:rPr lang="ru-RU" sz="1400" dirty="0"/>
              <a:t>: </a:t>
            </a:r>
            <a:r>
              <a:rPr lang="ru-RU" sz="1400" b="1" dirty="0"/>
              <a:t>базовый уровень : учебник / В. В. Пасечник, А. А. Каменский, А. М. Рубцов [и др.] ; под редакцией В. В. Пасечника. — 5-е изд., стер. — Москва : Просвещение, 2023. — 223 с. </a:t>
            </a:r>
            <a:endParaRPr lang="ru-RU" sz="1400" b="1" dirty="0" smtClean="0"/>
          </a:p>
          <a:p>
            <a:pPr algn="just"/>
            <a:endParaRPr lang="ru-RU" sz="1400" dirty="0"/>
          </a:p>
          <a:p>
            <a:pPr algn="just"/>
            <a:r>
              <a:rPr lang="ru-RU" sz="1400" dirty="0"/>
              <a:t>Учебник «Биология» для 10 класса (под ред. В. В. Пасечника) для общеобразовательных организаций полностью соответствует базовому уровню содержания образования в старшей школе. Этот учебник (совместно с учебником «Биология» для 11 класса) завершает линию учебно-методических комплектов «Линия жизни», разработанную авторским коллективом под руководством В. В. Пасечника. </a:t>
            </a:r>
          </a:p>
        </p:txBody>
      </p:sp>
      <p:pic>
        <p:nvPicPr>
          <p:cNvPr id="1028" name="Picture 4" descr="Пасечник В. В., Каменский А. А., Рубцов А. М., Швецов Г. Г., Гапонюк З. Г. - Биология: 11-й класс: базовый уровень"/>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0" y="3492104"/>
            <a:ext cx="2442236" cy="3177256"/>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621746" y="3492104"/>
            <a:ext cx="6494820" cy="2246769"/>
          </a:xfrm>
          <a:prstGeom prst="rect">
            <a:avLst/>
          </a:prstGeom>
        </p:spPr>
        <p:txBody>
          <a:bodyPr wrap="square">
            <a:spAutoFit/>
          </a:bodyPr>
          <a:lstStyle/>
          <a:p>
            <a:pPr algn="just"/>
            <a:r>
              <a:rPr lang="ru-RU" sz="1400" b="1" dirty="0"/>
              <a:t>Биология. 11-й класс</a:t>
            </a:r>
            <a:r>
              <a:rPr lang="ru-RU" sz="1400" dirty="0"/>
              <a:t>: </a:t>
            </a:r>
            <a:r>
              <a:rPr lang="ru-RU" sz="1400" b="1" dirty="0"/>
              <a:t>базовый уровень : учебник / В. В. Пасечник, А. А. Каменский, А. М. Рубцов [и др.] ; под редакцией В. В. Пасечника. — 5-е изд., стер. — Москва : Просвещение, 2023. — 272 с. </a:t>
            </a:r>
            <a:endParaRPr lang="ru-RU" sz="1400" b="1" dirty="0" smtClean="0"/>
          </a:p>
          <a:p>
            <a:pPr algn="just"/>
            <a:endParaRPr lang="ru-RU" sz="1400" dirty="0"/>
          </a:p>
          <a:p>
            <a:pPr algn="just"/>
            <a:r>
              <a:rPr lang="ru-RU" sz="1400" dirty="0"/>
              <a:t>Учебник «Биология» для 11 класса (под ред. В. В. Пасечника) для общеобразовательных организаций полностью соответствует базовому уровню содержания образования в старшей школе. Этот учебник (совместно с учебником «Биология» для 10 класса) завершает линию учебно-методических комплектов «Линия жизни», разработанную авторским коллективом под руководством В. В. Пасечника. </a:t>
            </a:r>
          </a:p>
        </p:txBody>
      </p:sp>
    </p:spTree>
    <p:extLst>
      <p:ext uri="{BB962C8B-B14F-4D97-AF65-F5344CB8AC3E}">
        <p14:creationId xmlns:p14="http://schemas.microsoft.com/office/powerpoint/2010/main" val="30701367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08050"/>
            <a:ext cx="2448272" cy="3204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555776" y="108050"/>
            <a:ext cx="6480720" cy="3108543"/>
          </a:xfrm>
          <a:prstGeom prst="rect">
            <a:avLst/>
          </a:prstGeom>
        </p:spPr>
        <p:txBody>
          <a:bodyPr wrap="square">
            <a:spAutoFit/>
          </a:bodyPr>
          <a:lstStyle/>
          <a:p>
            <a:pPr algn="just"/>
            <a:r>
              <a:rPr lang="ru-RU" sz="1400" b="1" dirty="0"/>
              <a:t>Пономарёва И. Н.</a:t>
            </a:r>
            <a:r>
              <a:rPr lang="ru-RU" sz="1400" dirty="0"/>
              <a:t> </a:t>
            </a:r>
            <a:r>
              <a:rPr lang="ru-RU" sz="1400" b="1" dirty="0"/>
              <a:t>Биология. 10 класс: базовый уровень : учебник / И. Н. Пономарёва, О. А. Корнилова, Т. Е. Лощилина ; под редакцией И. Н. Пономарёвой. — 10-е изд., стер. — Москва : Просвещение, 2022. — 224 с. </a:t>
            </a:r>
            <a:endParaRPr lang="ru-RU" sz="1400" b="1" dirty="0" smtClean="0"/>
          </a:p>
          <a:p>
            <a:pPr algn="just"/>
            <a:endParaRPr lang="ru-RU" sz="1400" dirty="0"/>
          </a:p>
          <a:p>
            <a:pPr algn="just"/>
            <a:r>
              <a:rPr lang="ru-RU" sz="1400" dirty="0"/>
              <a:t>Курс общей биологии, представленный в учебнике, раскрывается на основе знаний, полученных учащимися в предшествующих классах. Свойства живой материи рассматриваются на разных уровнях её организации, начиная с высшего: биосферном, биогеоценотическом и популяционно-видовом. Изложение основ различных биологических наук осуществляется в интегрированном виде, что способствует обобщению ранее полученных знаний и пониманию биологического смысла общих закономерностей жизни. Учебный материал разделён на два образовательных компонента: обязательный и дополнительный.</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501008"/>
            <a:ext cx="2448272" cy="3204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555776" y="3501008"/>
            <a:ext cx="6480720" cy="2462213"/>
          </a:xfrm>
          <a:prstGeom prst="rect">
            <a:avLst/>
          </a:prstGeom>
        </p:spPr>
        <p:txBody>
          <a:bodyPr wrap="square">
            <a:spAutoFit/>
          </a:bodyPr>
          <a:lstStyle/>
          <a:p>
            <a:pPr algn="just"/>
            <a:r>
              <a:rPr lang="ru-RU" sz="1400" b="1" dirty="0"/>
              <a:t>Пономарёва И. Н.</a:t>
            </a:r>
            <a:r>
              <a:rPr lang="ru-RU" sz="1400" dirty="0"/>
              <a:t> </a:t>
            </a:r>
            <a:r>
              <a:rPr lang="ru-RU" sz="1400" b="1" dirty="0"/>
              <a:t>Биология. 11 класс: базовый уровень : учебник / И. Н. Пономарёва, О. А. Корнилова, Т. Е. Лощилина ; под редакцией И. Н. Пономарёвой. — 10-е изд., стер. — Москва : Просвещение, 2022. — 256 с</a:t>
            </a:r>
            <a:r>
              <a:rPr lang="ru-RU" sz="1400" b="1" dirty="0" smtClean="0"/>
              <a:t>.</a:t>
            </a:r>
          </a:p>
          <a:p>
            <a:pPr algn="just"/>
            <a:endParaRPr lang="ru-RU" sz="1400" dirty="0"/>
          </a:p>
          <a:p>
            <a:pPr algn="just"/>
            <a:r>
              <a:rPr lang="ru-RU" sz="1400" dirty="0"/>
              <a:t>Представленный курс биологии 11 класса </a:t>
            </a:r>
            <a:r>
              <a:rPr lang="ru-RU" sz="1400" dirty="0" smtClean="0"/>
              <a:t>является </a:t>
            </a:r>
            <a:r>
              <a:rPr lang="ru-RU" sz="1400" dirty="0"/>
              <a:t>логическим продолжением курса 10 класса, посвящённого </a:t>
            </a:r>
            <a:r>
              <a:rPr lang="ru-RU" sz="1400" dirty="0" smtClean="0"/>
              <a:t>общебиологическим </a:t>
            </a:r>
            <a:r>
              <a:rPr lang="ru-RU" sz="1400" dirty="0"/>
              <a:t>вопросам. Свойства живой материи рассматриваются на разных уровнях её организации: организменном, клеточном и молекулярном. Учебный материал разделён на два образовательных компонента: обязательный и дополнительный. </a:t>
            </a:r>
          </a:p>
        </p:txBody>
      </p:sp>
    </p:spTree>
    <p:extLst>
      <p:ext uri="{BB962C8B-B14F-4D97-AF65-F5344CB8AC3E}">
        <p14:creationId xmlns:p14="http://schemas.microsoft.com/office/powerpoint/2010/main" val="2549904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3" y="100013"/>
            <a:ext cx="2378143" cy="3112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85645" y="1196752"/>
            <a:ext cx="6622858" cy="3754874"/>
          </a:xfrm>
          <a:prstGeom prst="rect">
            <a:avLst/>
          </a:prstGeom>
        </p:spPr>
        <p:txBody>
          <a:bodyPr wrap="square">
            <a:spAutoFit/>
          </a:bodyPr>
          <a:lstStyle/>
          <a:p>
            <a:pPr algn="just"/>
            <a:r>
              <a:rPr lang="ru-RU" sz="1400" b="1" dirty="0"/>
              <a:t>Биология. 10 класс</a:t>
            </a:r>
            <a:r>
              <a:rPr lang="ru-RU" sz="1400" dirty="0"/>
              <a:t> : </a:t>
            </a:r>
            <a:r>
              <a:rPr lang="ru-RU" sz="1400" b="1" dirty="0"/>
              <a:t>базовый уровень : учебник / Д. К. Беляев, Г. М. Дымшиц, Л. Н. Кузнецова [и др.]. — 9-е изд., стер. — Москва : Просвещение, 2022. — 223 с</a:t>
            </a:r>
            <a:r>
              <a:rPr lang="ru-RU" sz="1400" b="1" dirty="0" smtClean="0"/>
              <a:t>.</a:t>
            </a:r>
          </a:p>
          <a:p>
            <a:pPr algn="just"/>
            <a:endParaRPr lang="ru-RU" sz="1400" b="1" dirty="0"/>
          </a:p>
          <a:p>
            <a:pPr algn="just"/>
            <a:r>
              <a:rPr lang="ru-RU" sz="1400" b="1" dirty="0"/>
              <a:t>Биология. 11 класс</a:t>
            </a:r>
            <a:r>
              <a:rPr lang="ru-RU" sz="1400" dirty="0"/>
              <a:t> : </a:t>
            </a:r>
            <a:r>
              <a:rPr lang="ru-RU" sz="1400" b="1" dirty="0"/>
              <a:t>базовый уровень : учебник / Д. К. Беляев, П. М. Бородин, Г. М. Дымшиц [и др.]. — 9-е изд., стер. — Москва : Просвещение, 2022. — 223 с. </a:t>
            </a:r>
          </a:p>
          <a:p>
            <a:pPr algn="just"/>
            <a:endParaRPr lang="ru-RU" sz="1400" b="1" dirty="0" smtClean="0"/>
          </a:p>
          <a:p>
            <a:pPr algn="just"/>
            <a:endParaRPr lang="ru-RU" sz="1400" dirty="0"/>
          </a:p>
          <a:p>
            <a:pPr algn="just"/>
            <a:r>
              <a:rPr lang="ru-RU" sz="1400" dirty="0"/>
              <a:t>Предлагаемый учебник — элемент информационно-образовательной среды учебно-методического комплекта по биологии под редакцией Д. К. Беляева и Г. М. Дымшица. Учебник выполняет функцию одного из инструментов достижения образовательных результатов (личностных, метапредметных и предметных) по биологии в соответствии с требованиями Федерального государственного образовательного стандарта. Разработанная система заданий предусматривает разные виды учебной деятельности и позволяет отрабатывать широкий спектр необходимых умений и компетенций.</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2" y="3429000"/>
            <a:ext cx="2378143"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11509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99641"/>
            <a:ext cx="2467270" cy="3257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574773" y="1694998"/>
            <a:ext cx="6461722" cy="3323987"/>
          </a:xfrm>
          <a:prstGeom prst="rect">
            <a:avLst/>
          </a:prstGeom>
        </p:spPr>
        <p:txBody>
          <a:bodyPr wrap="square">
            <a:spAutoFit/>
          </a:bodyPr>
          <a:lstStyle/>
          <a:p>
            <a:pPr algn="just"/>
            <a:r>
              <a:rPr lang="ru-RU" sz="1400" b="1" dirty="0"/>
              <a:t>Каменский А. А.</a:t>
            </a:r>
            <a:r>
              <a:rPr lang="ru-RU" sz="1400" dirty="0"/>
              <a:t> </a:t>
            </a:r>
            <a:r>
              <a:rPr lang="ru-RU" sz="1400" b="1" dirty="0"/>
              <a:t>Биология. 10-й класс : базовый уровень : учебник / А. А. Каменский, Е. К. Касперская, В. И. Сивоглазов. — 4-е изд., стер. — Москва : Просвещение, 2022. — 159 с</a:t>
            </a:r>
            <a:r>
              <a:rPr lang="ru-RU" sz="1400" b="1" dirty="0" smtClean="0"/>
              <a:t>.</a:t>
            </a:r>
          </a:p>
          <a:p>
            <a:pPr algn="just"/>
            <a:endParaRPr lang="ru-RU" sz="1400" b="1" dirty="0"/>
          </a:p>
          <a:p>
            <a:pPr algn="just"/>
            <a:r>
              <a:rPr lang="ru-RU" sz="1400" b="1" dirty="0"/>
              <a:t>Каменский А. А.</a:t>
            </a:r>
            <a:r>
              <a:rPr lang="ru-RU" sz="1400" dirty="0"/>
              <a:t> </a:t>
            </a:r>
            <a:r>
              <a:rPr lang="ru-RU" sz="1400" b="1" dirty="0"/>
              <a:t>Биология. 11 класс : базовый уровень : учебник / А. А. Каменский, Е. К. Касперская, В. И. Сивоглазов. — 4-е изд., стер. — Москва : Просвещение, 2022. — 208 с. </a:t>
            </a:r>
            <a:endParaRPr lang="ru-RU" sz="1400" b="1" dirty="0" smtClean="0"/>
          </a:p>
          <a:p>
            <a:pPr algn="just"/>
            <a:endParaRPr lang="ru-RU" sz="1400" b="1" dirty="0"/>
          </a:p>
          <a:p>
            <a:pPr algn="just"/>
            <a:r>
              <a:rPr lang="ru-RU" sz="1400" dirty="0"/>
              <a:t>Учебник подготовлен в соответствии с требованиями Федерального государственного образовательного стандарта среднего (полного) общего образования. Учебник является надёжным инструментом, помогающим в достижении образовательных результатов по биологии. Основной материал параграфов расширяет рубрика «Для любознательных», а методическая составляющая содержит систему заданий, которая позволяет отрабатывать широкий перечень умений и компетенций.</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938" y="3429000"/>
            <a:ext cx="2455835"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30571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3" y="116632"/>
            <a:ext cx="2185917"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293420" y="332656"/>
            <a:ext cx="6743076" cy="2031325"/>
          </a:xfrm>
          <a:prstGeom prst="rect">
            <a:avLst/>
          </a:prstGeom>
        </p:spPr>
        <p:txBody>
          <a:bodyPr wrap="square">
            <a:spAutoFit/>
          </a:bodyPr>
          <a:lstStyle/>
          <a:p>
            <a:pPr algn="just"/>
            <a:r>
              <a:rPr lang="ru-RU" sz="1400" b="1" dirty="0"/>
              <a:t>Сивоглазов В. И.</a:t>
            </a:r>
            <a:r>
              <a:rPr lang="ru-RU" sz="1400" dirty="0"/>
              <a:t> </a:t>
            </a:r>
            <a:r>
              <a:rPr lang="ru-RU" sz="1400" b="1" dirty="0"/>
              <a:t>Биология. Общая биология. 10 класс : базовый уровень : учебник / В. И. Сивоглазов, И. Б. Агафонова, Е. Т. Захарова. — 11-е изд., стер. — Москва : Просвещение, 2022. — 256 с.</a:t>
            </a:r>
            <a:endParaRPr lang="ru-RU" sz="1400" b="1" dirty="0" smtClean="0"/>
          </a:p>
          <a:p>
            <a:pPr algn="just"/>
            <a:endParaRPr lang="ru-RU" sz="1400" dirty="0"/>
          </a:p>
          <a:p>
            <a:pPr algn="just"/>
            <a:r>
              <a:rPr lang="ru-RU" sz="1400" dirty="0" smtClean="0"/>
              <a:t>Учебник </a:t>
            </a:r>
            <a:r>
              <a:rPr lang="ru-RU" sz="1400" dirty="0"/>
              <a:t>адресован учащимся 10 класса и рассчитан на преподавание предмета 1 или 2 часа в неделю. Современное оформление, многоуровневые вопросы и задания, дополнительная информация и возможность параллельной работы с электронной формой учебника способствуют эффективному усвоению учебного материала.</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2" y="3429000"/>
            <a:ext cx="2185917"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15124" y="3645024"/>
            <a:ext cx="6743076" cy="2031325"/>
          </a:xfrm>
          <a:prstGeom prst="rect">
            <a:avLst/>
          </a:prstGeom>
        </p:spPr>
        <p:txBody>
          <a:bodyPr wrap="square">
            <a:spAutoFit/>
          </a:bodyPr>
          <a:lstStyle/>
          <a:p>
            <a:pPr algn="just"/>
            <a:r>
              <a:rPr lang="ru-RU" sz="1400" b="1" dirty="0"/>
              <a:t>Сивоглазов В. И.</a:t>
            </a:r>
            <a:r>
              <a:rPr lang="ru-RU" sz="1400" dirty="0"/>
              <a:t> </a:t>
            </a:r>
            <a:r>
              <a:rPr lang="ru-RU" sz="1400" b="1" dirty="0"/>
              <a:t>Биология. Общая биология. 11 кл. : базовый уровень : учебник / В. И. Сивоглазов, И. Б. Агафонова, Е. Т. Захарова. — 10-е изд., стер. — Москва : Просвещение, 2022. — 208 с. </a:t>
            </a:r>
            <a:endParaRPr lang="ru-RU" sz="1400" b="1" dirty="0" smtClean="0"/>
          </a:p>
          <a:p>
            <a:pPr algn="just"/>
            <a:endParaRPr lang="ru-RU" sz="1400" dirty="0"/>
          </a:p>
          <a:p>
            <a:pPr algn="just"/>
            <a:r>
              <a:rPr lang="ru-RU" sz="1400" dirty="0" smtClean="0"/>
              <a:t>Учебник </a:t>
            </a:r>
            <a:r>
              <a:rPr lang="ru-RU" sz="1400" dirty="0"/>
              <a:t>адресован учащимся 11 класса и рассчитан на преподавание предмета 1 или 2 часа в неделю. Современное оформление, многоуровневые вопросы и задания, </a:t>
            </a:r>
            <a:r>
              <a:rPr lang="ru-RU" sz="1400" dirty="0" smtClean="0"/>
              <a:t>дополнительная </a:t>
            </a:r>
            <a:r>
              <a:rPr lang="ru-RU" sz="1400" dirty="0"/>
              <a:t>информация и возможность параллельной работы с электронной формой </a:t>
            </a:r>
            <a:r>
              <a:rPr lang="ru-RU" sz="1400" dirty="0" smtClean="0"/>
              <a:t>учебника </a:t>
            </a:r>
            <a:r>
              <a:rPr lang="ru-RU" sz="1400" dirty="0"/>
              <a:t>способствуют эффективному усвоению учебного материала. </a:t>
            </a:r>
          </a:p>
        </p:txBody>
      </p:sp>
    </p:spTree>
    <p:extLst>
      <p:ext uri="{BB962C8B-B14F-4D97-AF65-F5344CB8AC3E}">
        <p14:creationId xmlns:p14="http://schemas.microsoft.com/office/powerpoint/2010/main" val="9233031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3" y="116632"/>
            <a:ext cx="2304257"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11760" y="980728"/>
            <a:ext cx="6624736" cy="4401205"/>
          </a:xfrm>
          <a:prstGeom prst="rect">
            <a:avLst/>
          </a:prstGeom>
        </p:spPr>
        <p:txBody>
          <a:bodyPr wrap="square">
            <a:spAutoFit/>
          </a:bodyPr>
          <a:lstStyle/>
          <a:p>
            <a:pPr algn="just"/>
            <a:r>
              <a:rPr lang="ru-RU" sz="1400" b="1" dirty="0"/>
              <a:t>Агафонова И. Б.</a:t>
            </a:r>
            <a:r>
              <a:rPr lang="ru-RU" sz="1400" dirty="0"/>
              <a:t> </a:t>
            </a:r>
            <a:r>
              <a:rPr lang="ru-RU" sz="1400" b="1" dirty="0"/>
              <a:t>Биология. 10 класс : Базовый и углублённый уровни : учебник / И. Б. Агафонова, В. И. Сивоглазов. — 4-е изд., стер. — Москва : Просвещение, 2022. — 256 с. </a:t>
            </a:r>
            <a:endParaRPr lang="ru-RU" sz="1400" b="1" dirty="0" smtClean="0"/>
          </a:p>
          <a:p>
            <a:pPr algn="just"/>
            <a:endParaRPr lang="ru-RU" sz="1400" b="1" dirty="0"/>
          </a:p>
          <a:p>
            <a:pPr algn="just"/>
            <a:r>
              <a:rPr lang="ru-RU" sz="1400" b="1" dirty="0"/>
              <a:t>Агафонова И. Б.</a:t>
            </a:r>
            <a:r>
              <a:rPr lang="ru-RU" sz="1400" dirty="0"/>
              <a:t> Биология. 11-й класс : базовый и углублённый уровни : учебник / И. Б. Агафонова, В. И. Сивоглазов. — 4-е изд., стер. — Москва : Просвещение, 2022. — 208 с. </a:t>
            </a:r>
          </a:p>
          <a:p>
            <a:pPr algn="just"/>
            <a:endParaRPr lang="ru-RU" sz="1400" b="1" dirty="0" smtClean="0"/>
          </a:p>
          <a:p>
            <a:pPr algn="just"/>
            <a:endParaRPr lang="ru-RU" sz="1400" dirty="0"/>
          </a:p>
          <a:p>
            <a:pPr algn="just"/>
            <a:r>
              <a:rPr lang="ru-RU" sz="1400" dirty="0"/>
              <a:t>Существенным преимуществом учебника является его связь с электронным приложением, размещённым на интернет-ресурсах. Данное электронное приложение содержит рисунки, фотографии, схемы, анимированные сюжеты, видеофрагменты, 3D-модели, виртуальные экскурсии, практические работы, интерактивные задания, тесты, кроссворды и другие объекты. Электронная составляющая не является компонентом, обязательным для использования. Печатный учебник — полная и достаточная версия курса. Учебник адресован учащимся 10 класса и рассчитан на преподавание предмета на базовом уровне (1—2 часа в неделю), а при использовании электронного приложения — на углублённом уровне (3—5 часов в неделю</a:t>
            </a:r>
            <a:r>
              <a:rPr lang="ru-RU" sz="1400" dirty="0" smtClean="0"/>
              <a:t>).</a:t>
            </a:r>
            <a:endParaRPr lang="ru-RU" sz="1400" dirty="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175" y="3477842"/>
            <a:ext cx="2297585" cy="3283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11760" y="3464031"/>
            <a:ext cx="6624736" cy="523220"/>
          </a:xfrm>
          <a:prstGeom prst="rect">
            <a:avLst/>
          </a:prstGeom>
        </p:spPr>
        <p:txBody>
          <a:bodyPr wrap="square">
            <a:spAutoFit/>
          </a:bodyPr>
          <a:lstStyle/>
          <a:p>
            <a:pPr algn="just"/>
            <a:endParaRPr lang="ru-RU" sz="1400" dirty="0"/>
          </a:p>
          <a:p>
            <a:pPr algn="just"/>
            <a:endParaRPr lang="ru-RU" sz="1400" dirty="0"/>
          </a:p>
        </p:txBody>
      </p:sp>
    </p:spTree>
    <p:extLst>
      <p:ext uri="{BB962C8B-B14F-4D97-AF65-F5344CB8AC3E}">
        <p14:creationId xmlns:p14="http://schemas.microsoft.com/office/powerpoint/2010/main" val="28579224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3"/>
            <a:ext cx="2448272" cy="3312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555776" y="157039"/>
            <a:ext cx="6480720" cy="3539430"/>
          </a:xfrm>
          <a:prstGeom prst="rect">
            <a:avLst/>
          </a:prstGeom>
        </p:spPr>
        <p:txBody>
          <a:bodyPr wrap="square">
            <a:spAutoFit/>
          </a:bodyPr>
          <a:lstStyle/>
          <a:p>
            <a:pPr algn="just"/>
            <a:r>
              <a:rPr lang="ru-RU" sz="1400" b="1" dirty="0"/>
              <a:t>Максаковский В. П.</a:t>
            </a:r>
            <a:r>
              <a:rPr lang="ru-RU" sz="1400" dirty="0"/>
              <a:t> </a:t>
            </a:r>
            <a:r>
              <a:rPr lang="ru-RU" sz="1400" b="1" dirty="0"/>
              <a:t>География. 10—11-е классы : базовый уровень : учебник / В. П. Максаковский. — 33-е изд., стер. — Москва : Просвещение, 2023. — 415 с. </a:t>
            </a:r>
            <a:endParaRPr lang="ru-RU" sz="1400" b="1" dirty="0" smtClean="0"/>
          </a:p>
          <a:p>
            <a:pPr algn="just"/>
            <a:endParaRPr lang="ru-RU" sz="1400" dirty="0"/>
          </a:p>
          <a:p>
            <a:pPr algn="just"/>
            <a:r>
              <a:rPr lang="ru-RU" sz="1400" dirty="0"/>
              <a:t>Учебник является основной составляющей учебно-методического комплекта В. П. Максаковского. Содержание учебника даёт базовые знания о политической карте мира, географии мировых природных ресурсов и населения, о мировом хозяйстве, крупных регионах мира и глобальных проблемах человечества. Основной текст учебника сопровождают блоки карт, графиков и фотоиллюстраций, статистические приложения. На формирование умений анализировать процессы и явления, происходящие в мире, самостоятельно получать необходимую информацию и работать с ней, решать проблемные и творческие задачи нацелен методический аппарат учебника, и прежде всего различные задания. Политическое устройство мира отражено на картах по состоянию на октябрь 2022 г.</a:t>
            </a: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128" y="3645023"/>
            <a:ext cx="2419648" cy="3068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555776" y="3789040"/>
            <a:ext cx="6480720" cy="2246769"/>
          </a:xfrm>
          <a:prstGeom prst="rect">
            <a:avLst/>
          </a:prstGeom>
        </p:spPr>
        <p:txBody>
          <a:bodyPr wrap="square">
            <a:spAutoFit/>
          </a:bodyPr>
          <a:lstStyle/>
          <a:p>
            <a:pPr algn="just"/>
            <a:r>
              <a:rPr lang="ru-RU" sz="1400" b="1" dirty="0"/>
              <a:t>Лопатников Д. Л.</a:t>
            </a:r>
            <a:r>
              <a:rPr lang="ru-RU" sz="1400" dirty="0"/>
              <a:t> </a:t>
            </a:r>
            <a:r>
              <a:rPr lang="ru-RU" sz="1400" b="1" dirty="0"/>
              <a:t>География. 10–11-е классы : базовый уровень : учебник / Д. Л. Лопатников. — 4-е изд., стер. — Москва : Просвещение, 2023. — 175 с. </a:t>
            </a:r>
            <a:endParaRPr lang="ru-RU" sz="1400" b="1" dirty="0" smtClean="0"/>
          </a:p>
          <a:p>
            <a:pPr algn="just"/>
            <a:endParaRPr lang="ru-RU" sz="1400" dirty="0"/>
          </a:p>
          <a:p>
            <a:pPr algn="just"/>
            <a:r>
              <a:rPr lang="ru-RU" sz="1400" dirty="0"/>
              <a:t>Главными особенностями данного учебника являются фиксированный в тематических разворотах формат, лаконичная структурированность текста, обширный и разнообразный иллюстративный ряд. Политическое устройство мира отражено на картах по состоянию на октябрь 2022 г. Статистические данные и справочная информация в учебнике даны на 2019–2023 гг.</a:t>
            </a:r>
          </a:p>
        </p:txBody>
      </p:sp>
    </p:spTree>
    <p:extLst>
      <p:ext uri="{BB962C8B-B14F-4D97-AF65-F5344CB8AC3E}">
        <p14:creationId xmlns:p14="http://schemas.microsoft.com/office/powerpoint/2010/main" val="30377812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3" y="116632"/>
            <a:ext cx="2477317"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584820" y="548680"/>
            <a:ext cx="6451676" cy="4832092"/>
          </a:xfrm>
          <a:prstGeom prst="rect">
            <a:avLst/>
          </a:prstGeom>
        </p:spPr>
        <p:txBody>
          <a:bodyPr wrap="square">
            <a:spAutoFit/>
          </a:bodyPr>
          <a:lstStyle/>
          <a:p>
            <a:pPr algn="just"/>
            <a:r>
              <a:rPr lang="ru-RU" sz="1400" b="1" dirty="0"/>
              <a:t>Гладкий Ю. Н.</a:t>
            </a:r>
            <a:r>
              <a:rPr lang="ru-RU" sz="1400" dirty="0"/>
              <a:t> </a:t>
            </a:r>
            <a:r>
              <a:rPr lang="ru-RU" sz="1400" b="1" dirty="0"/>
              <a:t>География. 10-й класс : базовый и углублённый уровни : учебник / Ю. Н. Гладкий, В. В. Николина. — 5-е изд., перераб. — Москва : Просвещение, 2023. — 271 с. </a:t>
            </a:r>
            <a:endParaRPr lang="ru-RU" sz="1400" b="1" dirty="0" smtClean="0"/>
          </a:p>
          <a:p>
            <a:pPr algn="just"/>
            <a:endParaRPr lang="ru-RU" sz="1400" dirty="0" smtClean="0"/>
          </a:p>
          <a:p>
            <a:pPr algn="just"/>
            <a:r>
              <a:rPr lang="ru-RU" sz="1400" b="1" dirty="0"/>
              <a:t>Гладкий Ю. Н.</a:t>
            </a:r>
            <a:r>
              <a:rPr lang="ru-RU" sz="1400" dirty="0"/>
              <a:t> </a:t>
            </a:r>
            <a:r>
              <a:rPr lang="ru-RU" sz="1400" b="1" dirty="0"/>
              <a:t>География. 11-й класс : базовый и углублённый уровни : учебник / Ю. Н. Гладкий, В. В. Николина. — 5-е изд., перераб. — Москва : Просвещение, 2023. — 223 с. </a:t>
            </a:r>
            <a:endParaRPr lang="ru-RU" sz="1400" b="1" dirty="0" smtClean="0"/>
          </a:p>
          <a:p>
            <a:pPr algn="just"/>
            <a:endParaRPr lang="ru-RU" sz="1400" dirty="0"/>
          </a:p>
          <a:p>
            <a:pPr algn="just"/>
            <a:r>
              <a:rPr lang="ru-RU" sz="1400" dirty="0"/>
              <a:t>Учебник «География. 10 класс</a:t>
            </a:r>
            <a:r>
              <a:rPr lang="ru-RU" sz="1400" dirty="0" smtClean="0"/>
              <a:t>», и </a:t>
            </a:r>
            <a:r>
              <a:rPr lang="ru-RU" sz="1400" dirty="0"/>
              <a:t>у</a:t>
            </a:r>
            <a:r>
              <a:rPr lang="ru-RU" sz="1400" dirty="0" smtClean="0"/>
              <a:t>чебник </a:t>
            </a:r>
            <a:r>
              <a:rPr lang="ru-RU" sz="1400" dirty="0"/>
              <a:t>«География. 11 класс» </a:t>
            </a:r>
            <a:r>
              <a:rPr lang="ru-RU" sz="1400" dirty="0" smtClean="0"/>
              <a:t>предназначены </a:t>
            </a:r>
            <a:r>
              <a:rPr lang="ru-RU" sz="1400" dirty="0"/>
              <a:t>для старшеклассников, изучающих географию как на базовом, так и на углублённом уровне. </a:t>
            </a:r>
            <a:r>
              <a:rPr lang="ru-RU" sz="1400" dirty="0" smtClean="0"/>
              <a:t>Учебники </a:t>
            </a:r>
            <a:r>
              <a:rPr lang="ru-RU" sz="1400" dirty="0"/>
              <a:t>выполняет функцию одного из инструментов достижения личностных, метапредметных и предметных образовательных результатов. Содержание </a:t>
            </a:r>
            <a:r>
              <a:rPr lang="ru-RU" sz="1400" dirty="0" smtClean="0"/>
              <a:t>учебников </a:t>
            </a:r>
            <a:r>
              <a:rPr lang="ru-RU" sz="1400" dirty="0"/>
              <a:t>нацелено на формирование знаний о природных условиях и ресурсах, населении, экономике мира. Большое внимание уделяется изучению формирования политической карты мира, географии культуры, религий и цивилизаций. Главные особенности </a:t>
            </a:r>
            <a:r>
              <a:rPr lang="ru-RU" sz="1400" dirty="0" smtClean="0"/>
              <a:t>учебников </a:t>
            </a:r>
            <a:r>
              <a:rPr lang="ru-RU" sz="1400" dirty="0"/>
              <a:t>— наличие деятельностных параграфов «Учимся с «Полярной звездой», разнообразных разноуровневых заданий, графически выделенной системы подготовки к аттестации, обширного иллюстративно-картографического материала, Приложения. Политическое устройство мира отражено на картах по состоянию на октябрь 2022 г.</a:t>
            </a: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2" y="3501008"/>
            <a:ext cx="2477317"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91736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264" y="116632"/>
            <a:ext cx="2448272" cy="3204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593536" y="1412776"/>
            <a:ext cx="6335512" cy="3108543"/>
          </a:xfrm>
          <a:prstGeom prst="rect">
            <a:avLst/>
          </a:prstGeom>
        </p:spPr>
        <p:txBody>
          <a:bodyPr wrap="square">
            <a:spAutoFit/>
          </a:bodyPr>
          <a:lstStyle/>
          <a:p>
            <a:pPr algn="just"/>
            <a:r>
              <a:rPr lang="ru-RU" sz="1400" b="1" dirty="0"/>
              <a:t>Вернер А. Л.</a:t>
            </a:r>
            <a:r>
              <a:rPr lang="ru-RU" sz="1400" dirty="0"/>
              <a:t> Математика: алгебра и начала математического анализа, геометрия. 10-й класс: базовый уровень : учебник / А. Л. Вернер, А. П. Карп. — 4-е изд., стер. — Москва : Просвещение, 2022. — 367 с. </a:t>
            </a:r>
            <a:endParaRPr lang="ru-RU" sz="1400" dirty="0" smtClean="0"/>
          </a:p>
          <a:p>
            <a:pPr algn="just"/>
            <a:endParaRPr lang="ru-RU" sz="1400" dirty="0"/>
          </a:p>
          <a:p>
            <a:pPr algn="just"/>
            <a:r>
              <a:rPr lang="ru-RU" sz="1400" b="1" dirty="0"/>
              <a:t>Вернер А. Л.</a:t>
            </a:r>
            <a:r>
              <a:rPr lang="ru-RU" sz="1400" dirty="0"/>
              <a:t> Математика: алгебра и начала математического анализа, геометрия. 11-й класс: базовый уровень : учебник / А. Л. Вернер, А. П. Карп. — 4-е изд., стер. — Москва : Просвещение, 2022. — 239 с. </a:t>
            </a:r>
            <a:endParaRPr lang="ru-RU" sz="1400" dirty="0" smtClean="0"/>
          </a:p>
          <a:p>
            <a:pPr algn="just"/>
            <a:endParaRPr lang="ru-RU" sz="1400" dirty="0"/>
          </a:p>
          <a:p>
            <a:pPr algn="just"/>
            <a:r>
              <a:rPr lang="ru-RU" sz="1400" dirty="0"/>
              <a:t>Особенностью учебника является отсутствие традиционного деления на алгебру и начала математического анализа и геометрию. Курс построен так, чтобы подчёркивать единство подходов и методов и не допускать «ликвидации» одного из предметов на длительный срок. Материал учебника разделён на три уровня: обязательный для всех учащихся, более сложный и наиболее трудный.</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264" y="3429000"/>
            <a:ext cx="2448272" cy="3204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77259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592288" cy="3607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699792" y="120918"/>
            <a:ext cx="6336704" cy="2246769"/>
          </a:xfrm>
          <a:prstGeom prst="rect">
            <a:avLst/>
          </a:prstGeom>
        </p:spPr>
        <p:txBody>
          <a:bodyPr wrap="square">
            <a:spAutoFit/>
          </a:bodyPr>
          <a:lstStyle/>
          <a:p>
            <a:pPr algn="just"/>
            <a:r>
              <a:rPr lang="ru-RU" sz="1400" b="1" dirty="0"/>
              <a:t>Кузнецов А. П.</a:t>
            </a:r>
            <a:r>
              <a:rPr lang="ru-RU" sz="1400" dirty="0"/>
              <a:t> </a:t>
            </a:r>
            <a:r>
              <a:rPr lang="ru-RU" sz="1400" b="1" dirty="0"/>
              <a:t>География. 10—11-е классы : базовый уровень : учебник / А. П. Кузнецов, Э. М. Ким. — 13-е изд., стер. — Москва : Просвещение, 2023. — 367 с. </a:t>
            </a:r>
            <a:endParaRPr lang="ru-RU" sz="1400" b="1" dirty="0" smtClean="0"/>
          </a:p>
          <a:p>
            <a:pPr algn="just"/>
            <a:endParaRPr lang="ru-RU" sz="1400" dirty="0"/>
          </a:p>
          <a:p>
            <a:pPr algn="just"/>
            <a:r>
              <a:rPr lang="ru-RU" sz="1400" dirty="0"/>
              <a:t>Учебник рассматривает географию зарубежных стран: политическую карту мира, мирохозяйственные связи, особенности населения и хозяйства отдельных стран и регионов. Он предназначен для учащихся 10—11 классов, изучающих географию на базовом уровне. </a:t>
            </a:r>
            <a:r>
              <a:rPr lang="ru-RU" sz="1400" dirty="0" smtClean="0"/>
              <a:t>Политическое </a:t>
            </a:r>
            <a:r>
              <a:rPr lang="ru-RU" sz="1400" dirty="0"/>
              <a:t>устройство мира на картах, приведённых в учебнике, отражено по состоянию на октябрь 2022 г.</a:t>
            </a:r>
          </a:p>
        </p:txBody>
      </p:sp>
    </p:spTree>
    <p:extLst>
      <p:ext uri="{BB962C8B-B14F-4D97-AF65-F5344CB8AC3E}">
        <p14:creationId xmlns:p14="http://schemas.microsoft.com/office/powerpoint/2010/main" val="2337909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2" y="116632"/>
            <a:ext cx="2321266"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28768" y="116632"/>
            <a:ext cx="6679736" cy="2677656"/>
          </a:xfrm>
          <a:prstGeom prst="rect">
            <a:avLst/>
          </a:prstGeom>
        </p:spPr>
        <p:txBody>
          <a:bodyPr wrap="square">
            <a:spAutoFit/>
          </a:bodyPr>
          <a:lstStyle/>
          <a:p>
            <a:pPr algn="just"/>
            <a:r>
              <a:rPr lang="ru-RU" sz="1400" b="1" dirty="0"/>
              <a:t>Естествознание. 10-й класс</a:t>
            </a:r>
            <a:r>
              <a:rPr lang="ru-RU" sz="1400" dirty="0"/>
              <a:t> : </a:t>
            </a:r>
            <a:r>
              <a:rPr lang="ru-RU" sz="1400" b="1" dirty="0"/>
              <a:t>базовый уровень : учебник / О. С. Габриелян, И. Г. Остроумов, Н. С. Пурышева [и др.]. — 12-е изд., стер. — Москва : Просвещение, 2023. — 334 с. </a:t>
            </a:r>
            <a:endParaRPr lang="ru-RU" sz="1400" b="1" dirty="0" smtClean="0"/>
          </a:p>
          <a:p>
            <a:pPr algn="just"/>
            <a:endParaRPr lang="ru-RU" sz="1400" dirty="0"/>
          </a:p>
          <a:p>
            <a:pPr algn="just"/>
            <a:r>
              <a:rPr lang="ru-RU" sz="1400" dirty="0"/>
              <a:t>Новый учебный курс «Естествознание» рассматривает объекты и явления естественного мира в гармонии физики, химии, биологии, астрономии, географии и экологии. Учебник содержит главы «Естествознание и методы познания мира», «Мегамир», «Макромир». В конце каждого параграфа даны результаты его </a:t>
            </a:r>
            <a:r>
              <a:rPr lang="ru-RU" sz="1400" dirty="0" smtClean="0"/>
              <a:t>изучения</a:t>
            </a:r>
            <a:r>
              <a:rPr lang="ru-RU" sz="1400" dirty="0"/>
              <a:t>, темы рефератов, задания, позволяющие применить полученные знания. Каждая глава завершается методическими рекомендациями по проведению исследовательских работ. </a:t>
            </a:r>
            <a:r>
              <a:rPr lang="ru-RU" sz="1400" dirty="0" smtClean="0"/>
              <a:t>Границы </a:t>
            </a:r>
            <a:r>
              <a:rPr lang="ru-RU" sz="1400" dirty="0"/>
              <a:t>на картах даны на октябрь 2022 г.</a:t>
            </a: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121" y="3573016"/>
            <a:ext cx="2312647"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28768" y="3573016"/>
            <a:ext cx="6679736" cy="2677656"/>
          </a:xfrm>
          <a:prstGeom prst="rect">
            <a:avLst/>
          </a:prstGeom>
        </p:spPr>
        <p:txBody>
          <a:bodyPr wrap="square">
            <a:spAutoFit/>
          </a:bodyPr>
          <a:lstStyle/>
          <a:p>
            <a:pPr algn="just"/>
            <a:r>
              <a:rPr lang="ru-RU" sz="1400" b="1" dirty="0"/>
              <a:t>Естествознание. 11-й класс</a:t>
            </a:r>
            <a:r>
              <a:rPr lang="ru-RU" sz="1400" dirty="0"/>
              <a:t> : </a:t>
            </a:r>
            <a:r>
              <a:rPr lang="ru-RU" sz="1400" b="1" dirty="0"/>
              <a:t>базовый уровень : учебник / О. С. Габриелян, И. Г. Остроумов, Н. С. Пурышева [и др.]. — 13-е изд., стер. — Москва : Просвещение, 2023. — 286 с. </a:t>
            </a:r>
            <a:endParaRPr lang="ru-RU" sz="1400" b="1" dirty="0" smtClean="0"/>
          </a:p>
          <a:p>
            <a:pPr algn="just"/>
            <a:endParaRPr lang="ru-RU" sz="1400" dirty="0"/>
          </a:p>
          <a:p>
            <a:pPr algn="just"/>
            <a:r>
              <a:rPr lang="ru-RU" sz="1400" dirty="0"/>
              <a:t>Учебник по новому учебному курсу «Естествознание» создан с учетом современных научных представлений, соответствует требованиям, заявленным в ФГОС, и включает разделы «Микромир», «Человек и его здоровье», «Естествознание на службе человека». В конце каждого параграфа даны результаты его изучения, темы рефератов, задания, позволяющие применить полученные знания. Каждая глава завершается методическими рекомендациями по проведению исследовательских работ. </a:t>
            </a:r>
            <a:r>
              <a:rPr lang="ru-RU" sz="1400" dirty="0" smtClean="0"/>
              <a:t>Границы </a:t>
            </a:r>
            <a:r>
              <a:rPr lang="ru-RU" sz="1400" dirty="0"/>
              <a:t>на картах даны на октябрь 2022 г.</a:t>
            </a:r>
          </a:p>
        </p:txBody>
      </p:sp>
    </p:spTree>
    <p:extLst>
      <p:ext uri="{BB962C8B-B14F-4D97-AF65-F5344CB8AC3E}">
        <p14:creationId xmlns:p14="http://schemas.microsoft.com/office/powerpoint/2010/main" val="19855897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16" y="165448"/>
            <a:ext cx="2315496" cy="3226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03712" y="145629"/>
            <a:ext cx="6632784" cy="2677656"/>
          </a:xfrm>
          <a:prstGeom prst="rect">
            <a:avLst/>
          </a:prstGeom>
        </p:spPr>
        <p:txBody>
          <a:bodyPr wrap="square">
            <a:spAutoFit/>
          </a:bodyPr>
          <a:lstStyle/>
          <a:p>
            <a:pPr algn="just"/>
            <a:r>
              <a:rPr lang="ru-RU" sz="1400" b="1" dirty="0"/>
              <a:t>Английский язык</a:t>
            </a:r>
            <a:r>
              <a:rPr lang="ru-RU" sz="1400" dirty="0"/>
              <a:t>. </a:t>
            </a:r>
            <a:r>
              <a:rPr lang="ru-RU" sz="1400" b="1" dirty="0"/>
              <a:t>10-й класс</a:t>
            </a:r>
            <a:r>
              <a:rPr lang="ru-RU" sz="1400" dirty="0"/>
              <a:t> : </a:t>
            </a:r>
            <a:r>
              <a:rPr lang="ru-RU" sz="1400" b="1" dirty="0"/>
              <a:t>базовый уровень : учебник / О. В. Афанасьева, Д. Дули, И. В. Михеева [и др.]. — 12-е изд., стер. — Москва : Просвещение, 2023. — 248 с. </a:t>
            </a:r>
            <a:endParaRPr lang="en-US" sz="1400" b="1" dirty="0" smtClean="0"/>
          </a:p>
          <a:p>
            <a:pPr algn="just"/>
            <a:endParaRPr lang="en-US" sz="1400" dirty="0"/>
          </a:p>
          <a:p>
            <a:pPr algn="just"/>
            <a:r>
              <a:rPr lang="ru-RU" sz="1400" dirty="0"/>
              <a:t>Учебник является центральным элементом учебно-методического комплекта серии «Английский в фокусе» для 10 классов общеобразовательных организаций. Отличительной особенностью УМК является модульное построение учебника, наличие аутентичного материала о России, заданий, соответствующих требованиям международных экзаменов, готовящих постепенно к Единому государственному экзамену по английскому языку. Материалы учебника способствуют достижению личностных, метапредметных и предметных результатов обучения.</a:t>
            </a:r>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03" y="3501008"/>
            <a:ext cx="2320109" cy="3271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03712" y="3524865"/>
            <a:ext cx="6632784" cy="2893100"/>
          </a:xfrm>
          <a:prstGeom prst="rect">
            <a:avLst/>
          </a:prstGeom>
        </p:spPr>
        <p:txBody>
          <a:bodyPr wrap="square">
            <a:spAutoFit/>
          </a:bodyPr>
          <a:lstStyle/>
          <a:p>
            <a:pPr algn="just"/>
            <a:r>
              <a:rPr lang="ru-RU" sz="1400" b="1" dirty="0"/>
              <a:t>Английский язык</a:t>
            </a:r>
            <a:r>
              <a:rPr lang="ru-RU" sz="1400" dirty="0"/>
              <a:t>. </a:t>
            </a:r>
            <a:r>
              <a:rPr lang="ru-RU" sz="1400" b="1" dirty="0"/>
              <a:t>11-й класс</a:t>
            </a:r>
            <a:r>
              <a:rPr lang="ru-RU" sz="1400" dirty="0"/>
              <a:t> : </a:t>
            </a:r>
            <a:r>
              <a:rPr lang="ru-RU" sz="1400" b="1" dirty="0"/>
              <a:t>базовый уровень : учебник / О. В. Афанасьева, Д. Дули, И. В. Михеева [и др.]. — 12-е изд., стер. — Москва : Просвещение, 2023. — 256 с. </a:t>
            </a:r>
            <a:endParaRPr lang="ru-RU" sz="1400" b="1" dirty="0" smtClean="0"/>
          </a:p>
          <a:p>
            <a:pPr algn="just"/>
            <a:endParaRPr lang="ru-RU" sz="1400" dirty="0" smtClean="0"/>
          </a:p>
          <a:p>
            <a:pPr algn="just"/>
            <a:r>
              <a:rPr lang="ru-RU" sz="1400" dirty="0" smtClean="0"/>
              <a:t>Учебник </a:t>
            </a:r>
            <a:r>
              <a:rPr lang="ru-RU" sz="1400" dirty="0"/>
              <a:t>является центральным элементом учебно-методического комплекта серии «Английский в фокусе» для 11 классов общеобразовательных организаций. Отличительной особенностью УМК является модульное построение учебника, наличие аутентичного материала о России, заданий, соответствующих требованиям международных экзаменов, готовящих постепенно к Единому государственному экзамену по английскому языку. Материалы учебника обеспечивают достижение личностных, метапредметных и предметных результатов освоения основной образовательной программы. </a:t>
            </a:r>
          </a:p>
        </p:txBody>
      </p:sp>
    </p:spTree>
    <p:extLst>
      <p:ext uri="{BB962C8B-B14F-4D97-AF65-F5344CB8AC3E}">
        <p14:creationId xmlns:p14="http://schemas.microsoft.com/office/powerpoint/2010/main" val="39614418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34689"/>
            <a:ext cx="2376264" cy="3110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83768" y="134690"/>
            <a:ext cx="6552728" cy="2031325"/>
          </a:xfrm>
          <a:prstGeom prst="rect">
            <a:avLst/>
          </a:prstGeom>
        </p:spPr>
        <p:txBody>
          <a:bodyPr wrap="square">
            <a:spAutoFit/>
          </a:bodyPr>
          <a:lstStyle/>
          <a:p>
            <a:pPr algn="just"/>
            <a:r>
              <a:rPr lang="ru-RU" sz="1400" b="1" dirty="0"/>
              <a:t>Английский язык. 10-й класс</a:t>
            </a:r>
            <a:r>
              <a:rPr lang="ru-RU" sz="1400" dirty="0"/>
              <a:t> : </a:t>
            </a:r>
            <a:r>
              <a:rPr lang="ru-RU" sz="1400" b="1" dirty="0"/>
              <a:t>базовый уровень : учебник / М. В. Вербицкая, С. Маккинли, Б. Хастингс [и др.] ; под редакцией М. В. Вербицкой. — 9-е изд., стер. — Москва : Просвещение, 2023. — 143 с. </a:t>
            </a:r>
            <a:endParaRPr lang="ru-RU" sz="1400" b="1" dirty="0" smtClean="0"/>
          </a:p>
          <a:p>
            <a:pPr algn="just"/>
            <a:endParaRPr lang="ru-RU" sz="1400" dirty="0"/>
          </a:p>
          <a:p>
            <a:pPr algn="just"/>
            <a:r>
              <a:rPr lang="ru-RU" sz="1400" dirty="0"/>
              <a:t>Учебник является девятым в серии «Forward», обеспечивающей преемственность изучения английского языка со 2 по 11 класс общеобразовательных организаций. Учебник рассчитан на обязательное изучение предмета «Иностранный язык» в 10 классе школ, работающих по базисному учебному плану.</a:t>
            </a: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53" y="3429000"/>
            <a:ext cx="2379315"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83768" y="3501008"/>
            <a:ext cx="6552728" cy="2246769"/>
          </a:xfrm>
          <a:prstGeom prst="rect">
            <a:avLst/>
          </a:prstGeom>
        </p:spPr>
        <p:txBody>
          <a:bodyPr wrap="square">
            <a:spAutoFit/>
          </a:bodyPr>
          <a:lstStyle/>
          <a:p>
            <a:pPr algn="just"/>
            <a:r>
              <a:rPr lang="ru-RU" sz="1400" b="1" dirty="0"/>
              <a:t>Английский язык. 11-й класс</a:t>
            </a:r>
            <a:r>
              <a:rPr lang="ru-RU" sz="1400" dirty="0"/>
              <a:t> : </a:t>
            </a:r>
            <a:r>
              <a:rPr lang="ru-RU" sz="1400" b="1" dirty="0"/>
              <a:t>базовый уровень : учебник / М. В. Вербицкая, К. Д. Каминс, Д. Парсонс, О. С. Миндрул ; под редакцией М. В. Вербицкой. — 10-е изд., стер. — Москва : Просвещение, 2023. — 172 с. </a:t>
            </a:r>
            <a:endParaRPr lang="ru-RU" sz="1400" b="1" dirty="0" smtClean="0"/>
          </a:p>
          <a:p>
            <a:pPr algn="just"/>
            <a:endParaRPr lang="ru-RU" sz="1400" dirty="0" smtClean="0"/>
          </a:p>
          <a:p>
            <a:pPr algn="just"/>
            <a:r>
              <a:rPr lang="ru-RU" sz="1400" dirty="0" smtClean="0"/>
              <a:t>Учебник </a:t>
            </a:r>
            <a:r>
              <a:rPr lang="ru-RU" sz="1400" dirty="0"/>
              <a:t>является десятым в серии «Forward», обеспечивающей преемственность изучения английского языка со 2 по 11 класс общеобразовательных организаций. Учебник рассчитан на обязательное изучение предмета «Иностранный язык» в 11 классе организаций, работающих по базисному учебному плану.</a:t>
            </a:r>
          </a:p>
        </p:txBody>
      </p:sp>
    </p:spTree>
    <p:extLst>
      <p:ext uri="{BB962C8B-B14F-4D97-AF65-F5344CB8AC3E}">
        <p14:creationId xmlns:p14="http://schemas.microsoft.com/office/powerpoint/2010/main" val="11181022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3" y="116632"/>
            <a:ext cx="2423462"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530965" y="116632"/>
            <a:ext cx="6505531" cy="3323987"/>
          </a:xfrm>
          <a:prstGeom prst="rect">
            <a:avLst/>
          </a:prstGeom>
        </p:spPr>
        <p:txBody>
          <a:bodyPr wrap="square">
            <a:spAutoFit/>
          </a:bodyPr>
          <a:lstStyle/>
          <a:p>
            <a:pPr algn="just"/>
            <a:r>
              <a:rPr lang="ru-RU" sz="1400" b="1" dirty="0"/>
              <a:t>Английский язык. 10-й класс</a:t>
            </a:r>
            <a:r>
              <a:rPr lang="ru-RU" sz="1400" dirty="0"/>
              <a:t> : </a:t>
            </a:r>
            <a:r>
              <a:rPr lang="ru-RU" sz="1400" b="1" dirty="0"/>
              <a:t>базовый уровень : учебник / В. П. Кузовлев, Н. М. Лапа, Э. Ш. Перегудова [и др.]. — 4-е изд., стер. — Москва : Просвещение, 2023. — 271 с. </a:t>
            </a:r>
            <a:endParaRPr lang="ru-RU" sz="1400" b="1" dirty="0" smtClean="0"/>
          </a:p>
          <a:p>
            <a:pPr algn="just"/>
            <a:endParaRPr lang="ru-RU" sz="1400" dirty="0"/>
          </a:p>
          <a:p>
            <a:pPr algn="just"/>
            <a:r>
              <a:rPr lang="ru-RU" sz="1400" dirty="0"/>
              <a:t>Основная задача курса — помочь учащимся в совершенствовании приобретённых ранее знаний, навыков, умений, в повышении качества практического владения английским языком с ориентацией на будущую профессию. Учебник предусматривает участие школьников в проектной деятельности и в </a:t>
            </a:r>
            <a:r>
              <a:rPr lang="ru-RU" sz="1400" dirty="0" smtClean="0"/>
              <a:t>учебно - исследовательской </a:t>
            </a:r>
            <a:r>
              <a:rPr lang="ru-RU" sz="1400" dirty="0"/>
              <a:t>работе с использованием мультимедийных ресурсов и компьютерных технологий, что даст им возможность овладеть общими умениями и способами деятельности при изучении иностранного языка. Учебник содержит упражнения для усвоения материала по всем видам речевой деятельности (аудированию, говорению, чтению и письму) и поможет учащимся подготовиться к сдаче ЕГЭ.</a:t>
            </a:r>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3456837"/>
            <a:ext cx="2423462" cy="3240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530965" y="3645024"/>
            <a:ext cx="6505531" cy="2462213"/>
          </a:xfrm>
          <a:prstGeom prst="rect">
            <a:avLst/>
          </a:prstGeom>
        </p:spPr>
        <p:txBody>
          <a:bodyPr wrap="square">
            <a:spAutoFit/>
          </a:bodyPr>
          <a:lstStyle/>
          <a:p>
            <a:pPr algn="just"/>
            <a:r>
              <a:rPr lang="ru-RU" sz="1400" b="1" dirty="0"/>
              <a:t>Английский язык. 11-й класс</a:t>
            </a:r>
            <a:r>
              <a:rPr lang="ru-RU" sz="1400" dirty="0"/>
              <a:t> : </a:t>
            </a:r>
            <a:r>
              <a:rPr lang="ru-RU" sz="1400" b="1" dirty="0"/>
              <a:t>базовый уровень : учебник / В. П. Кузовлев, Н. М. Лапа, Э. Ш. Перегудова [и др.]. — 4-е изд., стер. — Москва : Просвещение, 2023. — 268 с. </a:t>
            </a:r>
            <a:endParaRPr lang="ru-RU" sz="1400" b="1" dirty="0" smtClean="0"/>
          </a:p>
          <a:p>
            <a:pPr algn="just"/>
            <a:endParaRPr lang="ru-RU" sz="1400" dirty="0"/>
          </a:p>
          <a:p>
            <a:pPr algn="just"/>
            <a:r>
              <a:rPr lang="ru-RU" sz="1400" dirty="0"/>
              <a:t>Задания и упражнения учебника направлены на тренировку учащихся во всех видах речевой деятельности (аудировании, говорении, чтении и письме), обеспечивают достижение личностных, метапредметных и предметных результатов и готовят выпускников к сдаче ЕГЭ. Учебник также предусматривает участие школьников в проектной деятельности и в учебно-исследовательской работе с использованием мультимедийных ресурсов и компьютерных технологий.</a:t>
            </a:r>
          </a:p>
        </p:txBody>
      </p:sp>
    </p:spTree>
    <p:extLst>
      <p:ext uri="{BB962C8B-B14F-4D97-AF65-F5344CB8AC3E}">
        <p14:creationId xmlns:p14="http://schemas.microsoft.com/office/powerpoint/2010/main" val="582429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Алексеев А. А., Смирнова Е. Ю., Абби C., Кокс Р., Харгер Л., Шварц Х. - Английский язык : 10-й класс : базовый уровень"/>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16631"/>
            <a:ext cx="2448272" cy="3273533"/>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560736" y="116631"/>
            <a:ext cx="6475759" cy="2462213"/>
          </a:xfrm>
          <a:prstGeom prst="rect">
            <a:avLst/>
          </a:prstGeom>
        </p:spPr>
        <p:txBody>
          <a:bodyPr wrap="square">
            <a:spAutoFit/>
          </a:bodyPr>
          <a:lstStyle/>
          <a:p>
            <a:pPr algn="just"/>
            <a:r>
              <a:rPr lang="ru-RU" sz="1400" b="1" dirty="0"/>
              <a:t>Английский язык. 10-й класс</a:t>
            </a:r>
            <a:r>
              <a:rPr lang="ru-RU" sz="1400" dirty="0"/>
              <a:t> : </a:t>
            </a:r>
            <a:r>
              <a:rPr lang="ru-RU" sz="1400" b="1" dirty="0"/>
              <a:t>базовый уровень : учебник / А. А. Алексеев, Е. Ю. Смирнова, C. Абби [и др.]. — 5-е изд., стер. — Москва : Просвещение, 2023. — 207 с. </a:t>
            </a:r>
            <a:endParaRPr lang="ru-RU" sz="1400" b="1" dirty="0" smtClean="0"/>
          </a:p>
          <a:p>
            <a:pPr algn="just"/>
            <a:endParaRPr lang="ru-RU" sz="1400" dirty="0"/>
          </a:p>
          <a:p>
            <a:pPr algn="just"/>
            <a:r>
              <a:rPr lang="ru-RU" sz="1400" dirty="0"/>
              <a:t>Учебник имеет адекватность методического аппарата целям и традициям российской школы, включает тексты и задания о русской культуре, содержит упражнения на формирование общеучебных умений, предоставляет возможность для дифференцированного подхода к деятельности учащихся, имеет воспитательную и развивающую ценность материалов, широкие возможности для социализации учащихся, целенаправленно готовит учащихся к сдаче ЕГЭ по английскому языку.</a:t>
            </a:r>
          </a:p>
        </p:txBody>
      </p:sp>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3447678"/>
            <a:ext cx="2448272" cy="3273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555775" y="3443392"/>
            <a:ext cx="6480719" cy="2677656"/>
          </a:xfrm>
          <a:prstGeom prst="rect">
            <a:avLst/>
          </a:prstGeom>
        </p:spPr>
        <p:txBody>
          <a:bodyPr wrap="square">
            <a:spAutoFit/>
          </a:bodyPr>
          <a:lstStyle/>
          <a:p>
            <a:pPr algn="just"/>
            <a:r>
              <a:rPr lang="ru-RU" sz="1400" b="1" dirty="0"/>
              <a:t>Английский язык. 11-й класс</a:t>
            </a:r>
            <a:r>
              <a:rPr lang="ru-RU" sz="1400" dirty="0"/>
              <a:t> : </a:t>
            </a:r>
            <a:r>
              <a:rPr lang="ru-RU" sz="1400" b="1" dirty="0"/>
              <a:t>базовый уровень : учебник / А. А. Алексеев, Е. Ю. Смирнова, Б. Дерков-Диссельбек [и др.] . — 5-е изд., стер. — Москва : Просвещение, 2023. — 217 с. </a:t>
            </a:r>
            <a:endParaRPr lang="ru-RU" sz="1400" b="1" dirty="0" smtClean="0"/>
          </a:p>
          <a:p>
            <a:pPr algn="just"/>
            <a:endParaRPr lang="ru-RU" sz="1400" dirty="0"/>
          </a:p>
          <a:p>
            <a:pPr algn="just"/>
            <a:r>
              <a:rPr lang="ru-RU" sz="1400" dirty="0"/>
              <a:t>Учебник имеет адекватность методического аппарата целям и традициям российской школы, включает тексты и задания про русскую культуру, содержит упражнения на формирование общеучебных умений, предоставляет возможность для дифференцированного подхода к деятельности учащихся, имеет воспитательную и развивающую ценность материалов, широкие возможности для социализации учащихся, целенаправленно готовит учащихся к сдаче ЕГЭ по английскому языку. Границы государств даны на октябрь 2022 г.</a:t>
            </a:r>
          </a:p>
        </p:txBody>
      </p:sp>
    </p:spTree>
    <p:extLst>
      <p:ext uri="{BB962C8B-B14F-4D97-AF65-F5344CB8AC3E}">
        <p14:creationId xmlns:p14="http://schemas.microsoft.com/office/powerpoint/2010/main" val="41232154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3" y="116632"/>
            <a:ext cx="2448273" cy="3246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560712" y="1281076"/>
            <a:ext cx="6464349" cy="3754874"/>
          </a:xfrm>
          <a:prstGeom prst="rect">
            <a:avLst/>
          </a:prstGeom>
        </p:spPr>
        <p:txBody>
          <a:bodyPr wrap="square">
            <a:spAutoFit/>
          </a:bodyPr>
          <a:lstStyle/>
          <a:p>
            <a:pPr algn="just"/>
            <a:r>
              <a:rPr lang="ru-RU" sz="1400" b="1" dirty="0"/>
              <a:t>Афанасьева О. В.</a:t>
            </a:r>
            <a:r>
              <a:rPr lang="ru-RU" sz="1400" dirty="0"/>
              <a:t> </a:t>
            </a:r>
            <a:r>
              <a:rPr lang="ru-RU" sz="1400" b="1" dirty="0"/>
              <a:t>Английский язык. 10-й класс : базовый уровень : учебник / О. В. Афанасьева, И. В. Михеева, К. М. Баранова. — 12-е изд., стер. — Москва : Просвещение, 2023. — 246 с. </a:t>
            </a:r>
            <a:endParaRPr lang="ru-RU" sz="1400" b="1" dirty="0" smtClean="0"/>
          </a:p>
          <a:p>
            <a:pPr algn="just"/>
            <a:endParaRPr lang="ru-RU" sz="1400" b="1" dirty="0"/>
          </a:p>
          <a:p>
            <a:pPr algn="just"/>
            <a:r>
              <a:rPr lang="ru-RU" sz="1400" b="1" dirty="0"/>
              <a:t>Афанасьева О. В. Английский язык. 11-й класс : базовый уровень : учебник / О. В. Афанасьева, И. В. Михеева, К. М. Баранова. — 10-е изд., стер. — Москва : Просвещение, 2023. — 199 с. </a:t>
            </a:r>
          </a:p>
          <a:p>
            <a:pPr algn="just"/>
            <a:endParaRPr lang="ru-RU" sz="1400" b="1" dirty="0"/>
          </a:p>
          <a:p>
            <a:pPr algn="just"/>
            <a:endParaRPr lang="ru-RU" sz="1400" dirty="0"/>
          </a:p>
          <a:p>
            <a:pPr algn="just"/>
            <a:r>
              <a:rPr lang="ru-RU" sz="1400" dirty="0" smtClean="0"/>
              <a:t>Учебник</a:t>
            </a:r>
            <a:r>
              <a:rPr lang="ru-RU" sz="1400" dirty="0"/>
              <a:t>, созданный известными специалистами в области преподавания английского языка О. В. Афанасьевой, И. В. Михеевой, К. М. Барановой, предназначен для учащихся общеобразовательных организаций и является основным компонентом учебно-методического комплекта, в который также входят рабочая тетрадь, лексико-грамматический практикум, книга для учителя и аудиоприложения. Аудиоприложение: https://prosv.ru/audio-rainbow10-1/ Границы государств даны на октябрь 2022 г.</a:t>
            </a:r>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94" y="3428999"/>
            <a:ext cx="2463081" cy="3237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647178" y="3429000"/>
            <a:ext cx="6389318" cy="646331"/>
          </a:xfrm>
          <a:prstGeom prst="rect">
            <a:avLst/>
          </a:prstGeom>
        </p:spPr>
        <p:txBody>
          <a:bodyPr wrap="square">
            <a:spAutoFit/>
          </a:bodyPr>
          <a:lstStyle/>
          <a:p>
            <a:pPr algn="just"/>
            <a:endParaRPr lang="ru-RU" dirty="0"/>
          </a:p>
          <a:p>
            <a:pPr algn="just"/>
            <a:endParaRPr lang="ru-RU" dirty="0"/>
          </a:p>
        </p:txBody>
      </p:sp>
    </p:spTree>
    <p:extLst>
      <p:ext uri="{BB962C8B-B14F-4D97-AF65-F5344CB8AC3E}">
        <p14:creationId xmlns:p14="http://schemas.microsoft.com/office/powerpoint/2010/main" val="24010054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376264" cy="3244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83768" y="116632"/>
            <a:ext cx="6552728" cy="2893100"/>
          </a:xfrm>
          <a:prstGeom prst="rect">
            <a:avLst/>
          </a:prstGeom>
        </p:spPr>
        <p:txBody>
          <a:bodyPr wrap="square">
            <a:spAutoFit/>
          </a:bodyPr>
          <a:lstStyle/>
          <a:p>
            <a:pPr algn="just"/>
            <a:r>
              <a:rPr lang="ru-RU" sz="1400" b="1" dirty="0">
                <a:latin typeface="Times New Roman"/>
                <a:ea typeface="Calibri"/>
              </a:rPr>
              <a:t>Биболетова М. З.</a:t>
            </a:r>
            <a:r>
              <a:rPr lang="ru-RU" sz="1400" dirty="0">
                <a:latin typeface="Times New Roman"/>
                <a:ea typeface="Calibri"/>
              </a:rPr>
              <a:t> </a:t>
            </a:r>
            <a:r>
              <a:rPr lang="ru-RU" sz="1400" b="1" dirty="0">
                <a:latin typeface="Times New Roman"/>
                <a:ea typeface="Calibri"/>
              </a:rPr>
              <a:t>Английский язык. 11-й класс : базовый уровень : учебник / М. З. Биболетова, Е. Е. Бабушис, Н. Д. Снежко. — 8-е изд., стер. — Москва : Просвещение, 2023. — 214 с. </a:t>
            </a:r>
            <a:endParaRPr lang="ru-RU" sz="1400" b="1" dirty="0" smtClean="0">
              <a:latin typeface="Times New Roman"/>
              <a:ea typeface="Calibri"/>
            </a:endParaRPr>
          </a:p>
          <a:p>
            <a:pPr algn="just"/>
            <a:endParaRPr lang="ru-RU" sz="1400" dirty="0">
              <a:latin typeface="Times New Roman"/>
            </a:endParaRPr>
          </a:p>
          <a:p>
            <a:pPr algn="just"/>
            <a:r>
              <a:rPr lang="ru-RU" sz="1400" dirty="0"/>
              <a:t>Учебно-методический комплект Enjoy English «Английский с удовольствием» (11 класс) является частью учебного курса Enjoy English «Английский с удовольствием» для 2—11 классов общеобразовательных организаций. Учебник состоит из четырёх разделов, каждый из которых рассчитан на одну учебную четверть. Разделы завершаются проверочными заданиями (Progress Check), позволяющими оценить достигнутый школьниками уровень овладения языком. Учебник обеспечивает подготовку к итоговой аттестации по английскому языку, предусмотренной для выпускников средней школы. </a:t>
            </a:r>
          </a:p>
        </p:txBody>
      </p:sp>
    </p:spTree>
    <p:extLst>
      <p:ext uri="{BB962C8B-B14F-4D97-AF65-F5344CB8AC3E}">
        <p14:creationId xmlns:p14="http://schemas.microsoft.com/office/powerpoint/2010/main" val="39409988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3" y="116632"/>
            <a:ext cx="2311339"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12739" y="1764327"/>
            <a:ext cx="6617653" cy="3323987"/>
          </a:xfrm>
          <a:prstGeom prst="rect">
            <a:avLst/>
          </a:prstGeom>
        </p:spPr>
        <p:txBody>
          <a:bodyPr wrap="square">
            <a:spAutoFit/>
          </a:bodyPr>
          <a:lstStyle/>
          <a:p>
            <a:pPr algn="just"/>
            <a:r>
              <a:rPr lang="ru-RU" sz="1400" b="1" dirty="0"/>
              <a:t>Поляков К. Ю.</a:t>
            </a:r>
            <a:r>
              <a:rPr lang="ru-RU" sz="1400" dirty="0"/>
              <a:t> </a:t>
            </a:r>
            <a:r>
              <a:rPr lang="ru-RU" sz="1400" b="1" dirty="0"/>
              <a:t>Информатика. 10-й класс: базовый и углублённый уровни : учебник. В 2 частях.  Часть 1  / К. Ю. Поляков, Е. А. Еремин. — 5-е изд., стер. — Москва : Просвещение, 2023. — 350 с. </a:t>
            </a:r>
            <a:endParaRPr lang="ru-RU" sz="1400" b="1" dirty="0" smtClean="0"/>
          </a:p>
          <a:p>
            <a:pPr algn="just"/>
            <a:endParaRPr lang="ru-RU" sz="1400" b="1" dirty="0"/>
          </a:p>
          <a:p>
            <a:pPr algn="just"/>
            <a:r>
              <a:rPr lang="ru-RU" sz="1400" b="1" dirty="0"/>
              <a:t>Поляков К. Ю.</a:t>
            </a:r>
            <a:r>
              <a:rPr lang="ru-RU" sz="1400" dirty="0"/>
              <a:t> </a:t>
            </a:r>
            <a:r>
              <a:rPr lang="ru-RU" sz="1400" b="1" dirty="0"/>
              <a:t>Информатика. 10-й класс : базовый и углублённый уровни : учебник. В 2 частях. Часть 2 / К. Ю. Поляков, Е. А. Еремин. — 5-е изд., стер. — Москва : Просвещение, 2023. — 350 с</a:t>
            </a:r>
            <a:r>
              <a:rPr lang="ru-RU" sz="1400" b="1" dirty="0" smtClean="0"/>
              <a:t>.</a:t>
            </a:r>
          </a:p>
          <a:p>
            <a:pPr algn="just"/>
            <a:endParaRPr lang="ru-RU" sz="1400" dirty="0"/>
          </a:p>
          <a:p>
            <a:pPr algn="just"/>
            <a:r>
              <a:rPr lang="ru-RU" sz="1400" dirty="0"/>
              <a:t>Учебник предназначен для изучения информатики на базовом и углублённом уровнях в 10 классах общеобразовательных организаций. Содержание учебника опирается на изученный в 7–9 классах курс информатики для основной школы. Рассматриваются теоретические основы информатики, аппаратное и программное обеспечение компьютера, компьютерные сети, алгоритмизация и программирование, информационная безопасность. </a:t>
            </a:r>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2" y="3426321"/>
            <a:ext cx="2311339" cy="3337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74211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232248" cy="3210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318767" y="1552582"/>
            <a:ext cx="6684540" cy="3539430"/>
          </a:xfrm>
          <a:prstGeom prst="rect">
            <a:avLst/>
          </a:prstGeom>
        </p:spPr>
        <p:txBody>
          <a:bodyPr wrap="square">
            <a:spAutoFit/>
          </a:bodyPr>
          <a:lstStyle/>
          <a:p>
            <a:pPr algn="just"/>
            <a:r>
              <a:rPr lang="ru-RU" sz="1400" b="1" dirty="0"/>
              <a:t>Поляков К. Ю. Информатика. 11-й класс : базовый и углублённый уровни : учебник. В 2 частях. Часть 1 / К. Ю. Поляков, Е. А. Еремин. — 5-е изд., стер. — Москва : Просвещение, 2023. — 238 с. </a:t>
            </a:r>
            <a:endParaRPr lang="ru-RU" sz="1400" b="1" dirty="0" smtClean="0"/>
          </a:p>
          <a:p>
            <a:pPr algn="just"/>
            <a:endParaRPr lang="ru-RU" sz="1400" b="1" dirty="0"/>
          </a:p>
          <a:p>
            <a:pPr algn="just"/>
            <a:r>
              <a:rPr lang="ru-RU" sz="1400" b="1" dirty="0"/>
              <a:t>Поляков К. Ю.</a:t>
            </a:r>
            <a:r>
              <a:rPr lang="ru-RU" sz="1400" dirty="0"/>
              <a:t> </a:t>
            </a:r>
            <a:r>
              <a:rPr lang="ru-RU" sz="1400" b="1" dirty="0"/>
              <a:t>Информатика. 11-й класс : базовый и углублённый уровни : учебник. В 2 частях. Часть 2  / К. Ю. Поляков, Е. А. Еремин. — 5-е изд., стер. — Москва : Просвещение, 2023. — 302 с. </a:t>
            </a:r>
            <a:endParaRPr lang="ru-RU" sz="1400" b="1" dirty="0" smtClean="0"/>
          </a:p>
          <a:p>
            <a:pPr algn="just"/>
            <a:endParaRPr lang="ru-RU" sz="1400" dirty="0"/>
          </a:p>
          <a:p>
            <a:pPr algn="just"/>
            <a:r>
              <a:rPr lang="ru-RU" sz="1400" dirty="0"/>
              <a:t>Учебник предназначен для изучения информатики на базовом и углублённом уровнях в 11 классах общеобразовательных организаций. Содержание учебника является продолжением курса 10 класса и опирается на изученный в 7–9 классах курс информатики для основной школы. Рассматриваются вопросы передачи информации, базы данных, разработка веб-сайтов, компьютерное моделирование, алгоритмизация и программирование, методы объектно-ориентированного программирования, компьютерная графика и анимация. </a:t>
            </a:r>
          </a:p>
        </p:txBody>
      </p:sp>
      <p:pic>
        <p:nvPicPr>
          <p:cNvPr id="18436" name="Picture 4" descr="Поляков К. Ю., Еремин Е. А. - Информатика: 11-й класс: базовый и углублённый уровни: в 2 частях. Ч.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386065"/>
            <a:ext cx="2232248" cy="3306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7236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202" y="1268760"/>
            <a:ext cx="2716222"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857424" y="1052736"/>
            <a:ext cx="6179072" cy="4616648"/>
          </a:xfrm>
          <a:prstGeom prst="rect">
            <a:avLst/>
          </a:prstGeom>
        </p:spPr>
        <p:txBody>
          <a:bodyPr wrap="square">
            <a:spAutoFit/>
          </a:bodyPr>
          <a:lstStyle/>
          <a:p>
            <a:pPr algn="just"/>
            <a:r>
              <a:rPr lang="ru-RU" sz="1400" b="1" dirty="0"/>
              <a:t>Алгебра и начала математического анализа. 10 класс : базовый и углублённый уровни : учебник / Ю. М. Колягин, М. В. Ткачёва, Н. Е. Фёдорова, М. И. Шабунин. — 10-е изд., стер. — Москва : Просвещение, 2022. — 384 с. — (Математика: алгебра и начала математического анализа, геометрия). </a:t>
            </a:r>
            <a:endParaRPr lang="ru-RU" sz="1400" b="1" dirty="0" smtClean="0"/>
          </a:p>
          <a:p>
            <a:pPr algn="just"/>
            <a:endParaRPr lang="ru-RU" sz="1400" dirty="0"/>
          </a:p>
          <a:p>
            <a:pPr algn="just"/>
            <a:r>
              <a:rPr lang="ru-RU" sz="1400" dirty="0"/>
              <a:t>Данный учебник является первой частью комплекта учебников «Алгебра и начала математического анализа» для 10 и 11 классов. В этих учебниках изложены, по принципу структурного вложения, фактически два курса, соответствующие стандартам образования: один на базовом, другой на углублённом уровне. Комплект обладает свойством преемственности со всеми действующими учебниками алгебры основной школы. Наилучшие преемственные связи установлены с комплектом учебников алгебры для 7—9 классов авторов Ю. М. Колягина, М. В. Ткачёвой, Н. Е. Фёдоровой, М. И. Шабунина. В учебнике содержится избыточная разноуровневая система задач и упражнений (многие задачи приведены с решениями и указаниями), позволяющая успешно подготовиться к ЕГЭ. Практическая, прикладная и мировоззренческая направленность курса обеспечивает понимание роли математики во всех сферах деятельности человека.</a:t>
            </a:r>
          </a:p>
        </p:txBody>
      </p:sp>
    </p:spTree>
    <p:extLst>
      <p:ext uri="{BB962C8B-B14F-4D97-AF65-F5344CB8AC3E}">
        <p14:creationId xmlns:p14="http://schemas.microsoft.com/office/powerpoint/2010/main" val="20852857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353199"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66408" y="1556792"/>
            <a:ext cx="6647801" cy="3323987"/>
          </a:xfrm>
          <a:prstGeom prst="rect">
            <a:avLst/>
          </a:prstGeom>
        </p:spPr>
        <p:txBody>
          <a:bodyPr wrap="square">
            <a:spAutoFit/>
          </a:bodyPr>
          <a:lstStyle/>
          <a:p>
            <a:pPr algn="just"/>
            <a:r>
              <a:rPr lang="ru-RU" sz="1400" b="1" dirty="0"/>
              <a:t>Угринович Н. Д.</a:t>
            </a:r>
            <a:r>
              <a:rPr lang="ru-RU" sz="1400" dirty="0"/>
              <a:t> </a:t>
            </a:r>
            <a:r>
              <a:rPr lang="ru-RU" sz="1400" b="1" dirty="0"/>
              <a:t>Информатика. 10-й класс : базовый уровень : учебник / Н. Д. Угринович. — 6-е изд., стер. — Москва : Просвещение, 2023. — 288 с. </a:t>
            </a:r>
            <a:endParaRPr lang="ru-RU" sz="1400" b="1" dirty="0" smtClean="0"/>
          </a:p>
          <a:p>
            <a:pPr algn="just"/>
            <a:endParaRPr lang="ru-RU" sz="1400" b="1" dirty="0"/>
          </a:p>
          <a:p>
            <a:pPr algn="just"/>
            <a:r>
              <a:rPr lang="ru-RU" sz="1400" b="1" dirty="0"/>
              <a:t>Угринович Н. Д.</a:t>
            </a:r>
            <a:r>
              <a:rPr lang="ru-RU" sz="1400" dirty="0"/>
              <a:t> </a:t>
            </a:r>
            <a:r>
              <a:rPr lang="ru-RU" sz="1400" b="1" dirty="0"/>
              <a:t>Информатика. 11 класс : базовый уровень : учебник / Н. Д. Угринович. — 4-е изд., стер. — Москва : Просвещение, 2022. — 271 с. </a:t>
            </a:r>
            <a:endParaRPr lang="ru-RU" sz="1400" b="1" dirty="0" smtClean="0"/>
          </a:p>
          <a:p>
            <a:pPr algn="just"/>
            <a:endParaRPr lang="ru-RU" sz="1400" b="1" dirty="0"/>
          </a:p>
          <a:p>
            <a:pPr algn="just"/>
            <a:r>
              <a:rPr lang="ru-RU" sz="1400" dirty="0"/>
              <a:t>Учебник ориентирован на преподавание информатики на базовом уровне в </a:t>
            </a:r>
            <a:r>
              <a:rPr lang="ru-RU" sz="1400" dirty="0" smtClean="0"/>
              <a:t>10 и 11 </a:t>
            </a:r>
            <a:r>
              <a:rPr lang="ru-RU" sz="1400" dirty="0"/>
              <a:t>классах общеобразовательных организаций. Рассматриваются такие темы, как информация и информационные процессы, информационные и коммуникационные технологии, основы алгоритмизации и программирования. Большое внимание уделяется формированию умений и навыков в процессе выполнения практических компьютерных работ. Учебное издание мультисистемное, так как работы могут выполняться в операционной системе Windows или Linux. </a:t>
            </a:r>
          </a:p>
        </p:txBody>
      </p:sp>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573341"/>
            <a:ext cx="2353199" cy="3168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510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Гейн А. Г., Ливчак А. Б., Сенокосов А. И., Юнерман Н. А. - Информатика: 10-й класс: базовый и углублённый уровн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74" y="116631"/>
            <a:ext cx="2463701" cy="3224959"/>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555775" y="1146983"/>
            <a:ext cx="6480720" cy="3970318"/>
          </a:xfrm>
          <a:prstGeom prst="rect">
            <a:avLst/>
          </a:prstGeom>
        </p:spPr>
        <p:txBody>
          <a:bodyPr wrap="square">
            <a:spAutoFit/>
          </a:bodyPr>
          <a:lstStyle/>
          <a:p>
            <a:pPr algn="just"/>
            <a:r>
              <a:rPr lang="ru-RU" sz="1400" b="1" dirty="0"/>
              <a:t>Гейн А. Г.</a:t>
            </a:r>
            <a:r>
              <a:rPr lang="ru-RU" sz="1400" dirty="0"/>
              <a:t> </a:t>
            </a:r>
            <a:r>
              <a:rPr lang="ru-RU" sz="1400" b="1" dirty="0" smtClean="0"/>
              <a:t>Информатика. 10-й класс : базовый и углублённый уровни : учебник / А. Г. Гейн, А. Б. Ливчак, А. И. Сенокосов, Н. А. Юнерман. — 9-е изд., стер. — Москва : Просвещение, 2022. — 272 с. </a:t>
            </a:r>
          </a:p>
          <a:p>
            <a:pPr algn="just"/>
            <a:endParaRPr lang="ru-RU" sz="1400" b="1" dirty="0"/>
          </a:p>
          <a:p>
            <a:pPr algn="just"/>
            <a:r>
              <a:rPr lang="ru-RU" sz="1400" b="1" dirty="0"/>
              <a:t>Гейн А. Г.</a:t>
            </a:r>
            <a:r>
              <a:rPr lang="ru-RU" sz="1400" dirty="0"/>
              <a:t> </a:t>
            </a:r>
            <a:r>
              <a:rPr lang="ru-RU" sz="1400" b="1" dirty="0"/>
              <a:t>Информатика. 11-й класс : базовый и углублённый уровни : учебник / А. Г. Гейн, А. И. Сенокосов. — 10-е изд., стер. — Москва : Просвещение, 2023. — 336 с. </a:t>
            </a:r>
            <a:endParaRPr lang="ru-RU" sz="1400" b="1" dirty="0" smtClean="0"/>
          </a:p>
          <a:p>
            <a:pPr algn="just"/>
            <a:endParaRPr lang="ru-RU" sz="1400" dirty="0" smtClean="0"/>
          </a:p>
          <a:p>
            <a:pPr algn="just"/>
            <a:r>
              <a:rPr lang="ru-RU" sz="1400" dirty="0" smtClean="0"/>
              <a:t>Учебники </a:t>
            </a:r>
            <a:r>
              <a:rPr lang="ru-RU" sz="1400" dirty="0"/>
              <a:t>полностью </a:t>
            </a:r>
            <a:r>
              <a:rPr lang="ru-RU" sz="1400" dirty="0" smtClean="0"/>
              <a:t>охватывают </a:t>
            </a:r>
            <a:r>
              <a:rPr lang="ru-RU" sz="1400" dirty="0"/>
              <a:t>материал, предназначенный как для базового, так и для углублённого уровня обучения. В курсе основное внимание на базовом уровне преподавания информатики уделяется расширенному освоению информационных технологий для применения их к решению разнообразных жизненных задач. Это делает предлагаемый курс привлекательным для всех учащихся независимо от того, выбрали они гуманитарное или естественно-научное направление своего обучения. Материал, предназначенный для изучения на углублённом уровне, содержит более глубокое изложение основ теоретической информатики и нацелен на подготовку к ЕГЭ.</a:t>
            </a:r>
          </a:p>
        </p:txBody>
      </p:sp>
      <p:pic>
        <p:nvPicPr>
          <p:cNvPr id="20484" name="Picture 4" descr="Гейн А. Г., Сенокосов А. И. - Информатика : 11-й класс : базовый и углублённый уровн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4" y="3477140"/>
            <a:ext cx="2463701" cy="3280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03233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376264"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83768" y="116632"/>
            <a:ext cx="6552728" cy="3323987"/>
          </a:xfrm>
          <a:prstGeom prst="rect">
            <a:avLst/>
          </a:prstGeom>
        </p:spPr>
        <p:txBody>
          <a:bodyPr wrap="square">
            <a:spAutoFit/>
          </a:bodyPr>
          <a:lstStyle/>
          <a:p>
            <a:pPr algn="just"/>
            <a:r>
              <a:rPr lang="ru-RU" sz="1400" b="1" dirty="0"/>
              <a:t>Босова Л. Л.</a:t>
            </a:r>
            <a:r>
              <a:rPr lang="ru-RU" sz="1400" dirty="0"/>
              <a:t> </a:t>
            </a:r>
            <a:r>
              <a:rPr lang="ru-RU" sz="1400" b="1" dirty="0"/>
              <a:t>Информатика. 10-й класс : базовый уровень : учебник / Л. Л. Босова, А. Ю. Босова. — 6-е изд., стер. — Москва : Просвещение, 2023. — 288 с</a:t>
            </a:r>
            <a:r>
              <a:rPr lang="ru-RU" sz="1400" b="1" dirty="0" smtClean="0"/>
              <a:t>.</a:t>
            </a:r>
          </a:p>
          <a:p>
            <a:pPr algn="just"/>
            <a:endParaRPr lang="ru-RU" sz="1400" dirty="0"/>
          </a:p>
          <a:p>
            <a:pPr algn="just"/>
            <a:r>
              <a:rPr lang="ru-RU" sz="1400" dirty="0"/>
              <a:t>Учебник предназначен для изучения информатики на базовом уровне в 10 классе общеобразовательных организаций. Включает вопросы, касающиеся информации и информационных процессов, математических основ информатики, аппаратного и программного обеспечения компьютера, информационных технологий. Содержание учебника опирается на материал, изученный в 7–9 классах основной школы. Учебник позволяет каждому обучающемуся овладеть ключевыми понятиями и закономерностями, на которых строится современная информатика, научиться выполнять задания ЕГЭ базового уровня сложности. Мотивированный обучающийся научится выполнять ряд заданий ЕГЭ повышенного уровня сложности.</a:t>
            </a:r>
          </a:p>
        </p:txBody>
      </p:sp>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573016"/>
            <a:ext cx="2376264"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83768" y="3495198"/>
            <a:ext cx="6634683" cy="3323987"/>
          </a:xfrm>
          <a:prstGeom prst="rect">
            <a:avLst/>
          </a:prstGeom>
        </p:spPr>
        <p:txBody>
          <a:bodyPr wrap="square">
            <a:spAutoFit/>
          </a:bodyPr>
          <a:lstStyle/>
          <a:p>
            <a:pPr algn="just"/>
            <a:r>
              <a:rPr lang="ru-RU" sz="1400" b="1" dirty="0"/>
              <a:t>Босова Л. Л. Информатика. 11-й класс : базовый уровень : учебник / Л. Л. Босова, А. Ю. Босова. — 5-е изд., стер. — Москва : Просвещение, 2023. — 256 с. </a:t>
            </a:r>
            <a:endParaRPr lang="ru-RU" sz="1400" b="1" dirty="0" smtClean="0"/>
          </a:p>
          <a:p>
            <a:pPr algn="just"/>
            <a:endParaRPr lang="ru-RU" sz="1400" dirty="0"/>
          </a:p>
          <a:p>
            <a:pPr algn="just"/>
            <a:r>
              <a:rPr lang="ru-RU" sz="1400" dirty="0"/>
              <a:t>Учебник предназначен для изучения информатики на базовом уровне в 11 классе общеобразовательных организаций. Включает вопросы, касающиеся информационных технологий, алгоритмизации и программирования, информационного моделирования, компьютерных телекоммуникаций, социальной информатики, информационной безопасности. Содержание учебника опирается на материал, изученный в 7–9 классах основной школы. Учебник позволяет каждому обучающемуся овладеть ключевыми понятиями и закономерностями, на которых строится современная информатика, научиться выполнять задания ЕГЭ базового уровня сложности. Мотивированный обучающийся научится выполнять ряд заданий ЕГЭ повышенного уровня сложности. </a:t>
            </a:r>
          </a:p>
        </p:txBody>
      </p:sp>
    </p:spTree>
    <p:extLst>
      <p:ext uri="{BB962C8B-B14F-4D97-AF65-F5344CB8AC3E}">
        <p14:creationId xmlns:p14="http://schemas.microsoft.com/office/powerpoint/2010/main" val="1662959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Цветкова М. С., Голубчиков С. В., Новиков В. К., Семибратов А. М., Якушина Е. В. - Информационная безопасность. Правовые основы информационной безопасности. 10–11 классы"/>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71660"/>
            <a:ext cx="2400202" cy="3357339"/>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555776" y="71660"/>
            <a:ext cx="6480719" cy="2246769"/>
          </a:xfrm>
          <a:prstGeom prst="rect">
            <a:avLst/>
          </a:prstGeom>
        </p:spPr>
        <p:txBody>
          <a:bodyPr wrap="square">
            <a:spAutoFit/>
          </a:bodyPr>
          <a:lstStyle/>
          <a:p>
            <a:pPr algn="just"/>
            <a:r>
              <a:rPr lang="ru-RU" sz="1400" b="1" dirty="0"/>
              <a:t>Информационная безопасность. Правовые основы информационной безопасности</a:t>
            </a:r>
            <a:r>
              <a:rPr lang="ru-RU" sz="1400" dirty="0"/>
              <a:t>. </a:t>
            </a:r>
            <a:r>
              <a:rPr lang="ru-RU" sz="1400" b="1" dirty="0"/>
              <a:t>10–11 классы : учебник / М. С. Цветкова, С. В. Голубчиков, В. К. Новиков [и др.] ; под редакцией М. С. Цветковой. — 3-е изд., стер. — Москва : Просвещение, 2023. — 112 с. </a:t>
            </a:r>
            <a:endParaRPr lang="ru-RU" sz="1400" b="1" dirty="0" smtClean="0"/>
          </a:p>
          <a:p>
            <a:pPr algn="just"/>
            <a:endParaRPr lang="ru-RU" sz="1400" dirty="0"/>
          </a:p>
          <a:p>
            <a:pPr algn="just"/>
            <a:r>
              <a:rPr lang="ru-RU" sz="1400" dirty="0"/>
              <a:t>Учебник предназначен для изучения основ правовой грамотности и норм ответственности несовершеннолетних за правонарушения в сфере информационной безопасности. Включает практические работы по уровням «знать» и «применять», а также набор проектных заданий для выполнения в группах учащихся на компьютерах. </a:t>
            </a:r>
          </a:p>
        </p:txBody>
      </p:sp>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4" y="3501007"/>
            <a:ext cx="2400202" cy="3312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546623" y="3443856"/>
            <a:ext cx="6480718" cy="3323987"/>
          </a:xfrm>
          <a:prstGeom prst="rect">
            <a:avLst/>
          </a:prstGeom>
        </p:spPr>
        <p:txBody>
          <a:bodyPr wrap="square">
            <a:spAutoFit/>
          </a:bodyPr>
          <a:lstStyle/>
          <a:p>
            <a:pPr algn="just"/>
            <a:r>
              <a:rPr lang="ru-RU" sz="1400" b="1" dirty="0"/>
              <a:t>Информатика. 10-11-е классы </a:t>
            </a:r>
            <a:r>
              <a:rPr lang="ru-RU" sz="1400" dirty="0"/>
              <a:t>: </a:t>
            </a:r>
            <a:r>
              <a:rPr lang="ru-RU" sz="1400" b="1" dirty="0"/>
              <a:t>базовый уровень : учебник. В 2 частях. Часть 1 / Н. В. Макарова, Ю. Ф. Титова, Ю. Н. Нилова, К. В. Шапиро ; под редакцией Н. В. Макаровой. — 4-е изд., стер. — Москва : Просвещение, 2022. — 384 с. </a:t>
            </a:r>
            <a:endParaRPr lang="ru-RU" sz="1400" b="1" dirty="0" smtClean="0"/>
          </a:p>
          <a:p>
            <a:pPr algn="just"/>
            <a:endParaRPr lang="ru-RU" sz="1400" dirty="0"/>
          </a:p>
          <a:p>
            <a:pPr algn="just"/>
            <a:r>
              <a:rPr lang="ru-RU" sz="1400" dirty="0" smtClean="0"/>
              <a:t>Материал </a:t>
            </a:r>
            <a:r>
              <a:rPr lang="ru-RU" sz="1400" dirty="0"/>
              <a:t>излагается в рамках концентрического подхода: на основе повторения изученного в основной школе и освоения нового формируется расширенное и углублённое представление учащегося о содержании каждой темы. В части 1 учебника представлен теоретический и практический материал по темам «Информационная картина мира»; «Представление информации в компьютере»; «Логические основы обработки информации»; «Техническое и программное обеспечение информационных технологий»; «Информационные технологии хранения, поиска, представления и анализа данных»; «Информационная технология работы в глобальной сети Интернет». </a:t>
            </a:r>
          </a:p>
        </p:txBody>
      </p:sp>
    </p:spTree>
    <p:extLst>
      <p:ext uri="{BB962C8B-B14F-4D97-AF65-F5344CB8AC3E}">
        <p14:creationId xmlns:p14="http://schemas.microsoft.com/office/powerpoint/2010/main" val="10277246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1"/>
            <a:ext cx="2304256" cy="3288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31578" y="116631"/>
            <a:ext cx="6604917" cy="3323987"/>
          </a:xfrm>
          <a:prstGeom prst="rect">
            <a:avLst/>
          </a:prstGeom>
        </p:spPr>
        <p:txBody>
          <a:bodyPr wrap="square">
            <a:spAutoFit/>
          </a:bodyPr>
          <a:lstStyle/>
          <a:p>
            <a:pPr algn="just"/>
            <a:r>
              <a:rPr lang="ru-RU" sz="1400" b="1" dirty="0"/>
              <a:t>Информатика. 10-11-е классы </a:t>
            </a:r>
            <a:r>
              <a:rPr lang="ru-RU" sz="1400" dirty="0"/>
              <a:t>: </a:t>
            </a:r>
            <a:r>
              <a:rPr lang="ru-RU" sz="1400" b="1" dirty="0"/>
              <a:t>базовый уровень : учебник. В 2 частях. Часть 2 / Н. В. Макарова, Ю. Ф. Титова, Ю. Н. Нилова [и др.] ; под редакцией Н. В. Макаровой. — 4-е изд., стер. — Москва : Просвещение, 2022. — 368 с. </a:t>
            </a:r>
            <a:endParaRPr lang="ru-RU" sz="1400" b="1" dirty="0" smtClean="0"/>
          </a:p>
          <a:p>
            <a:pPr algn="just"/>
            <a:endParaRPr lang="ru-RU" sz="1400" dirty="0"/>
          </a:p>
          <a:p>
            <a:pPr algn="just"/>
            <a:r>
              <a:rPr lang="ru-RU" sz="1400" dirty="0" smtClean="0"/>
              <a:t>В </a:t>
            </a:r>
            <a:r>
              <a:rPr lang="ru-RU" sz="1400" dirty="0"/>
              <a:t>части 2 учебника излагается общая теория моделирования и рассматриваются различные модели в программных средах. Дана методика обучения программированию с использованием моделирования, основанная на системно-</a:t>
            </a:r>
            <a:r>
              <a:rPr lang="ru-RU" sz="1400" dirty="0" err="1"/>
              <a:t>деятельностном</a:t>
            </a:r>
            <a:r>
              <a:rPr lang="ru-RU" sz="1400" dirty="0"/>
              <a:t> подходе к формированию метапредметных, предметных и личностных результатов. Рассматриваются ситуационные задачи, приводятся решения и технология проведения моделирования и анализа в программных средах Basic и Pascal. Для каждого задания приведены программы на языках Basic и Pascal, что позволяет провести сопоставительный анализ инструментария каждой среды и выбрать наиболее рациональный вариант программы. </a:t>
            </a:r>
          </a:p>
        </p:txBody>
      </p:sp>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552" y="3501008"/>
            <a:ext cx="2269207" cy="3276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11759" y="3501008"/>
            <a:ext cx="6604917" cy="2462213"/>
          </a:xfrm>
          <a:prstGeom prst="rect">
            <a:avLst/>
          </a:prstGeom>
        </p:spPr>
        <p:txBody>
          <a:bodyPr wrap="square">
            <a:spAutoFit/>
          </a:bodyPr>
          <a:lstStyle/>
          <a:p>
            <a:pPr algn="just"/>
            <a:r>
              <a:rPr lang="ru-RU" sz="1400" b="1" dirty="0"/>
              <a:t>Семакин И. Г.</a:t>
            </a:r>
            <a:r>
              <a:rPr lang="ru-RU" sz="1400" dirty="0"/>
              <a:t> </a:t>
            </a:r>
            <a:r>
              <a:rPr lang="ru-RU" sz="1400" b="1" dirty="0"/>
              <a:t>Информатика. 10 класс : базовый уровень : учебник / И. Г. Семакин, Е. К. Хеннер, Т. Ю. Шеина. — 4-е изд., стер. — Москва : Просвещение, 2022. — 264 с. </a:t>
            </a:r>
            <a:endParaRPr lang="ru-RU" sz="1400" b="1" dirty="0" smtClean="0"/>
          </a:p>
          <a:p>
            <a:pPr algn="just"/>
            <a:endParaRPr lang="ru-RU" sz="1400" dirty="0"/>
          </a:p>
          <a:p>
            <a:pPr algn="just"/>
            <a:r>
              <a:rPr lang="ru-RU" sz="1400" dirty="0"/>
              <a:t>Содержание учебника опирается на изученный в основной школе (в 7–9 классах) курс информатики. Рассматриваются теоретические основы информатики: понятие информации, информационные процессы, измерение информации, кодирование и обработка информации в компьютере. Излагаются принципы структурного программирования, язык программирования Паскаль. В состав учебника входит практикум, структура которого соответствует содержанию теоретического раздела. </a:t>
            </a:r>
          </a:p>
        </p:txBody>
      </p:sp>
    </p:spTree>
    <p:extLst>
      <p:ext uri="{BB962C8B-B14F-4D97-AF65-F5344CB8AC3E}">
        <p14:creationId xmlns:p14="http://schemas.microsoft.com/office/powerpoint/2010/main" val="18369186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3" y="116632"/>
            <a:ext cx="2376265"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555776" y="116632"/>
            <a:ext cx="6480720" cy="3108543"/>
          </a:xfrm>
          <a:prstGeom prst="rect">
            <a:avLst/>
          </a:prstGeom>
        </p:spPr>
        <p:txBody>
          <a:bodyPr wrap="square">
            <a:spAutoFit/>
          </a:bodyPr>
          <a:lstStyle/>
          <a:p>
            <a:pPr algn="just"/>
            <a:r>
              <a:rPr lang="ru-RU" sz="1400" b="1" dirty="0"/>
              <a:t>Семакин И. Г.</a:t>
            </a:r>
            <a:r>
              <a:rPr lang="ru-RU" sz="1400" dirty="0"/>
              <a:t> </a:t>
            </a:r>
            <a:r>
              <a:rPr lang="ru-RU" sz="1400" b="1" dirty="0"/>
              <a:t>Информатика. 11-й класс.: базовый уровень : учебник / И. Г. Семакин, Е. К. Хеннер, Т. Ю. Шеина. — 4-е изд., стер. — Москва : Просвещение, 2022. — 224 с. </a:t>
            </a:r>
            <a:endParaRPr lang="ru-RU" sz="1400" b="1" dirty="0" smtClean="0"/>
          </a:p>
          <a:p>
            <a:pPr algn="just"/>
            <a:endParaRPr lang="ru-RU" sz="1400" dirty="0"/>
          </a:p>
          <a:p>
            <a:pPr algn="just"/>
            <a:r>
              <a:rPr lang="ru-RU" sz="1400" dirty="0"/>
              <a:t>Содержание учебника опирается на изученный в основной школе (в 7–9 классах) курс информатики и является продолжением курса информатики для 10 класса. В учебнике излагаются основы системного анализа, методы и средства разработки многотабличных баз данных. В главе, посвящённой Интернету, рассматриваются организация глобальных сетей, службы и сервисы Интернета, вопросы построения сайта. Даны некоторые типовые задачи компьютерного информационного моделирования. Раскрываются актуальные проблемы социальной информатики. В состав учебника также входит практикум, структура которого соответствует содержанию теоретического раздела. </a:t>
            </a:r>
          </a:p>
        </p:txBody>
      </p:sp>
    </p:spTree>
    <p:extLst>
      <p:ext uri="{BB962C8B-B14F-4D97-AF65-F5344CB8AC3E}">
        <p14:creationId xmlns:p14="http://schemas.microsoft.com/office/powerpoint/2010/main" val="6930262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3563222"/>
            <a:ext cx="2432255" cy="3178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576351" y="3514747"/>
            <a:ext cx="6460145" cy="2893100"/>
          </a:xfrm>
          <a:prstGeom prst="rect">
            <a:avLst/>
          </a:prstGeom>
        </p:spPr>
        <p:txBody>
          <a:bodyPr wrap="square">
            <a:spAutoFit/>
          </a:bodyPr>
          <a:lstStyle/>
          <a:p>
            <a:pPr algn="just"/>
            <a:r>
              <a:rPr lang="ru-RU" sz="1400" b="1" dirty="0" smtClean="0"/>
              <a:t>Мединский </a:t>
            </a:r>
            <a:r>
              <a:rPr lang="ru-RU" sz="1400" b="1" dirty="0"/>
              <a:t>В. Р. 	История. История России. 1945 год - начало </a:t>
            </a:r>
            <a:r>
              <a:rPr lang="en-US" sz="1400" b="1" dirty="0" smtClean="0"/>
              <a:t>XXI</a:t>
            </a:r>
            <a:r>
              <a:rPr lang="ru-RU" sz="1400" b="1" dirty="0" smtClean="0"/>
              <a:t> </a:t>
            </a:r>
            <a:r>
              <a:rPr lang="ru-RU" sz="1400" b="1" dirty="0"/>
              <a:t>века : 11-й класс : базовый уровень </a:t>
            </a:r>
            <a:r>
              <a:rPr lang="ru-RU" sz="1400" b="1" dirty="0" smtClean="0"/>
              <a:t>: </a:t>
            </a:r>
            <a:r>
              <a:rPr lang="ru-RU" sz="1400" b="1" dirty="0"/>
              <a:t>учебник / В. Р. Мединский, А. В. Торкунов. —</a:t>
            </a:r>
            <a:r>
              <a:rPr lang="ru-RU" sz="1400" b="1" dirty="0" smtClean="0"/>
              <a:t> </a:t>
            </a:r>
            <a:r>
              <a:rPr lang="ru-RU" sz="1400" b="1" dirty="0"/>
              <a:t>Москва : Просвещение, 2023. —</a:t>
            </a:r>
            <a:r>
              <a:rPr lang="ru-RU" sz="1400" b="1" dirty="0" smtClean="0"/>
              <a:t> </a:t>
            </a:r>
            <a:r>
              <a:rPr lang="ru-RU" sz="1400" b="1" dirty="0"/>
              <a:t>448 с. : ил</a:t>
            </a:r>
            <a:r>
              <a:rPr lang="ru-RU" sz="1400" b="1" dirty="0" smtClean="0"/>
              <a:t>.</a:t>
            </a:r>
          </a:p>
          <a:p>
            <a:pPr algn="just"/>
            <a:endParaRPr lang="ru-RU" sz="1400" dirty="0"/>
          </a:p>
          <a:p>
            <a:pPr algn="just"/>
            <a:r>
              <a:rPr lang="ru-RU" sz="1400" dirty="0"/>
              <a:t>В учебнике освещены основные события истории России 1945 г. — начала 2020-х гг., большое значение уделено вопросам интеграции событий отечественной и зарубежной истории. Представленные в учебнике вопросы и задания нацелены на изучение региональной истории, подготовку к промежуточной и итоговой аттестации. Значительное место в учебнике занимают материалы по истории духовной жизни общества, культуры и повседневности. Главным результатом изучения курса должно стать формирование у учащихся патриотизма и российской гражданской идентичности</a:t>
            </a:r>
            <a:r>
              <a:rPr lang="ru-RU" sz="1400" dirty="0" smtClean="0"/>
              <a:t>.</a:t>
            </a:r>
            <a:endParaRPr lang="ru-RU" sz="1400" dirty="0"/>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20" y="184162"/>
            <a:ext cx="2448839" cy="3278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2576351" y="207595"/>
            <a:ext cx="6268650" cy="2893100"/>
          </a:xfrm>
          <a:prstGeom prst="rect">
            <a:avLst/>
          </a:prstGeom>
        </p:spPr>
        <p:txBody>
          <a:bodyPr wrap="square">
            <a:spAutoFit/>
          </a:bodyPr>
          <a:lstStyle/>
          <a:p>
            <a:pPr algn="just"/>
            <a:r>
              <a:rPr lang="ru-RU" sz="1400" b="1" dirty="0" smtClean="0"/>
              <a:t>Мединский </a:t>
            </a:r>
            <a:r>
              <a:rPr lang="ru-RU" sz="1400" b="1" dirty="0"/>
              <a:t>В. Р.</a:t>
            </a:r>
            <a:r>
              <a:rPr lang="ru-RU" sz="1400" dirty="0"/>
              <a:t> </a:t>
            </a:r>
            <a:r>
              <a:rPr lang="ru-RU" sz="1400" b="1" dirty="0" smtClean="0"/>
              <a:t>История</a:t>
            </a:r>
            <a:r>
              <a:rPr lang="ru-RU" sz="1400" b="1" dirty="0"/>
              <a:t>. История России. 1914-1945 годы : 10-й класс : базовый уровень </a:t>
            </a:r>
            <a:r>
              <a:rPr lang="ru-RU" sz="1400" b="1" dirty="0" smtClean="0"/>
              <a:t>: </a:t>
            </a:r>
            <a:r>
              <a:rPr lang="ru-RU" sz="1400" b="1" dirty="0"/>
              <a:t>учебник / В. Р. Мединский, А. В. Торкунов. —</a:t>
            </a:r>
            <a:r>
              <a:rPr lang="ru-RU" sz="1400" b="1" dirty="0" smtClean="0"/>
              <a:t> </a:t>
            </a:r>
            <a:r>
              <a:rPr lang="ru-RU" sz="1400" b="1" dirty="0"/>
              <a:t>Москва : Просвещение, 2023. —</a:t>
            </a:r>
            <a:r>
              <a:rPr lang="ru-RU" sz="1400" b="1" dirty="0" smtClean="0"/>
              <a:t> </a:t>
            </a:r>
            <a:r>
              <a:rPr lang="ru-RU" sz="1400" b="1" dirty="0"/>
              <a:t>496 с. : ил. </a:t>
            </a:r>
            <a:endParaRPr lang="ru-RU" sz="1400" b="1" dirty="0" smtClean="0"/>
          </a:p>
          <a:p>
            <a:pPr algn="just"/>
            <a:endParaRPr lang="ru-RU" sz="1400" dirty="0" smtClean="0"/>
          </a:p>
          <a:p>
            <a:pPr algn="just"/>
            <a:r>
              <a:rPr lang="ru-RU" sz="1400" dirty="0" smtClean="0"/>
              <a:t>В </a:t>
            </a:r>
            <a:r>
              <a:rPr lang="ru-RU" sz="1400" dirty="0"/>
              <a:t>учебнике освещены основные события истории России 1914-1945 гг., большое значение уделено вопросам интеграции событий отечественной и зарубежной истории. Представленные в учебнике вопросы и задания нацелены на изучение региональной истории, подготовку к промежуточной и итоговой аттестации. Значительное место в учебнике занимают материалы по истории духовной жизни общества, культуры и повседневности. Главным результатом изучения курса должно стать формирование у учащихся патриотизма и российской гражданской идентичности</a:t>
            </a:r>
            <a:r>
              <a:rPr lang="ru-RU" sz="1400" dirty="0" smtClean="0"/>
              <a:t>.</a:t>
            </a:r>
            <a:endParaRPr lang="ru-RU" sz="1400" dirty="0"/>
          </a:p>
        </p:txBody>
      </p:sp>
    </p:spTree>
    <p:extLst>
      <p:ext uri="{BB962C8B-B14F-4D97-AF65-F5344CB8AC3E}">
        <p14:creationId xmlns:p14="http://schemas.microsoft.com/office/powerpoint/2010/main" val="42062662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91521"/>
            <a:ext cx="2184727" cy="2977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267743" y="101185"/>
            <a:ext cx="6768752" cy="2893100"/>
          </a:xfrm>
          <a:prstGeom prst="rect">
            <a:avLst/>
          </a:prstGeom>
        </p:spPr>
        <p:txBody>
          <a:bodyPr wrap="square">
            <a:spAutoFit/>
          </a:bodyPr>
          <a:lstStyle/>
          <a:p>
            <a:pPr algn="just"/>
            <a:r>
              <a:rPr lang="ru-RU" sz="1400" b="1" dirty="0"/>
              <a:t>Мединский В. Р. История. </a:t>
            </a:r>
            <a:r>
              <a:rPr lang="ru-RU" sz="1400" b="1" dirty="0" smtClean="0"/>
              <a:t>Всеобщая история</a:t>
            </a:r>
            <a:r>
              <a:rPr lang="ru-RU" sz="1400" b="1" dirty="0"/>
              <a:t>. </a:t>
            </a:r>
            <a:r>
              <a:rPr lang="ru-RU" sz="1400" b="1" dirty="0" smtClean="0"/>
              <a:t>1914 – 1945 : 10-й </a:t>
            </a:r>
            <a:r>
              <a:rPr lang="ru-RU" sz="1400" b="1" dirty="0"/>
              <a:t>класс : базовый уровень : учебник / В. Р. Мединский, </a:t>
            </a:r>
            <a:r>
              <a:rPr lang="ru-RU" sz="1400" b="1" dirty="0" smtClean="0"/>
              <a:t>А. О. Чубарьян. </a:t>
            </a:r>
            <a:r>
              <a:rPr lang="ru-RU" sz="1400" b="1" dirty="0"/>
              <a:t>— Москва : Просвещение, </a:t>
            </a:r>
            <a:r>
              <a:rPr lang="ru-RU" sz="1400" b="1" dirty="0" smtClean="0"/>
              <a:t>2024. </a:t>
            </a:r>
            <a:r>
              <a:rPr lang="ru-RU" sz="1400" b="1" dirty="0"/>
              <a:t>— </a:t>
            </a:r>
            <a:r>
              <a:rPr lang="ru-RU" sz="1400" b="1" dirty="0" smtClean="0"/>
              <a:t>240 </a:t>
            </a:r>
            <a:r>
              <a:rPr lang="ru-RU" sz="1400" b="1" dirty="0"/>
              <a:t>с. : ил.</a:t>
            </a:r>
          </a:p>
          <a:p>
            <a:pPr algn="just"/>
            <a:endParaRPr lang="ru-RU" sz="1400" dirty="0" smtClean="0"/>
          </a:p>
          <a:p>
            <a:pPr algn="just"/>
            <a:r>
              <a:rPr lang="ru-RU" sz="1400" dirty="0" smtClean="0"/>
              <a:t>Учебник </a:t>
            </a:r>
            <a:r>
              <a:rPr lang="ru-RU" sz="1400" dirty="0"/>
              <a:t>разработан в соответствии с актуальными требованиями Федерального государственного образовательного стандарта среднего общего образования и Федеральной образовательной программы среднего общего образования. В учебнике освещены основные события всеобщей истории 1914—1945 гг., большое значение уделено вопросам взаимосвязи событий отечественной и зарубежной истории. В учебнике представлены вопросы и задания, в том числе нацеленные на подготовку к промежуточной и итоговой аттестации. Значительное место в учебнике занимают материалы по истории духовной жизни общества, культуры и повседневности.</a:t>
            </a: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3212976"/>
            <a:ext cx="2184727"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12942" y="3212976"/>
            <a:ext cx="6723553" cy="2893100"/>
          </a:xfrm>
          <a:prstGeom prst="rect">
            <a:avLst/>
          </a:prstGeom>
        </p:spPr>
        <p:txBody>
          <a:bodyPr wrap="square">
            <a:spAutoFit/>
          </a:bodyPr>
          <a:lstStyle/>
          <a:p>
            <a:pPr algn="just"/>
            <a:r>
              <a:rPr lang="ru-RU" sz="1400" b="1" dirty="0"/>
              <a:t>Мединский В. Р. История. Всеобщая история. </a:t>
            </a:r>
            <a:r>
              <a:rPr lang="ru-RU" sz="1400" b="1" dirty="0" smtClean="0"/>
              <a:t>1945 </a:t>
            </a:r>
            <a:r>
              <a:rPr lang="ru-RU" sz="1400" b="1" dirty="0"/>
              <a:t>– </a:t>
            </a:r>
            <a:r>
              <a:rPr lang="ru-RU" sz="1400" b="1" dirty="0" smtClean="0"/>
              <a:t>начало </a:t>
            </a:r>
            <a:r>
              <a:rPr lang="en-US" sz="1400" b="1" dirty="0" smtClean="0"/>
              <a:t>XXI </a:t>
            </a:r>
            <a:r>
              <a:rPr lang="ru-RU" sz="1400" b="1" dirty="0" smtClean="0"/>
              <a:t>века: 11-й </a:t>
            </a:r>
            <a:r>
              <a:rPr lang="ru-RU" sz="1400" b="1" dirty="0"/>
              <a:t>класс : базовый уровень : учебник / В. Р. Мединский, А. О. Чубарьян. — Москва : Просвещение, 2024. — </a:t>
            </a:r>
            <a:r>
              <a:rPr lang="ru-RU" sz="1400" b="1" dirty="0" smtClean="0"/>
              <a:t>272 </a:t>
            </a:r>
            <a:r>
              <a:rPr lang="ru-RU" sz="1400" b="1" dirty="0"/>
              <a:t>с. : ил</a:t>
            </a:r>
            <a:r>
              <a:rPr lang="ru-RU" sz="1400" b="1" dirty="0" smtClean="0"/>
              <a:t>.</a:t>
            </a:r>
          </a:p>
          <a:p>
            <a:pPr algn="just"/>
            <a:endParaRPr lang="ru-RU" sz="1400" b="1" dirty="0"/>
          </a:p>
          <a:p>
            <a:pPr algn="just"/>
            <a:r>
              <a:rPr lang="ru-RU" sz="1400" dirty="0"/>
              <a:t>Учебник разработан в соответствии с актуальными требованиями Федерального государственного образовательного стандарта среднего общего образования и Федеральной образовательной программы среднего общего образования. Учебник освещает основные события всеобщей истории 1945 г. — начала 2020-х гг., большое значение уделено вопросам взаимосвязи событий отечественной и зарубежной истории. В учебнике представлены вопросы и задания, в том числе нацеленные на подготовку к промежуточной и итоговой аттестации. Значительное место в учебнике уделено вопросам истории духовной жизни общества, культуры и повседневности.</a:t>
            </a:r>
            <a:endParaRPr lang="ru-RU" sz="1400" b="1" dirty="0"/>
          </a:p>
        </p:txBody>
      </p:sp>
    </p:spTree>
    <p:extLst>
      <p:ext uri="{BB962C8B-B14F-4D97-AF65-F5344CB8AC3E}">
        <p14:creationId xmlns:p14="http://schemas.microsoft.com/office/powerpoint/2010/main" val="28868848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3" y="116632"/>
            <a:ext cx="2482809"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590312" y="116632"/>
            <a:ext cx="6446183" cy="2677656"/>
          </a:xfrm>
          <a:prstGeom prst="rect">
            <a:avLst/>
          </a:prstGeom>
        </p:spPr>
        <p:txBody>
          <a:bodyPr wrap="square">
            <a:spAutoFit/>
          </a:bodyPr>
          <a:lstStyle/>
          <a:p>
            <a:pPr algn="just"/>
            <a:r>
              <a:rPr lang="ru-RU" sz="1400" b="1" dirty="0"/>
              <a:t>Сороко-Цюпа О. С.</a:t>
            </a:r>
            <a:r>
              <a:rPr lang="ru-RU" sz="1400" dirty="0"/>
              <a:t> </a:t>
            </a:r>
            <a:r>
              <a:rPr lang="ru-RU" sz="1400" b="1" dirty="0"/>
              <a:t>История. Всеобщая история. Новейшая история. 10-й класс : базовый и углублённый уровни : учебник / О. С. Сороко-Цюпа, А. О. Сороко-Цюпа ; под редакцией А. А. Искендерова. — 5-е изд., стер. — Москва : Просвещение, 2023. — 351 с. </a:t>
            </a:r>
            <a:endParaRPr lang="ru-RU" sz="1400" b="1" dirty="0" smtClean="0"/>
          </a:p>
          <a:p>
            <a:pPr algn="just"/>
            <a:endParaRPr lang="ru-RU" sz="1400" dirty="0"/>
          </a:p>
          <a:p>
            <a:pPr algn="just"/>
            <a:r>
              <a:rPr lang="ru-RU" sz="1400" dirty="0"/>
              <a:t>В </a:t>
            </a:r>
            <a:r>
              <a:rPr lang="ru-RU" sz="1400" dirty="0" smtClean="0"/>
              <a:t>учебнике </a:t>
            </a:r>
            <a:r>
              <a:rPr lang="ru-RU" sz="1400" dirty="0"/>
              <a:t>освещены ключевые вопросы всеобщей истории с 1914 г. до начала ХХI в. Содержание учебника нацелено на развитие познавательных интересов, интеллектуальных и творческих возможностей учащихся. Методический аппарат учебника позволяет изучать курс всеобщей истории на базовом и углублённом уровнях. Большое внимание уделено вопросам развития культуры, процессу глобализации, историческим событиям и новым вызовам XXI в.</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3429000"/>
            <a:ext cx="2487770"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590311" y="3501008"/>
            <a:ext cx="6446183" cy="2246769"/>
          </a:xfrm>
          <a:prstGeom prst="rect">
            <a:avLst/>
          </a:prstGeom>
        </p:spPr>
        <p:txBody>
          <a:bodyPr wrap="square">
            <a:spAutoFit/>
          </a:bodyPr>
          <a:lstStyle/>
          <a:p>
            <a:pPr algn="just"/>
            <a:r>
              <a:rPr lang="ru-RU" sz="1400" b="1" dirty="0"/>
              <a:t>Сороко-Цюпа О. С.</a:t>
            </a:r>
            <a:r>
              <a:rPr lang="ru-RU" sz="1400" dirty="0"/>
              <a:t> </a:t>
            </a:r>
            <a:r>
              <a:rPr lang="ru-RU" sz="1400" b="1" dirty="0"/>
              <a:t>История. Всеобщая история. Новейшая история, 1914—1945 гг. 10-й класс : базовый уровень : учебник / О. С. Сороко-Цюпа, А. О. Сороко-Цюпа ; под редакцией А. О. Чубарьяна. — 3-е изд., стер. — Москва : Просвещение, 2023. — 223 с. </a:t>
            </a:r>
            <a:endParaRPr lang="ru-RU" sz="1400" b="1" dirty="0" smtClean="0"/>
          </a:p>
          <a:p>
            <a:pPr algn="just"/>
            <a:endParaRPr lang="ru-RU" sz="1400" dirty="0"/>
          </a:p>
          <a:p>
            <a:pPr algn="just"/>
            <a:r>
              <a:rPr lang="ru-RU" sz="1400" dirty="0"/>
              <a:t>В </a:t>
            </a:r>
            <a:r>
              <a:rPr lang="ru-RU" sz="1400" dirty="0" smtClean="0"/>
              <a:t>учебнике </a:t>
            </a:r>
            <a:r>
              <a:rPr lang="ru-RU" sz="1400" dirty="0"/>
              <a:t>освещены ключевые вопросы всеобщей истории с 1914 по 1945 г. Содержание учебника нацелено на развитие познавательных интересов, интеллектуальных и творческих возможностей учащихся. Методический аппарат учебника позволяет изучать курс всеобщей истории на базовом уровне.</a:t>
            </a:r>
          </a:p>
        </p:txBody>
      </p:sp>
    </p:spTree>
    <p:extLst>
      <p:ext uri="{BB962C8B-B14F-4D97-AF65-F5344CB8AC3E}">
        <p14:creationId xmlns:p14="http://schemas.microsoft.com/office/powerpoint/2010/main" val="28977875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448272"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558826" y="134819"/>
            <a:ext cx="6477669" cy="2893100"/>
          </a:xfrm>
          <a:prstGeom prst="rect">
            <a:avLst/>
          </a:prstGeom>
        </p:spPr>
        <p:txBody>
          <a:bodyPr wrap="square">
            <a:spAutoFit/>
          </a:bodyPr>
          <a:lstStyle/>
          <a:p>
            <a:pPr algn="just"/>
            <a:r>
              <a:rPr lang="ru-RU" sz="1400" b="1" dirty="0"/>
              <a:t>Сороко-Цюпа О. С.</a:t>
            </a:r>
            <a:r>
              <a:rPr lang="ru-RU" sz="1400" dirty="0"/>
              <a:t> </a:t>
            </a:r>
            <a:r>
              <a:rPr lang="ru-RU" sz="1400" b="1" dirty="0"/>
              <a:t>История. Всеобщая история. Новейшая история, 1946 г. — начало XXI в. 11-й класс : базовый уровень : учебник / О. С. Сороко-Цюпа, А. О. Сороко-Цюпа. — 3-е изд., стер. — Москва : Просвещение, 2023. — 256 с. </a:t>
            </a:r>
            <a:endParaRPr lang="ru-RU" sz="1400" b="1" dirty="0" smtClean="0"/>
          </a:p>
          <a:p>
            <a:pPr algn="just"/>
            <a:endParaRPr lang="ru-RU" sz="1400" dirty="0"/>
          </a:p>
          <a:p>
            <a:pPr algn="just"/>
            <a:r>
              <a:rPr lang="ru-RU" sz="1400" dirty="0"/>
              <a:t>Учебник создан в соответствии с требованиями ФГОС и Примерной основной образовательной программы среднего общего образования. В нём освещены ключевые вопросы всеобщей истории с 1946 г. по начало ХХI в. Содержание учебника нацелено на развитие познавательных интересов, интеллектуальных и творческих возможностей учащихся. Методический аппарат учебника позволяет изучать курс всеобщей истории на базовом уровне. Большое внимание уделено вопросам развития культуры, процессу глобализации в конце XX — начале XXI в.</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376409"/>
            <a:ext cx="2448272" cy="336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558825" y="3376409"/>
            <a:ext cx="6477669" cy="3108543"/>
          </a:xfrm>
          <a:prstGeom prst="rect">
            <a:avLst/>
          </a:prstGeom>
        </p:spPr>
        <p:txBody>
          <a:bodyPr wrap="square">
            <a:spAutoFit/>
          </a:bodyPr>
          <a:lstStyle/>
          <a:p>
            <a:pPr algn="just"/>
            <a:r>
              <a:rPr lang="ru-RU" sz="1400" b="1" dirty="0"/>
              <a:t>История. История России, 1946 г. — начало XXI в</a:t>
            </a:r>
            <a:r>
              <a:rPr lang="ru-RU" sz="1400" dirty="0"/>
              <a:t>. </a:t>
            </a:r>
            <a:r>
              <a:rPr lang="ru-RU" sz="1400" b="1" dirty="0"/>
              <a:t>11-й класс: базовый уровень : учебник. Часть 1  / А. А. Данилов, А. В. Торкунов, О. В. Хлевнюк [и др.] ; под редакцией А. В. Торкунова. — 3-е изд., стер. — Москва : Просвещение, 2023. — 111 с. </a:t>
            </a:r>
            <a:endParaRPr lang="ru-RU" sz="1400" b="1" dirty="0" smtClean="0"/>
          </a:p>
          <a:p>
            <a:pPr algn="just"/>
            <a:endParaRPr lang="ru-RU" sz="1400" dirty="0"/>
          </a:p>
          <a:p>
            <a:pPr algn="just"/>
            <a:r>
              <a:rPr lang="ru-RU" sz="1400" dirty="0"/>
              <a:t>Учебник освещает ключевые вопросы истории России с 1946 г. до начала ХХI в. Он разработан в соответствии с требованиями Историко-культурного стандарта и Федерального государственного образовательного стандарта. С учётом современного уровня исторической науки в учебнике на фоне мировой истории показано историческое развитие России, её роль в мире. Значительное место уделено вопросам истории духовной жизни общества, культуры и повседневности. Главным результатом изучения курса должно стать формирование у учащихся российской гражданской идентичности и патриотизма. </a:t>
            </a:r>
          </a:p>
        </p:txBody>
      </p:sp>
    </p:spTree>
    <p:extLst>
      <p:ext uri="{BB962C8B-B14F-4D97-AF65-F5344CB8AC3E}">
        <p14:creationId xmlns:p14="http://schemas.microsoft.com/office/powerpoint/2010/main" val="39814491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551" y="1124744"/>
            <a:ext cx="2712265"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915816" y="908720"/>
            <a:ext cx="6120680" cy="4616648"/>
          </a:xfrm>
          <a:prstGeom prst="rect">
            <a:avLst/>
          </a:prstGeom>
        </p:spPr>
        <p:txBody>
          <a:bodyPr wrap="square">
            <a:spAutoFit/>
          </a:bodyPr>
          <a:lstStyle/>
          <a:p>
            <a:pPr algn="just"/>
            <a:r>
              <a:rPr lang="ru-RU" sz="1400" b="1" dirty="0"/>
              <a:t>Алгебра и начала математического анализа. 11 класс </a:t>
            </a:r>
            <a:r>
              <a:rPr lang="ru-RU" sz="1400" dirty="0"/>
              <a:t>: </a:t>
            </a:r>
            <a:r>
              <a:rPr lang="ru-RU" sz="1400" b="1" dirty="0"/>
              <a:t>базовый и углублённый уровни : учебник / Ю. М. Колягин, М. В. Ткачёва, Н. Е. Фёдорова, М. И. Шабунин. — 10-e изд., стер. — Москва : Просвещение, 2022. — 384 с. — (Математика: алгебра и начала математического анализа, геометрия). </a:t>
            </a:r>
            <a:endParaRPr lang="ru-RU" sz="1400" b="1" dirty="0" smtClean="0"/>
          </a:p>
          <a:p>
            <a:pPr algn="just"/>
            <a:endParaRPr lang="ru-RU" sz="1400" dirty="0"/>
          </a:p>
          <a:p>
            <a:pPr algn="just"/>
            <a:r>
              <a:rPr lang="ru-RU" sz="1400" dirty="0"/>
              <a:t>Данный учебник является второй частью комплекта учебников «Алгебра и начала математического анализа» для 10 и 11 классов. В этих учебниках изложены по принципу структурного вложения фактически два курса, соответствующие стандартам образования: один на базовом, другой на углублённом уровне. Комплект обладает свойством преемственности со всеми действующими учебниками алгебры основной школы. Наилучшие преемственные связи установлены с комплектом учебников алгебры для 7—9 классов авторов Ю. М. Колягина, М. В. Ткачёвой, Н. Е. Фёдоровой, М. И. Шабунина. В учебнике содержится избыточная разноуровневая система задач и упражнений (многие задачи приведены с решениями и указаниями), позволяющая успешно подготовиться к ЕГЭ. Практическая, прикладная и мировоззренческая направленность курса обеспечивает понимание роли математики во всех сферах деятельности человека</a:t>
            </a:r>
            <a:r>
              <a:rPr lang="ru-RU" sz="1400" dirty="0" smtClean="0"/>
              <a:t>.</a:t>
            </a:r>
            <a:endParaRPr lang="ru-RU" sz="1400" dirty="0"/>
          </a:p>
        </p:txBody>
      </p:sp>
    </p:spTree>
    <p:extLst>
      <p:ext uri="{BB962C8B-B14F-4D97-AF65-F5344CB8AC3E}">
        <p14:creationId xmlns:p14="http://schemas.microsoft.com/office/powerpoint/2010/main" val="39502065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Данилов А. А., Торкунов А. В., Хлевнюк О. В., Шахрай С. М., Шестаков В. А. - История. История России, 1946 г. — начало XXI в.: 11-й класс: базовый уровень: в 2 частях. Часть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999" y="116632"/>
            <a:ext cx="2378770" cy="3108543"/>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483770" y="116632"/>
            <a:ext cx="6552726" cy="3108543"/>
          </a:xfrm>
          <a:prstGeom prst="rect">
            <a:avLst/>
          </a:prstGeom>
        </p:spPr>
        <p:txBody>
          <a:bodyPr wrap="square">
            <a:spAutoFit/>
          </a:bodyPr>
          <a:lstStyle/>
          <a:p>
            <a:pPr algn="just"/>
            <a:r>
              <a:rPr lang="ru-RU" sz="1400" b="1" dirty="0"/>
              <a:t>История. История России, 1946 г. — начало XXI в.</a:t>
            </a:r>
            <a:r>
              <a:rPr lang="ru-RU" sz="1400" dirty="0"/>
              <a:t> </a:t>
            </a:r>
            <a:r>
              <a:rPr lang="ru-RU" sz="1400" b="1" dirty="0"/>
              <a:t>11-й класс: базовый уровень : учебник. Часть 2 / А. А. Данилов, А. В. Торкунов, О. В. Хлевнюк [и др.] ; под редакцией А. В. Торкунова. — 3-е изд., стер. — Москва : Просвещение, 2023. — 159 с. </a:t>
            </a:r>
            <a:endParaRPr lang="ru-RU" sz="1400" b="1" dirty="0" smtClean="0"/>
          </a:p>
          <a:p>
            <a:pPr algn="just"/>
            <a:endParaRPr lang="ru-RU" sz="1400" dirty="0"/>
          </a:p>
          <a:p>
            <a:pPr algn="just"/>
            <a:r>
              <a:rPr lang="ru-RU" sz="1400" dirty="0"/>
              <a:t>Учебник освещает ключевые вопросы истории России с 1946 г. до начала ХХI в. Он разработан в соответствии с требованиями Историко-культурного стандарта и Федерального государственного образовательного стандарта. С учётом современного уровня исторической науки в учебнике на фоне мировой истории показано историческое развитие России, её роль в мире. Значительное место уделено вопросам истории духовной жизни общества, культуры и повседневности. Главным результатом изучения курса должно стать формирование у учащихся российской гражданской идентичности и патриотизма. </a:t>
            </a: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99" y="3356991"/>
            <a:ext cx="2378770" cy="3312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83770" y="3356991"/>
            <a:ext cx="6552726" cy="2677656"/>
          </a:xfrm>
          <a:prstGeom prst="rect">
            <a:avLst/>
          </a:prstGeom>
        </p:spPr>
        <p:txBody>
          <a:bodyPr wrap="square">
            <a:spAutoFit/>
          </a:bodyPr>
          <a:lstStyle/>
          <a:p>
            <a:pPr algn="just"/>
            <a:r>
              <a:rPr lang="ru-RU" sz="1400" b="1" dirty="0"/>
              <a:t>История. История России. 10-й класс </a:t>
            </a:r>
            <a:r>
              <a:rPr lang="ru-RU" sz="1400" dirty="0"/>
              <a:t>: </a:t>
            </a:r>
            <a:r>
              <a:rPr lang="ru-RU" sz="1400" b="1" dirty="0"/>
              <a:t>базовый и углублённый уровни : учебник. В трёх частях. Часть 1 / М. М. Горинов, А. А. Данилов, М. Ю. Моруков [и др.] ; под редакцией А. В. Торкунова. — 3-е изд., стер. — Москва : Просвещение, 2023. — 192 с</a:t>
            </a:r>
            <a:r>
              <a:rPr lang="ru-RU" sz="1400" b="1" dirty="0" smtClean="0"/>
              <a:t>.</a:t>
            </a:r>
          </a:p>
          <a:p>
            <a:pPr algn="just"/>
            <a:endParaRPr lang="ru-RU" sz="1400" dirty="0"/>
          </a:p>
          <a:p>
            <a:pPr algn="just"/>
            <a:r>
              <a:rPr lang="ru-RU" sz="1400" dirty="0"/>
              <a:t>Учебник освещает ключевые вопросы истории России с 1914 г. до начала ХХI </a:t>
            </a:r>
            <a:r>
              <a:rPr lang="ru-RU" sz="1400" dirty="0" smtClean="0"/>
              <a:t>в. С </a:t>
            </a:r>
            <a:r>
              <a:rPr lang="ru-RU" sz="1400" dirty="0"/>
              <a:t>учётом современного уровня исторической науки в учебнике на фоне мировой истории показано историческое развитие России, её роль в мире. Значительное место уделено вопросам истории духовной жизни общества, культуры и повседневности. Главным результатом изучения курса должно стать формирование у учащихся российской гражданской идентичности и патриотизма. </a:t>
            </a:r>
          </a:p>
        </p:txBody>
      </p:sp>
    </p:spTree>
    <p:extLst>
      <p:ext uri="{BB962C8B-B14F-4D97-AF65-F5344CB8AC3E}">
        <p14:creationId xmlns:p14="http://schemas.microsoft.com/office/powerpoint/2010/main" val="29104011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Горинов М. М., Данилов А. А., Моруков М. Ю., Токарева А. Я., Хаустов В. Н., Хлевнюк О. В., Шестаков В. А., Шахрай С. М., Торкунов А. В., Дмитриев А. П. - История. История России: 10-й класс: базовый и углублённый уровни: в 3 частях. Часть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716" y="116632"/>
            <a:ext cx="2274044" cy="3168352"/>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411760" y="129670"/>
            <a:ext cx="6624736" cy="2677656"/>
          </a:xfrm>
          <a:prstGeom prst="rect">
            <a:avLst/>
          </a:prstGeom>
        </p:spPr>
        <p:txBody>
          <a:bodyPr wrap="square">
            <a:spAutoFit/>
          </a:bodyPr>
          <a:lstStyle/>
          <a:p>
            <a:pPr algn="just"/>
            <a:r>
              <a:rPr lang="ru-RU" sz="1400" b="1" dirty="0"/>
              <a:t>История. История России. 10-й класс </a:t>
            </a:r>
            <a:r>
              <a:rPr lang="ru-RU" sz="1400" dirty="0"/>
              <a:t>: </a:t>
            </a:r>
            <a:r>
              <a:rPr lang="ru-RU" sz="1400" b="1" dirty="0"/>
              <a:t>базовый и углублённый уровни : учебник. В трёх частях. Часть 2 / М. М. Горинов, А. А. Данилов, М. Ю. Моруков [и др.] ; под редакцией А. В. Торкунова. — 3-е изд., стер. — Москва : Просвещение, 2023. — 191 с. </a:t>
            </a:r>
            <a:endParaRPr lang="ru-RU" sz="1400" b="1" dirty="0" smtClean="0"/>
          </a:p>
          <a:p>
            <a:pPr algn="just"/>
            <a:endParaRPr lang="ru-RU" sz="1400" dirty="0"/>
          </a:p>
          <a:p>
            <a:pPr algn="just"/>
            <a:r>
              <a:rPr lang="ru-RU" sz="1400" dirty="0"/>
              <a:t>Учебник освещает ключевые вопросы истории России с 1914 г. до начала ХХI в. </a:t>
            </a:r>
            <a:r>
              <a:rPr lang="ru-RU" sz="1400" dirty="0" smtClean="0"/>
              <a:t>С </a:t>
            </a:r>
            <a:r>
              <a:rPr lang="ru-RU" sz="1400" dirty="0"/>
              <a:t>учётом современного уровня исторической науки в учебнике на фоне мировой истории показано историческое развитие России, её роль в мире. Значительное место уделено вопросам истории духовной жизни общества, культуры и повседневности. Главным результатом изучения курса должно стать формирование у учащихся российской гражданской идентичности и патриотизма. </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716" y="3429000"/>
            <a:ext cx="2261898"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11760" y="3429000"/>
            <a:ext cx="6624736" cy="2677656"/>
          </a:xfrm>
          <a:prstGeom prst="rect">
            <a:avLst/>
          </a:prstGeom>
        </p:spPr>
        <p:txBody>
          <a:bodyPr wrap="square">
            <a:spAutoFit/>
          </a:bodyPr>
          <a:lstStyle/>
          <a:p>
            <a:pPr algn="just"/>
            <a:r>
              <a:rPr lang="ru-RU" sz="1400" b="1" dirty="0"/>
              <a:t>История. История России. 10-й класс </a:t>
            </a:r>
            <a:r>
              <a:rPr lang="ru-RU" sz="1400" dirty="0"/>
              <a:t>: </a:t>
            </a:r>
            <a:r>
              <a:rPr lang="ru-RU" sz="1400" b="1" dirty="0"/>
              <a:t>базовый и углублённый уровни : учебник. В трёх частях. Часть 3 / М. М. Горинов, А. А. Данилов, М. Ю. Моруков [и др.] ; под редакцией А. В. Торкунова. — 3-е изд., стер. — Москва : Просвещение, 2023. — 143 с. </a:t>
            </a:r>
            <a:endParaRPr lang="ru-RU" sz="1400" b="1" dirty="0" smtClean="0"/>
          </a:p>
          <a:p>
            <a:pPr algn="just"/>
            <a:endParaRPr lang="ru-RU" sz="1400" dirty="0"/>
          </a:p>
          <a:p>
            <a:pPr algn="just"/>
            <a:r>
              <a:rPr lang="ru-RU" sz="1400" dirty="0"/>
              <a:t>Учебник освещает ключевые вопросы истории России с 1914 г. до начала ХХI в. </a:t>
            </a:r>
            <a:r>
              <a:rPr lang="ru-RU" sz="1400" dirty="0" smtClean="0"/>
              <a:t>С </a:t>
            </a:r>
            <a:r>
              <a:rPr lang="ru-RU" sz="1400" dirty="0"/>
              <a:t>учётом современного уровня исторической науки в учебнике на фоне мировой истории показано историческое развитие России, её роль в мире. Значительное место уделено вопросам истории духовной жизни общества, культуры и повседневности. Главным результатом изучения курса должно стать формирование у учащихся российской гражданской идентичности и патриотизма.</a:t>
            </a:r>
          </a:p>
        </p:txBody>
      </p:sp>
    </p:spTree>
    <p:extLst>
      <p:ext uri="{BB962C8B-B14F-4D97-AF65-F5344CB8AC3E}">
        <p14:creationId xmlns:p14="http://schemas.microsoft.com/office/powerpoint/2010/main" val="11695211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3" y="116632"/>
            <a:ext cx="2549919"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657423" y="1264111"/>
            <a:ext cx="6379073" cy="3754874"/>
          </a:xfrm>
          <a:prstGeom prst="rect">
            <a:avLst/>
          </a:prstGeom>
        </p:spPr>
        <p:txBody>
          <a:bodyPr wrap="square">
            <a:spAutoFit/>
          </a:bodyPr>
          <a:lstStyle/>
          <a:p>
            <a:pPr algn="just"/>
            <a:r>
              <a:rPr lang="ru-RU" sz="1400" b="1" dirty="0"/>
              <a:t>История. История России, 1914—1945 гг.</a:t>
            </a:r>
            <a:r>
              <a:rPr lang="ru-RU" sz="1400" dirty="0"/>
              <a:t> </a:t>
            </a:r>
            <a:r>
              <a:rPr lang="ru-RU" sz="1400" b="1" dirty="0"/>
              <a:t>10-й класс : базовый уровень : учебник. В 2 частях. Часть 1 / М. М. Горинов, А. А. Данилов, Л. Г. Косулина [и др.] ; под редакцией А. В. Торкунова. — 3-е изд., стер. — Москва : Просвещение, 2023. — 176 с. </a:t>
            </a:r>
            <a:endParaRPr lang="ru-RU" sz="1400" b="1" dirty="0" smtClean="0"/>
          </a:p>
          <a:p>
            <a:pPr algn="just"/>
            <a:endParaRPr lang="ru-RU" sz="1400" dirty="0" smtClean="0"/>
          </a:p>
          <a:p>
            <a:pPr algn="just"/>
            <a:r>
              <a:rPr lang="ru-RU" sz="1400" b="1" dirty="0"/>
              <a:t>История. История России, 1914—1945 гг.</a:t>
            </a:r>
            <a:r>
              <a:rPr lang="ru-RU" sz="1400" dirty="0"/>
              <a:t> </a:t>
            </a:r>
            <a:r>
              <a:rPr lang="ru-RU" sz="1400" b="1" dirty="0"/>
              <a:t>10-й класс : базовый уровень : учебник. В 2 частях. Часть 2 / М. М. Горинов, А. А. Данилов, Л. Г. Косулина [и др.] ; под редакцией А. В. Торкунова. — 3-е изд., стер. — Москва : Просвещение, 2023. — 144 с. </a:t>
            </a:r>
            <a:endParaRPr lang="ru-RU" sz="1400" b="1" dirty="0" smtClean="0"/>
          </a:p>
          <a:p>
            <a:pPr algn="just"/>
            <a:endParaRPr lang="ru-RU" sz="1400" dirty="0"/>
          </a:p>
          <a:p>
            <a:pPr algn="just"/>
            <a:r>
              <a:rPr lang="ru-RU" sz="1400" dirty="0" smtClean="0"/>
              <a:t>Учебник </a:t>
            </a:r>
            <a:r>
              <a:rPr lang="ru-RU" sz="1400" dirty="0"/>
              <a:t>освещает ключевые вопросы истории России с 1914 до 1945 г. </a:t>
            </a:r>
            <a:r>
              <a:rPr lang="ru-RU" sz="1400" dirty="0" smtClean="0"/>
              <a:t>С </a:t>
            </a:r>
            <a:r>
              <a:rPr lang="ru-RU" sz="1400" dirty="0"/>
              <a:t>учётом современного уровня исторической науки в учебнике на фоне мировой истории показано историческое развитие России, её роль в мире. Значительное место уделено вопросам истории духовной жизни общества, культуры и повседневности. Главным результатом изучения курса должно стать формирование у учащихся российской гражданской идентичности и патриотизма. </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3490715"/>
            <a:ext cx="2549920" cy="3312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17799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259010"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366514" y="116632"/>
            <a:ext cx="6669982" cy="2677656"/>
          </a:xfrm>
          <a:prstGeom prst="rect">
            <a:avLst/>
          </a:prstGeom>
        </p:spPr>
        <p:txBody>
          <a:bodyPr wrap="square">
            <a:spAutoFit/>
          </a:bodyPr>
          <a:lstStyle/>
          <a:p>
            <a:pPr algn="just"/>
            <a:r>
              <a:rPr lang="ru-RU" sz="1400" b="1" dirty="0"/>
              <a:t>Шубин А. В.</a:t>
            </a:r>
            <a:r>
              <a:rPr lang="ru-RU" sz="1400" dirty="0"/>
              <a:t> </a:t>
            </a:r>
            <a:r>
              <a:rPr lang="ru-RU" sz="1400" b="1" dirty="0"/>
              <a:t>Всеобщая история. Новейшая история. 10-й класс : базовый и углублённый уровни: учебник / А. В. Шубин ; под общей редакцией В. Р. Мединского. — 3-е изд., стер. — Москва : Просвещение, 2023. — 384 с</a:t>
            </a:r>
            <a:r>
              <a:rPr lang="ru-RU" sz="1400" b="1" dirty="0" smtClean="0"/>
              <a:t>.</a:t>
            </a:r>
          </a:p>
          <a:p>
            <a:pPr algn="just"/>
            <a:endParaRPr lang="ru-RU" sz="1400" dirty="0"/>
          </a:p>
          <a:p>
            <a:pPr algn="just"/>
            <a:r>
              <a:rPr lang="ru-RU" sz="1400" dirty="0"/>
              <a:t>Учебник на основе современных научных подходов освещает наиболее важные события политической, экономической и духовной жизни общества с начала XX до начала XXI века. Методический аппарат учебника включает разнообразные вопросы и задания, карты и документальные материалы, яркие и образные иллюстрации, которые позволяют реализовать </a:t>
            </a:r>
            <a:r>
              <a:rPr lang="ru-RU" sz="1400" dirty="0" smtClean="0"/>
              <a:t>системно -</a:t>
            </a:r>
            <a:r>
              <a:rPr lang="ru-RU" sz="1400" dirty="0"/>
              <a:t>деятельностный подход, способствуют формированию умений учащихся </a:t>
            </a:r>
            <a:r>
              <a:rPr lang="ru-RU" sz="1400" dirty="0" smtClean="0"/>
              <a:t>самостоятельно </a:t>
            </a:r>
            <a:r>
              <a:rPr lang="ru-RU" sz="1400" dirty="0"/>
              <a:t>работать с информацией и использовать её в практической деятельности. </a:t>
            </a:r>
            <a:r>
              <a:rPr lang="ru-RU" sz="1400" dirty="0" smtClean="0"/>
              <a:t> </a:t>
            </a:r>
            <a:endParaRPr lang="ru-RU" sz="1400" dirty="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501008"/>
            <a:ext cx="2261898"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94554" y="3501008"/>
            <a:ext cx="6641942" cy="2677656"/>
          </a:xfrm>
          <a:prstGeom prst="rect">
            <a:avLst/>
          </a:prstGeom>
        </p:spPr>
        <p:txBody>
          <a:bodyPr wrap="square">
            <a:spAutoFit/>
          </a:bodyPr>
          <a:lstStyle/>
          <a:p>
            <a:pPr algn="just"/>
            <a:r>
              <a:rPr lang="ru-RU" sz="1400" b="1" dirty="0"/>
              <a:t>Белоусов Л. С.</a:t>
            </a:r>
            <a:r>
              <a:rPr lang="ru-RU" sz="1400" dirty="0"/>
              <a:t> </a:t>
            </a:r>
            <a:r>
              <a:rPr lang="ru-RU" sz="1400" b="1" dirty="0"/>
              <a:t>Всеобщая история. Новейшее время. 10-й класс : базовый уровень : учебник / Л. С. Белоусов, В. П. Смирнов, М. С. Мейер. — 5-е изд., стер. — Москва : Просвещение, 2023. — 159 с. </a:t>
            </a:r>
            <a:endParaRPr lang="ru-RU" sz="1400" b="1" dirty="0" smtClean="0"/>
          </a:p>
          <a:p>
            <a:pPr algn="just"/>
            <a:endParaRPr lang="ru-RU" sz="1400" dirty="0"/>
          </a:p>
          <a:p>
            <a:pPr algn="just"/>
            <a:r>
              <a:rPr lang="ru-RU" sz="1400" dirty="0"/>
              <a:t>На основе современных научных знаний в нём излагается история стран Европы и Америки в XX — начале XXI века. В учебнике анализ длительных исторических процессов сочетается с рассмотрением конкретных событий: войн, реформ, революций. Большое место отводится анализу обществ различных типов и их эволюции. Особое внимание уделено развитию современного, постиндустриального информационного общества и месту России в современном мире. Учебник хронологически синхронизирован с содержанием курса истории России.</a:t>
            </a:r>
          </a:p>
        </p:txBody>
      </p:sp>
    </p:spTree>
    <p:extLst>
      <p:ext uri="{BB962C8B-B14F-4D97-AF65-F5344CB8AC3E}">
        <p14:creationId xmlns:p14="http://schemas.microsoft.com/office/powerpoint/2010/main" val="34380307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0158"/>
            <a:ext cx="2448272" cy="3246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555776" y="1350873"/>
            <a:ext cx="6480720" cy="3754874"/>
          </a:xfrm>
          <a:prstGeom prst="rect">
            <a:avLst/>
          </a:prstGeom>
        </p:spPr>
        <p:txBody>
          <a:bodyPr wrap="square">
            <a:spAutoFit/>
          </a:bodyPr>
          <a:lstStyle/>
          <a:p>
            <a:pPr algn="just"/>
            <a:r>
              <a:rPr lang="ru-RU" sz="1400" b="1" dirty="0"/>
              <a:t>История России 1914—1945 годы</a:t>
            </a:r>
            <a:r>
              <a:rPr lang="ru-RU" sz="1400" dirty="0"/>
              <a:t>. </a:t>
            </a:r>
            <a:r>
              <a:rPr lang="ru-RU" sz="1400" b="1" dirty="0"/>
              <a:t>10-й класс : базовый уровень : учебник / А. В. Шубин, М. Ю. Мягков, Ю. А. Никифоров [и др.] ; под общей редакцией В. Р. Мединского. — Москва : Просвещение, 2023. — 272 с. </a:t>
            </a:r>
            <a:endParaRPr lang="ru-RU" sz="1400" b="1" dirty="0" smtClean="0"/>
          </a:p>
          <a:p>
            <a:pPr algn="just"/>
            <a:endParaRPr lang="ru-RU" sz="1400" b="1" dirty="0"/>
          </a:p>
          <a:p>
            <a:pPr algn="just"/>
            <a:r>
              <a:rPr lang="ru-RU" sz="1400" b="1" dirty="0"/>
              <a:t>История России 1946 год — начало XXI века</a:t>
            </a:r>
            <a:r>
              <a:rPr lang="ru-RU" sz="1400" dirty="0"/>
              <a:t>. </a:t>
            </a:r>
            <a:r>
              <a:rPr lang="ru-RU" sz="1400" b="1" dirty="0"/>
              <a:t>11-й класс : базовый уровень : учебник / А. В. Шубин, М. Ю. Мягков, Ю. А. Никифоров [и др.] ; под общей редакцией В. Р. Мединского. — Москва : Просвещение, 2023. — 208 с.</a:t>
            </a:r>
          </a:p>
          <a:p>
            <a:pPr algn="just"/>
            <a:endParaRPr lang="ru-RU" sz="1400" dirty="0"/>
          </a:p>
          <a:p>
            <a:pPr algn="just"/>
            <a:r>
              <a:rPr lang="ru-RU" sz="1400" dirty="0"/>
              <a:t>Содержание учебника направлено на решение задач патриотического и гражданского воспитания учащихся, формирование представлений об историческом опыте предшествующих поколений, приобщение к культуре и традиционным духовно-нравственным ценностям народов России. Учебник соответствует Концепции преподавания учебного курса «История России» в образовательных организациях Российской Федерации, реализующих основные общеобразовательные программы.</a:t>
            </a: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470126"/>
            <a:ext cx="2448272" cy="3271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555776" y="3499564"/>
            <a:ext cx="6480720" cy="646331"/>
          </a:xfrm>
          <a:prstGeom prst="rect">
            <a:avLst/>
          </a:prstGeom>
        </p:spPr>
        <p:txBody>
          <a:bodyPr wrap="square">
            <a:spAutoFit/>
          </a:bodyPr>
          <a:lstStyle/>
          <a:p>
            <a:endParaRPr lang="ru-RU" dirty="0"/>
          </a:p>
          <a:p>
            <a:endParaRPr lang="ru-RU" dirty="0"/>
          </a:p>
        </p:txBody>
      </p:sp>
    </p:spTree>
    <p:extLst>
      <p:ext uri="{BB962C8B-B14F-4D97-AF65-F5344CB8AC3E}">
        <p14:creationId xmlns:p14="http://schemas.microsoft.com/office/powerpoint/2010/main" val="145030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3" y="116631"/>
            <a:ext cx="2433689" cy="3312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541192" y="1180669"/>
            <a:ext cx="6408712" cy="4832092"/>
          </a:xfrm>
          <a:prstGeom prst="rect">
            <a:avLst/>
          </a:prstGeom>
        </p:spPr>
        <p:txBody>
          <a:bodyPr wrap="square">
            <a:spAutoFit/>
          </a:bodyPr>
          <a:lstStyle/>
          <a:p>
            <a:pPr algn="just"/>
            <a:r>
              <a:rPr lang="ru-RU" sz="1400" b="1" dirty="0"/>
              <a:t>Измозик В. С.</a:t>
            </a:r>
            <a:r>
              <a:rPr lang="ru-RU" sz="1400" dirty="0"/>
              <a:t> </a:t>
            </a:r>
            <a:r>
              <a:rPr lang="ru-RU" sz="1400" b="1" dirty="0"/>
              <a:t>История России. 10-й класс : базовый и углублённый уровни : учебник. В 2 частях. Часть 1 / В. С. Измозик, О. Н. Журавлёва, С. Н. Рудник ; под редакцией В. А. Тишкова. — 5-е изд., стер. — Москва : Просвещение, 2023. — 317 с. </a:t>
            </a:r>
            <a:endParaRPr lang="ru-RU" sz="1400" b="1" dirty="0" smtClean="0"/>
          </a:p>
          <a:p>
            <a:pPr algn="just"/>
            <a:endParaRPr lang="ru-RU" sz="1400" b="1" dirty="0"/>
          </a:p>
          <a:p>
            <a:pPr algn="just"/>
            <a:r>
              <a:rPr lang="ru-RU" sz="1400" b="1" dirty="0"/>
              <a:t>Измозик В. С.</a:t>
            </a:r>
            <a:r>
              <a:rPr lang="ru-RU" sz="1400" dirty="0"/>
              <a:t> </a:t>
            </a:r>
            <a:r>
              <a:rPr lang="ru-RU" sz="1400" b="1" dirty="0"/>
              <a:t>История России. 10-й класс : базовый и углублённый уровни : учебник. В 2 частях. Часть 2 / В. С. Измозик, О. Н. Журавлёва, С. Н. Рудник ; под редакцией В. А. Тишкова. — 5-е изд., стер. — Москва : Просвещение, 2023. — 222 с.</a:t>
            </a:r>
            <a:endParaRPr lang="ru-RU" sz="1400" b="1" dirty="0" smtClean="0"/>
          </a:p>
          <a:p>
            <a:pPr algn="just"/>
            <a:endParaRPr lang="ru-RU" sz="1400" dirty="0"/>
          </a:p>
          <a:p>
            <a:pPr algn="just"/>
            <a:r>
              <a:rPr lang="ru-RU" sz="1400" dirty="0"/>
              <a:t>В учебнике представлен курс истории России (Российской империи, Советского Союза и Российской Федерации) на протяжении более девяноста лет: от начала Первой мировой войны до нынешних дней. При отборе материала авторы ориентировались на развивающее обучение, на </a:t>
            </a:r>
            <a:r>
              <a:rPr lang="ru-RU" sz="1400" dirty="0" smtClean="0"/>
              <a:t>системное </a:t>
            </a:r>
            <a:r>
              <a:rPr lang="ru-RU" sz="1400" dirty="0"/>
              <a:t>формирование умений объективно оценивать исторические события и личности с учётом возраста учащихся. В первой части учебника рассматривается период 1914—1945 гг. </a:t>
            </a:r>
            <a:endParaRPr lang="ru-RU" sz="1400" dirty="0" smtClean="0"/>
          </a:p>
          <a:p>
            <a:pPr algn="just"/>
            <a:endParaRPr lang="ru-RU" sz="1400" dirty="0"/>
          </a:p>
          <a:p>
            <a:pPr algn="just"/>
            <a:r>
              <a:rPr lang="ru-RU" sz="1400" dirty="0"/>
              <a:t>Во второй части учебника рассматривается эпоха с 1945 г. до настоящего времени. При отборе материала авторы ориентировались на развивающее обучение, системное формирование умений объективно оценивать исторические события и личности с учётом возраста </a:t>
            </a:r>
            <a:r>
              <a:rPr lang="ru-RU" sz="1400" dirty="0" smtClean="0"/>
              <a:t>учащихся</a:t>
            </a:r>
            <a:r>
              <a:rPr lang="ru-RU" sz="1400" dirty="0"/>
              <a:t>.</a:t>
            </a: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596715"/>
            <a:ext cx="2433688" cy="3144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54499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40593"/>
            <a:ext cx="2520280" cy="3256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627784" y="144106"/>
            <a:ext cx="6408712" cy="3108543"/>
          </a:xfrm>
          <a:prstGeom prst="rect">
            <a:avLst/>
          </a:prstGeom>
        </p:spPr>
        <p:txBody>
          <a:bodyPr wrap="square">
            <a:spAutoFit/>
          </a:bodyPr>
          <a:lstStyle/>
          <a:p>
            <a:pPr algn="just"/>
            <a:r>
              <a:rPr lang="ru-RU" sz="1400" b="1" dirty="0"/>
              <a:t>Рудник С. Н.</a:t>
            </a:r>
            <a:r>
              <a:rPr lang="ru-RU" sz="1400" dirty="0"/>
              <a:t> История России. 11-й класс : базовый и углублённый уровни : учебник. В 2 частях. Часть 2 / С. Н. Рудник, О. Н. Журавлёва, Д. В. Кузин ; под редакцией В. А. Тишкова. — 5-е изд., стер. — Москва : Просвещение, 2023. — 334 с. </a:t>
            </a:r>
            <a:endParaRPr lang="ru-RU" sz="1400" dirty="0" smtClean="0"/>
          </a:p>
          <a:p>
            <a:pPr algn="just"/>
            <a:endParaRPr lang="ru-RU" sz="1400" dirty="0"/>
          </a:p>
          <a:p>
            <a:pPr algn="just"/>
            <a:r>
              <a:rPr lang="ru-RU" sz="1400" dirty="0"/>
              <a:t>Представленный во второй части учебника курс истории России с XVIII столетия до 1914 года выстроен на основе достижений современной исторической науки. Методический аппарат ориентирован на развивающее обучение, деятельностное системное формирование умений. Вопросы и задания позволят организовать дискуссии, практикумы, проектную деятельность. Наличие иллюстраций, фрагментов документов, перечня обязательных для запоминания дат, памяток и тестовых заданий существенно облегчит учащимся подготовку к ЕГЭ по истории.</a:t>
            </a: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413481"/>
            <a:ext cx="2520280" cy="3407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652142" y="3501008"/>
            <a:ext cx="6403751" cy="2677656"/>
          </a:xfrm>
          <a:prstGeom prst="rect">
            <a:avLst/>
          </a:prstGeom>
        </p:spPr>
        <p:txBody>
          <a:bodyPr wrap="square">
            <a:spAutoFit/>
          </a:bodyPr>
          <a:lstStyle/>
          <a:p>
            <a:pPr algn="just"/>
            <a:r>
              <a:rPr lang="ru-RU" sz="1400" b="1" dirty="0"/>
              <a:t>История России. Начало XX — начало XXI века</a:t>
            </a:r>
            <a:r>
              <a:rPr lang="ru-RU" sz="1400" dirty="0"/>
              <a:t>. </a:t>
            </a:r>
            <a:r>
              <a:rPr lang="ru-RU" sz="1400" b="1" dirty="0"/>
              <a:t>10-й класс : базовый уровень : учебник / А. В. Шубин, М. Ю. Мягков, Ю. А. Никифоров [и др.] ; под общей редакцией В. Р. Мединского. — 3-е изд., стер. — Москва : Просвещение, 2023. — 431 с. </a:t>
            </a:r>
            <a:endParaRPr lang="ru-RU" sz="1400" b="1" dirty="0" smtClean="0"/>
          </a:p>
          <a:p>
            <a:pPr algn="just"/>
            <a:endParaRPr lang="ru-RU" sz="1400" dirty="0"/>
          </a:p>
          <a:p>
            <a:pPr algn="just"/>
            <a:r>
              <a:rPr lang="ru-RU" sz="1400" dirty="0"/>
              <a:t>Учебник, подготовленный в соответствии с историко-культурным стандартом, охватывает период отечественной истории с 1914 г. до начала XXI в. Содержание учебника направлено на развитие познавательных интересов учащихся. Методический аппарат позволяет реализовать системно-деятельностный подход, способствует формированию умений учащихся самостоятельно работать с информацией и использовать её в практической деятельности.</a:t>
            </a:r>
          </a:p>
        </p:txBody>
      </p:sp>
    </p:spTree>
    <p:extLst>
      <p:ext uri="{BB962C8B-B14F-4D97-AF65-F5344CB8AC3E}">
        <p14:creationId xmlns:p14="http://schemas.microsoft.com/office/powerpoint/2010/main" val="27689390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379606"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87110" y="38814"/>
            <a:ext cx="6549386" cy="3323987"/>
          </a:xfrm>
          <a:prstGeom prst="rect">
            <a:avLst/>
          </a:prstGeom>
        </p:spPr>
        <p:txBody>
          <a:bodyPr wrap="square">
            <a:spAutoFit/>
          </a:bodyPr>
          <a:lstStyle/>
          <a:p>
            <a:pPr algn="just"/>
            <a:r>
              <a:rPr lang="ru-RU" sz="1400" b="1" dirty="0"/>
              <a:t>Улунян А. А.</a:t>
            </a:r>
            <a:r>
              <a:rPr lang="ru-RU" sz="1400" dirty="0"/>
              <a:t> </a:t>
            </a:r>
            <a:r>
              <a:rPr lang="ru-RU" sz="1400" b="1" dirty="0"/>
              <a:t>История. Всеобщая история. 11-й класс : базовый уровень : учебник / А. А. Улунян, Е. Ю. Сергеев ; под редакцией А. О. Чубарьяна. — 11-е изд., стер. — Москва : Просвещение, 2023. — 287 с. </a:t>
            </a:r>
            <a:endParaRPr lang="ru-RU" sz="1400" b="1" dirty="0" smtClean="0"/>
          </a:p>
          <a:p>
            <a:pPr algn="just"/>
            <a:endParaRPr lang="ru-RU" sz="1400" b="1" dirty="0"/>
          </a:p>
          <a:p>
            <a:pPr algn="just"/>
            <a:r>
              <a:rPr lang="ru-RU" sz="1400" dirty="0"/>
              <a:t>С учётом современных научных исследований в учебник внесена конъюнктурная правка, отражающая последние события Новейшей истории; значительное внимание уделено основным направлениям общественно-политической, социально-экономической и культурной жизни стран и народов Европы, Америки, Азии и Африки, а также включён материал о роли России в мировом историческом процессе. В основу методического аппарата учебника положен системно деятельностный подход в обучении, направленный на формирование у школьников универсальных учебных действий. Этому способствуют разноуровневые вопросы и задания, отрывки из исторических источников, темы для проектов, исследований, творческих работ и т. п.</a:t>
            </a: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068" y="3362800"/>
            <a:ext cx="2375042" cy="3389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87110" y="3501008"/>
            <a:ext cx="6541374" cy="2462213"/>
          </a:xfrm>
          <a:prstGeom prst="rect">
            <a:avLst/>
          </a:prstGeom>
        </p:spPr>
        <p:txBody>
          <a:bodyPr wrap="square">
            <a:spAutoFit/>
          </a:bodyPr>
          <a:lstStyle/>
          <a:p>
            <a:pPr algn="just"/>
            <a:r>
              <a:rPr lang="ru-RU" sz="1400" b="1" dirty="0"/>
              <a:t>Волобуев О. В.</a:t>
            </a:r>
            <a:r>
              <a:rPr lang="ru-RU" sz="1400" dirty="0"/>
              <a:t> </a:t>
            </a:r>
            <a:r>
              <a:rPr lang="ru-RU" sz="1400" b="1" dirty="0"/>
              <a:t>История России. Начало XX — начало XXI века. 10-й класс : базовый уровень : учебник / О. В. Волобуев, С. П. Карпачёв, В. А. Клоков. — 3-е изд., стер. — Москва : Просвещение, 2022. — 368 с. </a:t>
            </a:r>
            <a:endParaRPr lang="ru-RU" sz="1400" b="1" dirty="0" smtClean="0"/>
          </a:p>
          <a:p>
            <a:pPr algn="just"/>
            <a:endParaRPr lang="ru-RU" sz="1400" dirty="0"/>
          </a:p>
          <a:p>
            <a:pPr algn="just"/>
            <a:r>
              <a:rPr lang="ru-RU" sz="1400" dirty="0"/>
              <a:t>Учебник, подготовленный в соответствии с историко-культурным стандартом, </a:t>
            </a:r>
            <a:r>
              <a:rPr lang="ru-RU" sz="1400" dirty="0" smtClean="0"/>
              <a:t>охватывает </a:t>
            </a:r>
            <a:r>
              <a:rPr lang="ru-RU" sz="1400" dirty="0"/>
              <a:t>период отечественной истории с 1914 г. до начала XXI в. Содержание учебника направлено на развитие познавательных интересов учащихся. В основе методики </a:t>
            </a:r>
            <a:r>
              <a:rPr lang="ru-RU" sz="1400" dirty="0" smtClean="0"/>
              <a:t>учебника </a:t>
            </a:r>
            <a:r>
              <a:rPr lang="ru-RU" sz="1400" dirty="0"/>
              <a:t>— системно-деятельностный подход, способствующий формированию умений самостоятельно работать с информацией и использовать её в практической деятельности. </a:t>
            </a:r>
          </a:p>
        </p:txBody>
      </p:sp>
    </p:spTree>
    <p:extLst>
      <p:ext uri="{BB962C8B-B14F-4D97-AF65-F5344CB8AC3E}">
        <p14:creationId xmlns:p14="http://schemas.microsoft.com/office/powerpoint/2010/main" val="25554327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Уколова В. И., Ревякин А. В., Несмелова М. Л. - История. Всеобщая история. 10 класс : базовый уровень"/>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406" y="980728"/>
            <a:ext cx="2664296" cy="3547407"/>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796022" y="620688"/>
            <a:ext cx="6264696" cy="4401205"/>
          </a:xfrm>
          <a:prstGeom prst="rect">
            <a:avLst/>
          </a:prstGeom>
        </p:spPr>
        <p:txBody>
          <a:bodyPr wrap="square">
            <a:spAutoFit/>
          </a:bodyPr>
          <a:lstStyle/>
          <a:p>
            <a:pPr algn="just"/>
            <a:r>
              <a:rPr lang="ru-RU" sz="1400" b="1" dirty="0"/>
              <a:t>Уколова В. И.</a:t>
            </a:r>
            <a:r>
              <a:rPr lang="ru-RU" sz="1400" dirty="0"/>
              <a:t> </a:t>
            </a:r>
            <a:r>
              <a:rPr lang="ru-RU" sz="1400" b="1" dirty="0"/>
              <a:t>История. Всеобщая история. 10 класс : базовый уровень : учебник / В. И. Уколова, А. В. Ревякин, М. Л. Несмелова ; под редакцией А. О. Чубарьяна. — 10-е изд., стер. — Москва : Просвещение, 2022. — 351 с. </a:t>
            </a:r>
            <a:endParaRPr lang="ru-RU" sz="1400" b="1" dirty="0" smtClean="0"/>
          </a:p>
          <a:p>
            <a:pPr algn="just"/>
            <a:endParaRPr lang="ru-RU" sz="1400" dirty="0"/>
          </a:p>
          <a:p>
            <a:pPr algn="just"/>
            <a:r>
              <a:rPr lang="ru-RU" sz="1400" dirty="0"/>
              <a:t>В нём дано интегрированное освещение всеобщей истории с древнейших времён до конца XIX в., введён материал о месте и роли России в мировой истории, представлены современные концепции исторического развития, методы исторического познания и его особенности. В учебник включены многочисленные документы (фрагменты сочинений исторических деятелей, законов, договоров, описания очевидцев событий), цитаты из монографий историков и задания к ним, нацеленные на комплексный анализ различных источников исторической информации. Методический аппарат создан с учётом </a:t>
            </a:r>
            <a:r>
              <a:rPr lang="ru-RU" sz="1400" dirty="0" smtClean="0"/>
              <a:t>системно -</a:t>
            </a:r>
            <a:r>
              <a:rPr lang="ru-RU" sz="1400" dirty="0"/>
              <a:t>деятельностного подхода. Он содержит разноуровневые интерактивные вопросы и задания, направленные на формирование универсальных учебных действий. Разнообразие рубрик и форм представленного учебного материала позволит каждому ученику совместно с учителем сформировать индивидуальную образовательную траекторию.</a:t>
            </a:r>
          </a:p>
        </p:txBody>
      </p:sp>
    </p:spTree>
    <p:extLst>
      <p:ext uri="{BB962C8B-B14F-4D97-AF65-F5344CB8AC3E}">
        <p14:creationId xmlns:p14="http://schemas.microsoft.com/office/powerpoint/2010/main" val="23789103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448272" cy="3259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555776" y="116632"/>
            <a:ext cx="6480720" cy="2123658"/>
          </a:xfrm>
          <a:prstGeom prst="rect">
            <a:avLst/>
          </a:prstGeom>
        </p:spPr>
        <p:txBody>
          <a:bodyPr wrap="square">
            <a:spAutoFit/>
          </a:bodyPr>
          <a:lstStyle/>
          <a:p>
            <a:pPr algn="just"/>
            <a:r>
              <a:rPr lang="ru-RU" sz="1200" b="1" dirty="0"/>
              <a:t>Обществознание. 10-й класс </a:t>
            </a:r>
            <a:r>
              <a:rPr lang="ru-RU" sz="1200" dirty="0"/>
              <a:t>: </a:t>
            </a:r>
            <a:r>
              <a:rPr lang="ru-RU" sz="1200" b="1" dirty="0"/>
              <a:t>базовый уровень : учебник / Л. Н. Боголюбов, А. Ю. Лазебникова, А. И. Матвеев [и др.] ; под редакцией Л. Н. Боголюбова, А. Ю. Лазебниковой. — 5-е изд., перераб. — Москва : Просвещение, 2023. — 287 с. </a:t>
            </a:r>
            <a:endParaRPr lang="ru-RU" sz="1200" b="1" dirty="0" smtClean="0"/>
          </a:p>
          <a:p>
            <a:pPr algn="just"/>
            <a:endParaRPr lang="ru-RU" sz="1200" dirty="0" smtClean="0"/>
          </a:p>
          <a:p>
            <a:pPr algn="just"/>
            <a:r>
              <a:rPr lang="ru-RU" sz="1200" dirty="0" smtClean="0"/>
              <a:t>Учебник </a:t>
            </a:r>
            <a:r>
              <a:rPr lang="ru-RU" sz="1200" dirty="0"/>
              <a:t>является центральным компонентом учебно-методического комплекта по обществознанию для 10 класса. Работа с учебником обеспечит сформированность у школьников знаний об обществе как целостной развивающейся системе в единстве и взаимодействии его основных сфер и институтов, представлений о современном российском обществе, об основных тенденциях развития мирового </a:t>
            </a:r>
            <a:r>
              <a:rPr lang="ru-RU" sz="1200" dirty="0" smtClean="0"/>
              <a:t>сообщества </a:t>
            </a:r>
            <a:r>
              <a:rPr lang="ru-RU" sz="1200" dirty="0"/>
              <a:t>в глобальном мире. Методический аппарат ориентирован на активную работу с </a:t>
            </a:r>
            <a:r>
              <a:rPr lang="ru-RU" sz="1200" dirty="0" smtClean="0"/>
              <a:t>различными </a:t>
            </a:r>
            <a:r>
              <a:rPr lang="ru-RU" sz="1200" dirty="0"/>
              <a:t>источниками социальной информации и проектную деятельность.</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027" y="3573017"/>
            <a:ext cx="2408163" cy="3206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555776" y="3573017"/>
            <a:ext cx="6480720" cy="1938992"/>
          </a:xfrm>
          <a:prstGeom prst="rect">
            <a:avLst/>
          </a:prstGeom>
        </p:spPr>
        <p:txBody>
          <a:bodyPr wrap="square">
            <a:spAutoFit/>
          </a:bodyPr>
          <a:lstStyle/>
          <a:p>
            <a:pPr algn="just"/>
            <a:r>
              <a:rPr lang="ru-RU" sz="1200" b="1" dirty="0"/>
              <a:t>Обществознание. 11-й класс</a:t>
            </a:r>
            <a:r>
              <a:rPr lang="ru-RU" sz="1200" dirty="0"/>
              <a:t>: </a:t>
            </a:r>
            <a:r>
              <a:rPr lang="ru-RU" sz="1200" b="1" dirty="0"/>
              <a:t>базовый уровень : учебник / Л. Н. Боголюбов, Н. И. Городецкая, А. Ю. Лазебникова [и др.] ; под редакцией Л. Н. Боголюбова, А. Ю. Лазебниковой. — 5-е изд., перераб. — Москва : Просвещение, 2023. — 288 с</a:t>
            </a:r>
            <a:r>
              <a:rPr lang="ru-RU" sz="1200" b="1" dirty="0" smtClean="0"/>
              <a:t>.</a:t>
            </a:r>
          </a:p>
          <a:p>
            <a:pPr algn="just"/>
            <a:endParaRPr lang="ru-RU" sz="1200" dirty="0"/>
          </a:p>
          <a:p>
            <a:pPr algn="just"/>
            <a:r>
              <a:rPr lang="ru-RU" sz="1200" dirty="0" smtClean="0"/>
              <a:t>Учебник </a:t>
            </a:r>
            <a:r>
              <a:rPr lang="ru-RU" sz="1200" dirty="0"/>
              <a:t>является центральным компонентом учебно-методического комплекта по </a:t>
            </a:r>
            <a:r>
              <a:rPr lang="ru-RU" sz="1200" dirty="0" smtClean="0"/>
              <a:t>обществознанию </a:t>
            </a:r>
            <a:r>
              <a:rPr lang="ru-RU" sz="1200" dirty="0"/>
              <a:t>для 11 класса. Работа с учебником обеспечит </a:t>
            </a:r>
            <a:r>
              <a:rPr lang="ru-RU" sz="1200" dirty="0" smtClean="0"/>
              <a:t>сформированность </a:t>
            </a:r>
            <a:r>
              <a:rPr lang="ru-RU" sz="1200" dirty="0"/>
              <a:t>у школьников знаний об обществе как целостной развивающейся системе, об основных тенденциях развития экономической, социальной и политической сфер жизни общества. Методический аппарат </a:t>
            </a:r>
            <a:r>
              <a:rPr lang="ru-RU" sz="1200" dirty="0" smtClean="0"/>
              <a:t>ориентирован </a:t>
            </a:r>
            <a:r>
              <a:rPr lang="ru-RU" sz="1200" dirty="0"/>
              <a:t>на активную работу с различными источниками социальной </a:t>
            </a:r>
            <a:r>
              <a:rPr lang="ru-RU" sz="1200" dirty="0" smtClean="0"/>
              <a:t>информации </a:t>
            </a:r>
            <a:r>
              <a:rPr lang="ru-RU" sz="1200" dirty="0"/>
              <a:t>и проектную деятельность.</a:t>
            </a:r>
          </a:p>
        </p:txBody>
      </p:sp>
    </p:spTree>
    <p:extLst>
      <p:ext uri="{BB962C8B-B14F-4D97-AF65-F5344CB8AC3E}">
        <p14:creationId xmlns:p14="http://schemas.microsoft.com/office/powerpoint/2010/main" val="9287021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6631"/>
            <a:ext cx="2376264" cy="3179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555776" y="548680"/>
            <a:ext cx="6472311" cy="5047536"/>
          </a:xfrm>
          <a:prstGeom prst="rect">
            <a:avLst/>
          </a:prstGeom>
        </p:spPr>
        <p:txBody>
          <a:bodyPr wrap="square">
            <a:spAutoFit/>
          </a:bodyPr>
          <a:lstStyle/>
          <a:p>
            <a:pPr algn="just"/>
            <a:r>
              <a:rPr lang="ru-RU" sz="1400" b="1" dirty="0"/>
              <a:t>Литература 10 класс.</a:t>
            </a:r>
            <a:r>
              <a:rPr lang="ru-RU" sz="1400" dirty="0"/>
              <a:t> </a:t>
            </a:r>
            <a:r>
              <a:rPr lang="ru-RU" sz="1400" b="1" dirty="0"/>
              <a:t>Базовый уровень. В двух частях. Часть </a:t>
            </a:r>
            <a:r>
              <a:rPr lang="ru-RU" sz="1400" b="1" dirty="0" smtClean="0"/>
              <a:t>1 </a:t>
            </a:r>
            <a:r>
              <a:rPr lang="ru-RU" sz="1400" b="1" dirty="0"/>
              <a:t>: учебник / Н. М.  Свирина [и др.] ; ред. Л. А. Вербицкая. </a:t>
            </a:r>
            <a:r>
              <a:rPr lang="ru-RU" sz="1400" b="1" dirty="0" smtClean="0"/>
              <a:t>— </a:t>
            </a:r>
            <a:r>
              <a:rPr lang="ru-RU" sz="1400" b="1" dirty="0"/>
              <a:t>4-е изд., стер. </a:t>
            </a:r>
            <a:r>
              <a:rPr lang="ru-RU" sz="1400" b="1" dirty="0" smtClean="0"/>
              <a:t>— </a:t>
            </a:r>
            <a:r>
              <a:rPr lang="ru-RU" sz="1400" b="1" dirty="0"/>
              <a:t>Москва : Просвещение, 2022. </a:t>
            </a:r>
            <a:r>
              <a:rPr lang="ru-RU" sz="1400" b="1" dirty="0" smtClean="0"/>
              <a:t>— </a:t>
            </a:r>
            <a:r>
              <a:rPr lang="ru-RU" sz="1400" b="1" dirty="0"/>
              <a:t>240 с. : ил. </a:t>
            </a:r>
            <a:r>
              <a:rPr lang="ru-RU" sz="1400" b="1" dirty="0" smtClean="0"/>
              <a:t>— </a:t>
            </a:r>
            <a:r>
              <a:rPr lang="ru-RU" sz="1400" b="1" dirty="0"/>
              <a:t>(Сферы). </a:t>
            </a:r>
            <a:endParaRPr lang="ru-RU" sz="1400" b="1" dirty="0" smtClean="0"/>
          </a:p>
          <a:p>
            <a:pPr algn="just"/>
            <a:endParaRPr lang="ru-RU" sz="1400" b="1" dirty="0"/>
          </a:p>
          <a:p>
            <a:pPr algn="just"/>
            <a:r>
              <a:rPr lang="ru-RU" sz="1400" b="1" dirty="0" smtClean="0"/>
              <a:t>Литература 10 класс. Базовый уровень. В двух частях. Часть 2 : учебник / С. В. Федоров  [и др.] ; ред. Л. А. Вербицкая. — 4-е изд., стер. — Москва : Просвещение, 2022. — 240 с. : ил. — (Сферы).</a:t>
            </a:r>
          </a:p>
          <a:p>
            <a:pPr algn="just"/>
            <a:endParaRPr lang="ru-RU" sz="1400" dirty="0" smtClean="0"/>
          </a:p>
          <a:p>
            <a:pPr algn="just"/>
            <a:r>
              <a:rPr lang="ru-RU" sz="1400" dirty="0" smtClean="0"/>
              <a:t>Учебник входит в новую линию учебно-методических комплексов "Сферы" по литературе для 10-11 классов. Главными особенностями данного учебника являются фиксированный в тематических разворотах формат, лаконичность и жёсткая структурированность текста, разнообразный иллюстративный ряд. Учебник содержит параграфы с самыми необходимыми сведениями о литературе, короткие рассказы о писателях и художественные произведения (большие даны в сокращении). Линию учебников отличают: соединение в учебном сюжете литературоведческого, исторического и искусствоведческого компонентов; синхронизация литературы с историей, наличие "ленты времени"; изучение отечественной литературы XIX века в контексте зарубежной европейской литературы этого же периода; наличие блока современной отечественной литературы; изучение её во взаимосвязи с классической традицией; лаконизм, простота и доступность изложения материала.</a:t>
            </a:r>
          </a:p>
        </p:txBody>
      </p:sp>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051" y="3429000"/>
            <a:ext cx="2371725" cy="317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16726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42875"/>
            <a:ext cx="2448272" cy="3163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555776" y="142875"/>
            <a:ext cx="6480720" cy="1938992"/>
          </a:xfrm>
          <a:prstGeom prst="rect">
            <a:avLst/>
          </a:prstGeom>
        </p:spPr>
        <p:txBody>
          <a:bodyPr wrap="square">
            <a:spAutoFit/>
          </a:bodyPr>
          <a:lstStyle/>
          <a:p>
            <a:pPr algn="just"/>
            <a:r>
              <a:rPr lang="ru-RU" sz="1200" b="1" dirty="0"/>
              <a:t>Обществознание. 10-й класс</a:t>
            </a:r>
            <a:r>
              <a:rPr lang="ru-RU" sz="1200" dirty="0"/>
              <a:t> : </a:t>
            </a:r>
            <a:r>
              <a:rPr lang="ru-RU" sz="1200" b="1" dirty="0"/>
              <a:t>базовый уровень : учебник / Р. С. Гринберг, Г. Э. Королёва, О. Б. Соболева, О. Г. Цыплакова ; под редакцией В. А. Тишкова. — 5-е изд., стер. — Москва : Просвещение, 2023. — 415 с. </a:t>
            </a:r>
            <a:endParaRPr lang="ru-RU" sz="1200" b="1" dirty="0" smtClean="0"/>
          </a:p>
          <a:p>
            <a:pPr algn="just"/>
            <a:endParaRPr lang="ru-RU" sz="1200" dirty="0"/>
          </a:p>
          <a:p>
            <a:pPr algn="just"/>
            <a:r>
              <a:rPr lang="ru-RU" sz="1200" dirty="0"/>
              <a:t>Учебник предназначен для изучения курса «Обществознание» на уровне второго концентра. Он знакомит старшеклассников с духовным миром человека, системой социальных отношений и экономической сферой жизни общества. Работа с ним будет способствовать социализации учащихся, формированию у них российской гражданской идентичности. Методический аппарат учебника основан на реализации системно-деятельностного подхода. </a:t>
            </a:r>
          </a:p>
        </p:txBody>
      </p:sp>
      <p:sp>
        <p:nvSpPr>
          <p:cNvPr id="4" name="Прямоугольник 3"/>
          <p:cNvSpPr/>
          <p:nvPr/>
        </p:nvSpPr>
        <p:spPr>
          <a:xfrm>
            <a:off x="2555776" y="3429000"/>
            <a:ext cx="6480720" cy="1938992"/>
          </a:xfrm>
          <a:prstGeom prst="rect">
            <a:avLst/>
          </a:prstGeom>
        </p:spPr>
        <p:txBody>
          <a:bodyPr wrap="square">
            <a:spAutoFit/>
          </a:bodyPr>
          <a:lstStyle/>
          <a:p>
            <a:pPr algn="just"/>
            <a:r>
              <a:rPr lang="ru-RU" sz="1200" b="1" dirty="0"/>
              <a:t>Обществознание. 11-й класс</a:t>
            </a:r>
            <a:r>
              <a:rPr lang="ru-RU" sz="1200" dirty="0"/>
              <a:t> : </a:t>
            </a:r>
            <a:r>
              <a:rPr lang="ru-RU" sz="1200" b="1" dirty="0"/>
              <a:t>базовый уровень : учебник / О. В. Гаман-Голутвина, А. И. Ковлер, Е. Г. Пономарёва [и др.] ; под редакцией В. А. Тишкова. — 5-е изд., стер. — Москва : Просвещение, 2023. — 494 с. </a:t>
            </a:r>
            <a:endParaRPr lang="ru-RU" sz="1200" b="1" dirty="0" smtClean="0"/>
          </a:p>
          <a:p>
            <a:pPr algn="just"/>
            <a:endParaRPr lang="ru-RU" sz="1200" dirty="0"/>
          </a:p>
          <a:p>
            <a:pPr algn="just"/>
            <a:r>
              <a:rPr lang="ru-RU" sz="1200" dirty="0"/>
              <a:t>Учебник предназначен для изучения курса «Обществознание» на уровне второго концентра. Он знакомит старшеклассников с политической и правовой сферами жизни общества, с проблемами современного глобального мира. Работа с ним будет способствовать социализации учащихся, формированию у них российской гражданской идентичности. Методический аппарат учебника основан на реализации системно-деятельностного подхода. </a:t>
            </a: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425948"/>
            <a:ext cx="2448272" cy="3243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35490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487770"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617374" y="120918"/>
            <a:ext cx="6419121" cy="1938992"/>
          </a:xfrm>
          <a:prstGeom prst="rect">
            <a:avLst/>
          </a:prstGeom>
        </p:spPr>
        <p:txBody>
          <a:bodyPr wrap="square">
            <a:spAutoFit/>
          </a:bodyPr>
          <a:lstStyle/>
          <a:p>
            <a:pPr algn="just"/>
            <a:r>
              <a:rPr lang="ru-RU" sz="1200" b="1" dirty="0"/>
              <a:t>Кравченко А. И.</a:t>
            </a:r>
            <a:r>
              <a:rPr lang="ru-RU" sz="1200" dirty="0"/>
              <a:t> </a:t>
            </a:r>
            <a:r>
              <a:rPr lang="ru-RU" sz="1200" b="1" dirty="0"/>
              <a:t>Обществознание. 10-й класс : базовый уровень : учебник / А. И. Кравченко, Р. И. Хасбулатов, С. В. Агафонов. — 4-е изд., стер. — Москва : Просвещение, 2023. — 383 с. </a:t>
            </a:r>
            <a:endParaRPr lang="ru-RU" sz="1200" b="1" dirty="0" smtClean="0"/>
          </a:p>
          <a:p>
            <a:pPr algn="just"/>
            <a:endParaRPr lang="ru-RU" sz="1200" dirty="0"/>
          </a:p>
          <a:p>
            <a:pPr algn="just"/>
            <a:r>
              <a:rPr lang="ru-RU" sz="1200" dirty="0"/>
              <a:t>На основе современных научных представлений учебник углубляет знания старшеклассников о человеке и познании мира, об обществе как сложной динамической системе, о духовной, социальной и экономической сферах жизни социума. Методический аппарат учебника содержит фрагменты из документов, а также задания разного уровня сложности, что позволяет реализовать системно-деятельностный подход в обучении школьников. </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573016"/>
            <a:ext cx="2487770" cy="3214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617373" y="3573016"/>
            <a:ext cx="6419121" cy="1754326"/>
          </a:xfrm>
          <a:prstGeom prst="rect">
            <a:avLst/>
          </a:prstGeom>
        </p:spPr>
        <p:txBody>
          <a:bodyPr wrap="square">
            <a:spAutoFit/>
          </a:bodyPr>
          <a:lstStyle/>
          <a:p>
            <a:pPr algn="just"/>
            <a:r>
              <a:rPr lang="ru-RU" sz="1200" b="1" dirty="0"/>
              <a:t>Кравченко А. И.</a:t>
            </a:r>
            <a:r>
              <a:rPr lang="ru-RU" sz="1200" dirty="0"/>
              <a:t> </a:t>
            </a:r>
            <a:r>
              <a:rPr lang="ru-RU" sz="1200" b="1" dirty="0"/>
              <a:t>Обществознание. 11-й класс : базовый уровень : учебник / А. И. Кравченко, Т. Ф. Акчурин, С. В. Агафонов. — 4-е изд., стер. — Москва : Просвещение, 2023. — 399 с. </a:t>
            </a:r>
            <a:endParaRPr lang="ru-RU" sz="1200" b="1" dirty="0" smtClean="0"/>
          </a:p>
          <a:p>
            <a:pPr algn="just"/>
            <a:endParaRPr lang="ru-RU" sz="1200" dirty="0"/>
          </a:p>
          <a:p>
            <a:pPr algn="just"/>
            <a:r>
              <a:rPr lang="ru-RU" sz="1200" dirty="0"/>
              <a:t>Учебник содержит обширный теоретический и фактический материал по политике и праву. Он включает большое количество схем, таблиц и иллюстраций. Методический аппарат содержит фрагменты из документов, а также задания разного уровня сложности, что позволяет реализовать системно-деятельностный подход в обучении школьников. </a:t>
            </a:r>
          </a:p>
        </p:txBody>
      </p:sp>
    </p:spTree>
    <p:extLst>
      <p:ext uri="{BB962C8B-B14F-4D97-AF65-F5344CB8AC3E}">
        <p14:creationId xmlns:p14="http://schemas.microsoft.com/office/powerpoint/2010/main" val="18070415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1"/>
            <a:ext cx="2448272" cy="3287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555776" y="137920"/>
            <a:ext cx="6480720" cy="2123658"/>
          </a:xfrm>
          <a:prstGeom prst="rect">
            <a:avLst/>
          </a:prstGeom>
        </p:spPr>
        <p:txBody>
          <a:bodyPr wrap="square">
            <a:spAutoFit/>
          </a:bodyPr>
          <a:lstStyle/>
          <a:p>
            <a:pPr algn="just"/>
            <a:r>
              <a:rPr lang="ru-RU" sz="1200" b="1" dirty="0"/>
              <a:t>Котова О. А.</a:t>
            </a:r>
            <a:r>
              <a:rPr lang="ru-RU" sz="1200" dirty="0"/>
              <a:t> </a:t>
            </a:r>
            <a:r>
              <a:rPr lang="ru-RU" sz="1200" b="1" dirty="0"/>
              <a:t>Обществознание. 10-й класс : базовый уровень : учебник / О. А. Котова, Т. Е. Лискова. — 5-е изд., стер. — Москва : Просвещение, 2023. — 95 с. </a:t>
            </a:r>
            <a:endParaRPr lang="ru-RU" sz="1200" b="1" dirty="0" smtClean="0"/>
          </a:p>
          <a:p>
            <a:pPr algn="just"/>
            <a:endParaRPr lang="ru-RU" sz="1200" dirty="0"/>
          </a:p>
          <a:p>
            <a:pPr algn="just"/>
            <a:r>
              <a:rPr lang="ru-RU" sz="1200" dirty="0"/>
              <a:t>Издание подготовлено в соответствии с требованиями Федерального государственного образовательного стандарта среднего общего образования и освещает вопросы раздела курса обществознания для 10 класса. В рамках раздела курса учащиеся расширят свои познания об устройстве общества, экономических явлениях и процессах. Использование тренажёра позволит лучше усвоить пройденный материал, развить навыки самостоятельной работы, значительно расширить знания, полученные в рамках раздела курса, и применить полученную информацию при подготовке творческих работ.</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292" y="3556620"/>
            <a:ext cx="2405483" cy="3229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569890" y="3556710"/>
            <a:ext cx="6466606" cy="2123658"/>
          </a:xfrm>
          <a:prstGeom prst="rect">
            <a:avLst/>
          </a:prstGeom>
        </p:spPr>
        <p:txBody>
          <a:bodyPr wrap="square">
            <a:spAutoFit/>
          </a:bodyPr>
          <a:lstStyle/>
          <a:p>
            <a:pPr algn="just"/>
            <a:r>
              <a:rPr lang="ru-RU" sz="1200" b="1" dirty="0"/>
              <a:t>Котова О. А.</a:t>
            </a:r>
            <a:r>
              <a:rPr lang="ru-RU" sz="1200" dirty="0"/>
              <a:t> </a:t>
            </a:r>
            <a:r>
              <a:rPr lang="ru-RU" sz="1200" b="1" dirty="0"/>
              <a:t>Обществознание. 11 класс : базовый уровень : учебник / О. А. Котова, Т. Е. Лискова. — 4-е изд., стер. — Москва : Просвещение, 2022. — 112 с. </a:t>
            </a:r>
            <a:endParaRPr lang="ru-RU" sz="1200" b="1" dirty="0" smtClean="0"/>
          </a:p>
          <a:p>
            <a:pPr algn="just"/>
            <a:endParaRPr lang="ru-RU" sz="1200" b="1" dirty="0"/>
          </a:p>
          <a:p>
            <a:pPr algn="just"/>
            <a:r>
              <a:rPr lang="ru-RU" sz="1200" dirty="0"/>
              <a:t>Издание подготовлено в соответствии с требованиями Федерального государственного образовательного стандарта среднего общего образования и освещает вопросы раздела курса обществознания для 11 класса. В рамках раздела курса учащиеся расширят свои познания о политико-правовой сфере общества, направлениях и проблемах его развития. Использование тренажёра позволит лучше усвоить пройденный материал, развить навыки самостоятельной работы, значительно расширить знания, полученные в рамках раздела курса, и применить полученную информацию при подготовке творческих работ.</a:t>
            </a:r>
          </a:p>
        </p:txBody>
      </p:sp>
    </p:spTree>
    <p:extLst>
      <p:ext uri="{BB962C8B-B14F-4D97-AF65-F5344CB8AC3E}">
        <p14:creationId xmlns:p14="http://schemas.microsoft.com/office/powerpoint/2010/main" val="14365958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5468"/>
            <a:ext cx="2448272" cy="3273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555776" y="155468"/>
            <a:ext cx="6480720" cy="2123658"/>
          </a:xfrm>
          <a:prstGeom prst="rect">
            <a:avLst/>
          </a:prstGeom>
        </p:spPr>
        <p:txBody>
          <a:bodyPr wrap="square">
            <a:spAutoFit/>
          </a:bodyPr>
          <a:lstStyle/>
          <a:p>
            <a:pPr algn="just"/>
            <a:r>
              <a:rPr lang="ru-RU" sz="1200" b="1" dirty="0"/>
              <a:t>Общественные науки</a:t>
            </a:r>
            <a:r>
              <a:rPr lang="ru-RU" sz="1200" dirty="0"/>
              <a:t>. </a:t>
            </a:r>
            <a:r>
              <a:rPr lang="ru-RU" sz="1200" b="1" dirty="0"/>
              <a:t>Основы налоговой грамотности.</a:t>
            </a:r>
            <a:r>
              <a:rPr lang="ru-RU" sz="1200" dirty="0"/>
              <a:t> </a:t>
            </a:r>
            <a:r>
              <a:rPr lang="ru-RU" sz="1200" b="1" dirty="0"/>
              <a:t>10—11-е классы : базовый уровень : учебник / В. Н. Засько, В. А. Саськов, Л. П. Грундел [и др.]. — Москва : Просвещение, 2023. — 208 с. </a:t>
            </a:r>
            <a:endParaRPr lang="ru-RU" sz="1200" b="1" dirty="0" smtClean="0"/>
          </a:p>
          <a:p>
            <a:pPr algn="just"/>
            <a:endParaRPr lang="ru-RU" sz="1200" dirty="0"/>
          </a:p>
          <a:p>
            <a:pPr algn="just"/>
            <a:r>
              <a:rPr lang="ru-RU" sz="1200" dirty="0"/>
              <a:t>Учебник разработан в соответствии со всеми требованиями ФГОС CОО и предназначен для учащихся 10—11 классов. Он посвящён актуальным для современных выпускников вопросам налоговой грамотности и является логическим продолжением учебника «Финансовая грамотность. Современный мир. 8—9 классы». Представленные в учебнике темы дают теоретические знания о налогах, раскрывают механизмы функционирования налоговой системы Российской Федерации, знакомят с налоговым законодательством. Особенностью учебника является практический характер.</a:t>
            </a:r>
          </a:p>
        </p:txBody>
      </p:sp>
    </p:spTree>
    <p:extLst>
      <p:ext uri="{BB962C8B-B14F-4D97-AF65-F5344CB8AC3E}">
        <p14:creationId xmlns:p14="http://schemas.microsoft.com/office/powerpoint/2010/main" val="11641054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9063"/>
            <a:ext cx="2363590" cy="3237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71094" y="119063"/>
            <a:ext cx="6637410" cy="1569660"/>
          </a:xfrm>
          <a:prstGeom prst="rect">
            <a:avLst/>
          </a:prstGeom>
        </p:spPr>
        <p:txBody>
          <a:bodyPr wrap="square">
            <a:spAutoFit/>
          </a:bodyPr>
          <a:lstStyle/>
          <a:p>
            <a:pPr algn="just"/>
            <a:r>
              <a:rPr lang="ru-RU" sz="1200" b="1" dirty="0"/>
              <a:t>Касьянов В. А.</a:t>
            </a:r>
            <a:r>
              <a:rPr lang="ru-RU" sz="1200" dirty="0"/>
              <a:t> </a:t>
            </a:r>
            <a:r>
              <a:rPr lang="ru-RU" sz="1200" b="1" dirty="0"/>
              <a:t>Физика. 10-й класс : базовый уровень : учебник / В. А. Касьянов. — 11-е изд., стер. — Москва : Просвещение, 2022. — 301 с. </a:t>
            </a:r>
            <a:endParaRPr lang="ru-RU" sz="1200" b="1" dirty="0" smtClean="0"/>
          </a:p>
          <a:p>
            <a:pPr algn="just"/>
            <a:endParaRPr lang="ru-RU" sz="1200" dirty="0"/>
          </a:p>
          <a:p>
            <a:pPr algn="just"/>
            <a:r>
              <a:rPr lang="ru-RU" sz="1200" dirty="0"/>
              <a:t>Учебник создан с учётом современных научных представлений и включает следующие основные разделы: «Механика», «Молекулярная физика», «Электростатика». Достоинством учебника является тщательно разработанный методический аппарат, включающий вопросы, задачи, творческие задания. Синим цветом выделены названия параграфов, необязательных для изучения</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3429000"/>
            <a:ext cx="2310437"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71094" y="3448140"/>
            <a:ext cx="6565402" cy="2123658"/>
          </a:xfrm>
          <a:prstGeom prst="rect">
            <a:avLst/>
          </a:prstGeom>
        </p:spPr>
        <p:txBody>
          <a:bodyPr wrap="square">
            <a:spAutoFit/>
          </a:bodyPr>
          <a:lstStyle/>
          <a:p>
            <a:pPr algn="just"/>
            <a:r>
              <a:rPr lang="ru-RU" sz="1200" b="1" dirty="0"/>
              <a:t>Касьянов В. А. Физика. 11-й класс : базовый уровень : учебник / В. А. Касьянов. — 10-е изд., стер. — Москва : Просвещение, 2022. — 288 с. </a:t>
            </a:r>
            <a:endParaRPr lang="ru-RU" sz="1200" b="1" dirty="0" smtClean="0"/>
          </a:p>
          <a:p>
            <a:pPr algn="just"/>
            <a:endParaRPr lang="ru-RU" sz="1200" dirty="0"/>
          </a:p>
          <a:p>
            <a:pPr algn="just"/>
            <a:r>
              <a:rPr lang="ru-RU" sz="1200" dirty="0"/>
              <a:t>Учебник предназначен учащимся 11 класса, изучающим физику на базовом уровне, и является продолжением учебника «Физика. 10 класс» того же автора. Учебник создан с учётом современных научных представлений, соответствует Федеральному государственному образовательному стандарту среднего общего образования и включает следующие разделы: «Электродинамика», «Электромагнитное излучение», «Физика высоких энергий», «Элементы астрофизики». Достоинством учебника является тщательно разработанный методический аппарат, включающий вопросы, задачи, творческие задания, описания лабораторных работ. </a:t>
            </a:r>
          </a:p>
        </p:txBody>
      </p:sp>
    </p:spTree>
    <p:extLst>
      <p:ext uri="{BB962C8B-B14F-4D97-AF65-F5344CB8AC3E}">
        <p14:creationId xmlns:p14="http://schemas.microsoft.com/office/powerpoint/2010/main" val="35227462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433688"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541192" y="116632"/>
            <a:ext cx="6495304" cy="1938992"/>
          </a:xfrm>
          <a:prstGeom prst="rect">
            <a:avLst/>
          </a:prstGeom>
        </p:spPr>
        <p:txBody>
          <a:bodyPr wrap="square">
            <a:spAutoFit/>
          </a:bodyPr>
          <a:lstStyle/>
          <a:p>
            <a:pPr algn="just"/>
            <a:r>
              <a:rPr lang="ru-RU" sz="1200" b="1" dirty="0"/>
              <a:t>Мякишев Г. Я. Физика. 10-й класс : базовый и углублённый уровни : учебник / Г. Я. Мякишев, Б. Б. Буховцев, Н. Н. Сотский ; под редакцией Н. А. Парфентьевой. — 10-е изд., стер. — Москва : Просвещение, 2023. — 432.  </a:t>
            </a:r>
            <a:endParaRPr lang="ru-RU" sz="1200" b="1" dirty="0" smtClean="0"/>
          </a:p>
          <a:p>
            <a:pPr algn="just"/>
            <a:endParaRPr lang="ru-RU" sz="1200" dirty="0"/>
          </a:p>
          <a:p>
            <a:pPr algn="just"/>
            <a:r>
              <a:rPr lang="ru-RU" sz="1200" dirty="0"/>
              <a:t>В учебнике, начинающем предметную линию «Классический курс», рассмотрены преимущественно вопросы классической физики: классической механики, молекулярной физики, электродинамики. Учебный материал содержит информацию, расширяющую кругозор учащихся; темы докладов на семинарах, интернет-конференциях; ключевые слова, несущие главную смысловую нагрузку по изложенной теме; образцы заданий ЕГЭ.</a:t>
            </a: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444230"/>
            <a:ext cx="2433688"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541192" y="3444230"/>
            <a:ext cx="6495304" cy="1938992"/>
          </a:xfrm>
          <a:prstGeom prst="rect">
            <a:avLst/>
          </a:prstGeom>
        </p:spPr>
        <p:txBody>
          <a:bodyPr wrap="square">
            <a:spAutoFit/>
          </a:bodyPr>
          <a:lstStyle/>
          <a:p>
            <a:pPr algn="just"/>
            <a:r>
              <a:rPr lang="ru-RU" sz="1200" b="1" dirty="0"/>
              <a:t>Мякишев Г. Я.</a:t>
            </a:r>
            <a:r>
              <a:rPr lang="ru-RU" sz="1200" dirty="0"/>
              <a:t> </a:t>
            </a:r>
            <a:r>
              <a:rPr lang="ru-RU" sz="1200" b="1" dirty="0"/>
              <a:t>Физика. 11-й класс : базовый и углублённый уровни : учебник / Г. Я. Мякишев, Б. Б. Буховцев, В. М. Чаругин ; под редакцией Н. А. Парфентьевой. — 11-е изд., стер. — Москва : Просвещение, 2023. — 432 с. </a:t>
            </a:r>
            <a:endParaRPr lang="ru-RU" sz="1200" b="1" dirty="0" smtClean="0"/>
          </a:p>
          <a:p>
            <a:pPr algn="just"/>
            <a:endParaRPr lang="ru-RU" sz="1200" b="1" dirty="0"/>
          </a:p>
          <a:p>
            <a:pPr algn="just"/>
            <a:r>
              <a:rPr lang="ru-RU" sz="1200" dirty="0"/>
              <a:t>Материал учебника, завершающего предметную линию «Классический курс», даёт представление о современной физике: теории относительности, квантовой теории, физике атомного ядра и элементарных частиц, строении Вселенной. Учебный материал содержит информацию, расширяющую кругозор учащегося; темы докладов на семинарах, интернет-конференциях; ключевые слова, несущие главную смысловую нагрузку по изложенной теме; образцы заданий ЕГЭ. </a:t>
            </a:r>
          </a:p>
        </p:txBody>
      </p:sp>
    </p:spTree>
    <p:extLst>
      <p:ext uri="{BB962C8B-B14F-4D97-AF65-F5344CB8AC3E}">
        <p14:creationId xmlns:p14="http://schemas.microsoft.com/office/powerpoint/2010/main" val="19437166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3" y="125165"/>
            <a:ext cx="2358929" cy="3159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89302" y="125165"/>
            <a:ext cx="6547194" cy="1938992"/>
          </a:xfrm>
          <a:prstGeom prst="rect">
            <a:avLst/>
          </a:prstGeom>
        </p:spPr>
        <p:txBody>
          <a:bodyPr wrap="square">
            <a:spAutoFit/>
          </a:bodyPr>
          <a:lstStyle/>
          <a:p>
            <a:pPr algn="just"/>
            <a:r>
              <a:rPr lang="ru-RU" sz="1200" b="1" dirty="0"/>
              <a:t>Физика. 10-й класс : базовый и углублённый уровни : учебник / А. В. Грачёв, В. А. Погожев, А. М. Салецкий, П. Ю. Боков. — 8-е изд., стер. — Москва : Просвещение, 2022. — 463 с</a:t>
            </a:r>
            <a:r>
              <a:rPr lang="ru-RU" sz="1200" b="1" dirty="0" smtClean="0"/>
              <a:t>.</a:t>
            </a:r>
          </a:p>
          <a:p>
            <a:pPr algn="just"/>
            <a:endParaRPr lang="ru-RU" sz="1200" dirty="0"/>
          </a:p>
          <a:p>
            <a:pPr algn="just"/>
            <a:r>
              <a:rPr lang="ru-RU" sz="1200" dirty="0"/>
              <a:t>Учебник предназначен для изучения физики на базовом и углублённом уровнях в 10 классе общеобразовательных организаций. Учебник вместе с рабочими тетрадями, тетрадью для лабораторных работ и методическим пособием для учителей входит в учебно-методический комплект по физике для 10 класса и рассматривает разделы: «Механические явления», «Тепловые явления» и «Электрические явления» (электростатика). </a:t>
            </a: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67" y="3429000"/>
            <a:ext cx="2358929"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49342" y="3429000"/>
            <a:ext cx="6587154" cy="2123658"/>
          </a:xfrm>
          <a:prstGeom prst="rect">
            <a:avLst/>
          </a:prstGeom>
        </p:spPr>
        <p:txBody>
          <a:bodyPr wrap="square">
            <a:spAutoFit/>
          </a:bodyPr>
          <a:lstStyle/>
          <a:p>
            <a:pPr algn="just"/>
            <a:r>
              <a:rPr lang="ru-RU" sz="1200" b="1" dirty="0"/>
              <a:t>Физика. 11-й класс </a:t>
            </a:r>
            <a:r>
              <a:rPr lang="ru-RU" sz="1200" dirty="0"/>
              <a:t>: </a:t>
            </a:r>
            <a:r>
              <a:rPr lang="ru-RU" sz="1200" b="1" dirty="0"/>
              <a:t>базовый и углублённый уровни : учебник / А. В. Грачёв, В. А. Погожев, А. М. Салецкий, П. Ю. Боков. — 9-е изд., стер. — Москва : Просвещение, 2022. — 462 с. </a:t>
            </a:r>
            <a:endParaRPr lang="ru-RU" sz="1200" b="1" dirty="0" smtClean="0"/>
          </a:p>
          <a:p>
            <a:pPr algn="just"/>
            <a:endParaRPr lang="ru-RU" sz="1200" dirty="0"/>
          </a:p>
          <a:p>
            <a:pPr algn="just"/>
            <a:r>
              <a:rPr lang="ru-RU" sz="1200" dirty="0"/>
              <a:t>Учебник предназначен для изучения физики в 11 классе общеобразовательных организаций. Дополнительные к базовому уровню материалы позволяют изучить предмет на углублённом уровне, подготовиться к единому государственному экзамену по физике. Учебник вместе с рабочими тетрадями, тетрадью для лабораторных работ и методическим пособием для учителей составляет учебно-методический комплект по физике для 11 класса. Представлены разделы: «Электромагнитные явления», «Оптические явления» и «Квантовые явления», «Строение Вселенной». </a:t>
            </a:r>
          </a:p>
        </p:txBody>
      </p:sp>
    </p:spTree>
    <p:extLst>
      <p:ext uri="{BB962C8B-B14F-4D97-AF65-F5344CB8AC3E}">
        <p14:creationId xmlns:p14="http://schemas.microsoft.com/office/powerpoint/2010/main" val="10429262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520280" cy="3199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648372" y="116632"/>
            <a:ext cx="6388124" cy="1938992"/>
          </a:xfrm>
          <a:prstGeom prst="rect">
            <a:avLst/>
          </a:prstGeom>
        </p:spPr>
        <p:txBody>
          <a:bodyPr wrap="square">
            <a:spAutoFit/>
          </a:bodyPr>
          <a:lstStyle/>
          <a:p>
            <a:pPr algn="just"/>
            <a:r>
              <a:rPr lang="ru-RU" sz="1200" b="1" dirty="0"/>
              <a:t>Пурышева Н. С.</a:t>
            </a:r>
            <a:r>
              <a:rPr lang="ru-RU" sz="1200" dirty="0"/>
              <a:t> </a:t>
            </a:r>
            <a:r>
              <a:rPr lang="ru-RU" sz="1200" b="1" dirty="0"/>
              <a:t>Физика. 10-й класс : базовый и углублённый уровни : учебник / Н. С. Пурышева, Н. Е. Важеевская, Д. А. Исаев. — 11-е изд., стер. — Москва : Просвещение, 2022. — 334 с. </a:t>
            </a:r>
            <a:endParaRPr lang="ru-RU" sz="1200" b="1" dirty="0" smtClean="0"/>
          </a:p>
          <a:p>
            <a:pPr algn="just"/>
            <a:endParaRPr lang="ru-RU" sz="1200" dirty="0"/>
          </a:p>
          <a:p>
            <a:pPr algn="just"/>
            <a:r>
              <a:rPr lang="ru-RU" sz="1200" dirty="0"/>
              <a:t>Учебник предназначен для учащихся 10 классов и включает следующие разделы: «Классическая механика», «Молекулярная физика», «Электростатика» (раздел «Электродинамики»), лабораторные работы. Методический аппарат учебника составляют вопросы для самопроверки, система заданий, включающих качественные, графические и вычислительные задачи, вопросы для дискуссии, исследовательские задания, темы проектов. </a:t>
            </a: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429000"/>
            <a:ext cx="2520280" cy="3299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638474" y="3443764"/>
            <a:ext cx="6398021" cy="2123658"/>
          </a:xfrm>
          <a:prstGeom prst="rect">
            <a:avLst/>
          </a:prstGeom>
        </p:spPr>
        <p:txBody>
          <a:bodyPr wrap="square">
            <a:spAutoFit/>
          </a:bodyPr>
          <a:lstStyle/>
          <a:p>
            <a:pPr algn="just"/>
            <a:r>
              <a:rPr lang="ru-RU" sz="1200" b="1" dirty="0"/>
              <a:t>Физика. 11-й класс </a:t>
            </a:r>
            <a:r>
              <a:rPr lang="ru-RU" sz="1200" dirty="0"/>
              <a:t>: </a:t>
            </a:r>
            <a:r>
              <a:rPr lang="ru-RU" sz="1200" b="1" dirty="0"/>
              <a:t>базовый и углублённый уровни : учебник / Н. С. Пурышева, Н. Е. Важеевская, Д. А. Исаев, В. М. Чаругин. — 11-е изд., стер. — Москва : Просвещение, 2022. — 332 с. </a:t>
            </a:r>
            <a:endParaRPr lang="ru-RU" sz="1200" b="1" dirty="0" smtClean="0"/>
          </a:p>
          <a:p>
            <a:pPr algn="just"/>
            <a:endParaRPr lang="ru-RU" sz="1200" dirty="0"/>
          </a:p>
          <a:p>
            <a:pPr algn="just"/>
            <a:r>
              <a:rPr lang="ru-RU" sz="1200" dirty="0"/>
              <a:t>Учебник предназначен для учащихся 11 классов и включает следующие разделы: «Электродинамика», «Элементы квантовой физики», «Астрофизика», лабораторные работы. Методический аппарат учебника составляют вопросы для самопроверки, система заданий, включающих качественные, графические и вычислительные задачи, вопросы для дискуссии, исследовательские задания, темы проектов. В учебнике имеется рубрика «За страницами учебника», в которую помещён дополнительный материал.</a:t>
            </a:r>
          </a:p>
        </p:txBody>
      </p:sp>
    </p:spTree>
    <p:extLst>
      <p:ext uri="{BB962C8B-B14F-4D97-AF65-F5344CB8AC3E}">
        <p14:creationId xmlns:p14="http://schemas.microsoft.com/office/powerpoint/2010/main" val="9563397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1"/>
            <a:ext cx="2494235" cy="3168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601738" y="149492"/>
            <a:ext cx="6506766" cy="2492990"/>
          </a:xfrm>
          <a:prstGeom prst="rect">
            <a:avLst/>
          </a:prstGeom>
        </p:spPr>
        <p:txBody>
          <a:bodyPr wrap="square">
            <a:spAutoFit/>
          </a:bodyPr>
          <a:lstStyle/>
          <a:p>
            <a:pPr algn="just"/>
            <a:r>
              <a:rPr lang="ru-RU" sz="1200" b="1" dirty="0"/>
              <a:t>Физика. 10-й класс</a:t>
            </a:r>
            <a:r>
              <a:rPr lang="ru-RU" sz="1200" dirty="0"/>
              <a:t> : </a:t>
            </a:r>
            <a:r>
              <a:rPr lang="ru-RU" sz="1200" b="1" dirty="0"/>
              <a:t>базовый уровень : учебник / Л. Э. Генденштейн, А. А. Булатова, И. Н. Корнильев, А. В. Кошкина. — 3-е изд., стер. — Москва : Просвещение, 2022. — 256 с.  </a:t>
            </a:r>
            <a:endParaRPr lang="ru-RU" sz="1200" b="1" dirty="0" smtClean="0"/>
          </a:p>
          <a:p>
            <a:pPr algn="just"/>
            <a:endParaRPr lang="ru-RU" sz="1200" dirty="0"/>
          </a:p>
          <a:p>
            <a:pPr algn="just"/>
            <a:r>
              <a:rPr lang="ru-RU" sz="1200" dirty="0"/>
              <a:t>Линия учебников для среднего общего образования ориентирована на обучение решению задач. Параграфы книги представляют собой канву сценариев уроков, реализующих системно-деятельностный подход к обучению: тщательно подобранные задания погружены непосредственно в теорию. В 10-м классе изложены темы: кинематика, динамика, законы сохранения в механике, статика и гидростатика, молекулярная физика и термодинамика, электростатика и постоянный электрический ток; в 11-м классе — электродинамика, колебания и волны, оптика, элементы теории относительности, квантовая физика, строение Вселенной. Имеются задания для проектно-исследовательской деятельности. </a:t>
            </a: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3429000"/>
            <a:ext cx="2494235" cy="3288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601739" y="3429000"/>
            <a:ext cx="6434758" cy="2492990"/>
          </a:xfrm>
          <a:prstGeom prst="rect">
            <a:avLst/>
          </a:prstGeom>
        </p:spPr>
        <p:txBody>
          <a:bodyPr wrap="square">
            <a:spAutoFit/>
          </a:bodyPr>
          <a:lstStyle/>
          <a:p>
            <a:pPr algn="just"/>
            <a:r>
              <a:rPr lang="ru-RU" sz="1200" b="1" dirty="0"/>
              <a:t>Физика. 11-й класс</a:t>
            </a:r>
            <a:r>
              <a:rPr lang="ru-RU" sz="1200" dirty="0"/>
              <a:t> : </a:t>
            </a:r>
            <a:r>
              <a:rPr lang="ru-RU" sz="1200" b="1" dirty="0"/>
              <a:t>базовый уровень : учебник / Л. Э. Генденштейн, А. А. Булатова, И. Н. Корнильев, А. В. Кошкина. — 3-е изд., стер. — Москва : Просвещение, 2022. — 253 с. </a:t>
            </a:r>
            <a:endParaRPr lang="ru-RU" sz="1200" b="1" dirty="0" smtClean="0"/>
          </a:p>
          <a:p>
            <a:pPr algn="just"/>
            <a:endParaRPr lang="ru-RU" sz="1200" dirty="0"/>
          </a:p>
          <a:p>
            <a:pPr algn="just"/>
            <a:r>
              <a:rPr lang="ru-RU" sz="1200" dirty="0"/>
              <a:t>Линия учебников для среднего общего образования ориентирована на обучение решению задач. Параграфы представляют собой канву сценариев уроков, реализующих системно-деятельностный подход к обучению: тщательно подобранные задания погружены непосредственно в теорию. В 10-м классе изложены темы: кинематика, динамика, законы сохранения в механике, статика и гидростатика, молекулярная физика и термодинамика, электростатика и постоянный электрический ток; в 11-м классе — электродинамика, колебания и волны, оптика, элементы теории относительности, квантовая физика, строение Вселенной. Имеются задания для проектно-исследовательской деятельности. </a:t>
            </a:r>
          </a:p>
        </p:txBody>
      </p:sp>
    </p:spTree>
    <p:extLst>
      <p:ext uri="{BB962C8B-B14F-4D97-AF65-F5344CB8AC3E}">
        <p14:creationId xmlns:p14="http://schemas.microsoft.com/office/powerpoint/2010/main" val="32838258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71438"/>
            <a:ext cx="2434090" cy="3213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541594" y="75724"/>
            <a:ext cx="6494902" cy="2123658"/>
          </a:xfrm>
          <a:prstGeom prst="rect">
            <a:avLst/>
          </a:prstGeom>
        </p:spPr>
        <p:txBody>
          <a:bodyPr wrap="square">
            <a:spAutoFit/>
          </a:bodyPr>
          <a:lstStyle/>
          <a:p>
            <a:pPr algn="just"/>
            <a:r>
              <a:rPr lang="ru-RU" sz="1200" b="1" dirty="0"/>
              <a:t>Белага В. В.</a:t>
            </a:r>
            <a:r>
              <a:rPr lang="ru-RU" sz="1200" dirty="0"/>
              <a:t> </a:t>
            </a:r>
            <a:r>
              <a:rPr lang="ru-RU" sz="1200" b="1" dirty="0"/>
              <a:t>Физика. 10-й класс : базовый уровень : учебник / В. В. Белага, И. А. Ломаченков, Ю. А. Панебратцев. — 4-е изд., стер. — Москва : Просвещение, 2022. — 223 с. </a:t>
            </a:r>
            <a:endParaRPr lang="ru-RU" sz="1200" b="1" dirty="0" smtClean="0"/>
          </a:p>
          <a:p>
            <a:pPr algn="just"/>
            <a:endParaRPr lang="ru-RU" sz="1200" dirty="0"/>
          </a:p>
          <a:p>
            <a:pPr algn="just"/>
            <a:r>
              <a:rPr lang="ru-RU" sz="1200" dirty="0"/>
              <a:t>Издание подготовлено в соответствии с требованиями Федерального государственного образовательного стандарта среднего общего образования. Материал учебника направлен на формирование научных представлений о физических законах и явлениях и основывается на достижениях современной физики и техники. Главными особенностями данного учебника являются фиксированный в тематических разворотах формат, лаконичность и жёсткая структурированность текста, разнообразный иллюстративный ряд.</a:t>
            </a: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310" y="3429000"/>
            <a:ext cx="2422283"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541594" y="3429000"/>
            <a:ext cx="6494902" cy="2123658"/>
          </a:xfrm>
          <a:prstGeom prst="rect">
            <a:avLst/>
          </a:prstGeom>
        </p:spPr>
        <p:txBody>
          <a:bodyPr wrap="square">
            <a:spAutoFit/>
          </a:bodyPr>
          <a:lstStyle/>
          <a:p>
            <a:pPr algn="just"/>
            <a:r>
              <a:rPr lang="ru-RU" sz="1200" b="1" dirty="0"/>
              <a:t>Белага В. В.</a:t>
            </a:r>
            <a:r>
              <a:rPr lang="ru-RU" sz="1200" dirty="0"/>
              <a:t> </a:t>
            </a:r>
            <a:r>
              <a:rPr lang="ru-RU" sz="1200" b="1" dirty="0"/>
              <a:t>Физика. 11-й класс : базовый уровень : учебник / В. В. Белага, И. А. Ломаченков, Ю. А. Панебратцев. — 4-е изд., стер. — Москва : Просвещение, 2022. — 239 с.  </a:t>
            </a:r>
            <a:endParaRPr lang="ru-RU" sz="1200" b="1" dirty="0" smtClean="0"/>
          </a:p>
          <a:p>
            <a:pPr algn="just"/>
            <a:endParaRPr lang="ru-RU" sz="1200" dirty="0"/>
          </a:p>
          <a:p>
            <a:pPr algn="just"/>
            <a:r>
              <a:rPr lang="ru-RU" sz="1200" dirty="0"/>
              <a:t>Издание подготовлено в соответствии с требованиями Федерального государственного образовательного стандарта среднего общего образования. Материал учебника направлен на формирование научных представлений о физических законах и явлениях и основывается на достижениях современной физики и техники. Главными особенностями данного учебника являются фиксированный в тематических разворотах формат, лаконичность и жёсткая структурированность текста, разнообразный иллюстративный ряд.</a:t>
            </a:r>
          </a:p>
        </p:txBody>
      </p:sp>
    </p:spTree>
    <p:extLst>
      <p:ext uri="{BB962C8B-B14F-4D97-AF65-F5344CB8AC3E}">
        <p14:creationId xmlns:p14="http://schemas.microsoft.com/office/powerpoint/2010/main" val="13428987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83498" y="302359"/>
            <a:ext cx="6422091" cy="5909310"/>
          </a:xfrm>
          <a:prstGeom prst="rect">
            <a:avLst/>
          </a:prstGeom>
        </p:spPr>
        <p:txBody>
          <a:bodyPr wrap="square">
            <a:spAutoFit/>
          </a:bodyPr>
          <a:lstStyle/>
          <a:p>
            <a:pPr algn="just"/>
            <a:r>
              <a:rPr lang="ru-RU" sz="1400" b="1" dirty="0" smtClean="0"/>
              <a:t>Абелюк </a:t>
            </a:r>
            <a:r>
              <a:rPr lang="ru-RU" sz="1400" b="1" dirty="0"/>
              <a:t>Е. С.</a:t>
            </a:r>
            <a:r>
              <a:rPr lang="ru-RU" sz="1400" dirty="0"/>
              <a:t> </a:t>
            </a:r>
            <a:r>
              <a:rPr lang="ru-RU" sz="1400" b="1" dirty="0" smtClean="0"/>
              <a:t>Литература</a:t>
            </a:r>
            <a:r>
              <a:rPr lang="ru-RU" sz="1400" b="1" dirty="0"/>
              <a:t>. 11 класс. Базовый уровень. В двух частях. Часть 1.  [Текст] : учебник / Е. С. Абелюк, К. М. Поливанов ; ред. Л. А. Вербицкая. </a:t>
            </a:r>
            <a:r>
              <a:rPr lang="ru-RU" sz="1400" b="1" dirty="0" smtClean="0"/>
              <a:t>— </a:t>
            </a:r>
            <a:r>
              <a:rPr lang="ru-RU" sz="1400" b="1" dirty="0"/>
              <a:t>4-е изд., стер. </a:t>
            </a:r>
            <a:r>
              <a:rPr lang="ru-RU" sz="1400" b="1" dirty="0" smtClean="0"/>
              <a:t>— </a:t>
            </a:r>
            <a:r>
              <a:rPr lang="ru-RU" sz="1400" b="1" dirty="0"/>
              <a:t>Москва : Просвещение, 2022. </a:t>
            </a:r>
            <a:r>
              <a:rPr lang="ru-RU" sz="1400" b="1" dirty="0" smtClean="0"/>
              <a:t>— </a:t>
            </a:r>
            <a:r>
              <a:rPr lang="ru-RU" sz="1400" b="1" dirty="0"/>
              <a:t>224 с. : ил. </a:t>
            </a:r>
            <a:r>
              <a:rPr lang="ru-RU" sz="1400" b="1" dirty="0" smtClean="0"/>
              <a:t>— </a:t>
            </a:r>
            <a:r>
              <a:rPr lang="ru-RU" sz="1400" b="1" dirty="0"/>
              <a:t>(Сферы). </a:t>
            </a:r>
            <a:endParaRPr lang="ru-RU" sz="1400" b="1" dirty="0" smtClean="0"/>
          </a:p>
          <a:p>
            <a:pPr algn="just"/>
            <a:endParaRPr lang="ru-RU" sz="1400" b="1" dirty="0"/>
          </a:p>
          <a:p>
            <a:pPr algn="just"/>
            <a:r>
              <a:rPr lang="ru-RU" sz="1400" b="1" dirty="0" smtClean="0"/>
              <a:t>Абелюк </a:t>
            </a:r>
            <a:r>
              <a:rPr lang="ru-RU" sz="1400" b="1" dirty="0"/>
              <a:t>Е. С.</a:t>
            </a:r>
            <a:r>
              <a:rPr lang="ru-RU" sz="1400" dirty="0"/>
              <a:t> </a:t>
            </a:r>
            <a:r>
              <a:rPr lang="ru-RU" sz="1400" b="1" dirty="0" smtClean="0"/>
              <a:t>Литература</a:t>
            </a:r>
            <a:r>
              <a:rPr lang="ru-RU" sz="1400" b="1" dirty="0"/>
              <a:t>. 11 класс. Базовый уровень. В двух частях. Часть 2.  [Текст] : учебник / Е. С. Абелюк, К. М. Поливанов ; ред. Л. А. Вербицкая. </a:t>
            </a:r>
            <a:r>
              <a:rPr lang="ru-RU" sz="1400" b="1" dirty="0" smtClean="0"/>
              <a:t>— </a:t>
            </a:r>
            <a:r>
              <a:rPr lang="ru-RU" sz="1400" b="1" dirty="0"/>
              <a:t>4-е изд., стер. </a:t>
            </a:r>
            <a:r>
              <a:rPr lang="ru-RU" sz="1400" b="1" dirty="0" smtClean="0"/>
              <a:t>— </a:t>
            </a:r>
            <a:r>
              <a:rPr lang="ru-RU" sz="1400" b="1" dirty="0"/>
              <a:t>Москва : Просвещение, 2022. </a:t>
            </a:r>
            <a:r>
              <a:rPr lang="ru-RU" sz="1400" b="1" dirty="0" smtClean="0"/>
              <a:t>— </a:t>
            </a:r>
            <a:r>
              <a:rPr lang="ru-RU" sz="1400" b="1" dirty="0"/>
              <a:t>288 с. : ил. </a:t>
            </a:r>
            <a:r>
              <a:rPr lang="ru-RU" sz="1400" b="1" dirty="0" smtClean="0"/>
              <a:t>— </a:t>
            </a:r>
            <a:r>
              <a:rPr lang="ru-RU" sz="1400" b="1" dirty="0"/>
              <a:t>(Сферы).</a:t>
            </a:r>
            <a:endParaRPr lang="ru-RU" sz="1400" b="1" dirty="0" smtClean="0"/>
          </a:p>
          <a:p>
            <a:pPr algn="just"/>
            <a:endParaRPr lang="ru-RU" sz="1400" dirty="0"/>
          </a:p>
          <a:p>
            <a:pPr algn="just"/>
            <a:r>
              <a:rPr lang="ru-RU" sz="1400" dirty="0"/>
              <a:t>Учебник входит в новую линию учебно-методических комплексов "Сферы" по литературе для 10-11 классов. Издание подготовлено в соответствии с требованиями Федерального государственного образовательного стандарта и освещает вопросы курса литературы для средней школы. Главными особенностями данного учебника являются фиксированный в тематических разворотах формат, лаконичность и жёсткая структурированность текста, разнообразный иллюстративный ряд. В учебнике рассматривается творчество таких ярких поэтов и писателей периода конца 19 — начала 20 века, как И. Бунин, Л. Андреев, А. Куприн, М. Горький, И. Анненский, В. Ходасевич, А. Блок, А. Ахматова, О. Мандельштам, В. Маяковский, М. </a:t>
            </a:r>
            <a:r>
              <a:rPr lang="ru-RU" sz="1400" dirty="0" smtClean="0"/>
              <a:t>Цветаева</a:t>
            </a:r>
            <a:r>
              <a:rPr lang="ru-RU" sz="1400" dirty="0"/>
              <a:t>, С. Есенин. </a:t>
            </a:r>
            <a:endParaRPr lang="ru-RU" sz="1400" dirty="0" smtClean="0"/>
          </a:p>
          <a:p>
            <a:pPr algn="just"/>
            <a:r>
              <a:rPr lang="ru-RU" sz="1400" dirty="0" smtClean="0"/>
              <a:t>Линию </a:t>
            </a:r>
            <a:r>
              <a:rPr lang="ru-RU" sz="1400" dirty="0"/>
              <a:t>учебников отличают: соединение в учебном сюжете литературоведческого, исторического и искусствоведческого компонентов; синхронизация литературы с историей, наличие "ленты времени"; наличие блока современной отечественной литературы; изучение её во взаимосвязи с классической традицией; лаконизм, простота и доступность изложения материала.</a:t>
            </a:r>
          </a:p>
        </p:txBody>
      </p:sp>
      <p:pic>
        <p:nvPicPr>
          <p:cNvPr id="276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16632"/>
            <a:ext cx="2475994" cy="3138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3" y="3356992"/>
            <a:ext cx="2475995"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86588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88302"/>
            <a:ext cx="2376264" cy="3268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83768" y="119304"/>
            <a:ext cx="6552728" cy="2308324"/>
          </a:xfrm>
          <a:prstGeom prst="rect">
            <a:avLst/>
          </a:prstGeom>
        </p:spPr>
        <p:txBody>
          <a:bodyPr wrap="square">
            <a:spAutoFit/>
          </a:bodyPr>
          <a:lstStyle/>
          <a:p>
            <a:pPr algn="just"/>
            <a:r>
              <a:rPr lang="ru-RU" sz="1200" b="1" dirty="0"/>
              <a:t>Основы безопасности жизнедеятельности</a:t>
            </a:r>
            <a:r>
              <a:rPr lang="ru-RU" sz="1200" dirty="0"/>
              <a:t>.</a:t>
            </a:r>
            <a:r>
              <a:rPr lang="ru-RU" sz="1200" b="1" dirty="0"/>
              <a:t> 10-й класс</a:t>
            </a:r>
            <a:r>
              <a:rPr lang="ru-RU" sz="1200" dirty="0"/>
              <a:t> </a:t>
            </a:r>
            <a:r>
              <a:rPr lang="ru-RU" sz="1200" b="1" dirty="0"/>
              <a:t>: учебник / Б. О. Хренников, Н. В. Гололобов, Л. И. Льняная, М. В. Маслов. — Москва : Просвещение, 2023. — 383 с. </a:t>
            </a:r>
            <a:endParaRPr lang="ru-RU" sz="1200" b="1" dirty="0" smtClean="0"/>
          </a:p>
          <a:p>
            <a:pPr algn="just"/>
            <a:endParaRPr lang="ru-RU" sz="1200" b="1" dirty="0"/>
          </a:p>
          <a:p>
            <a:pPr algn="just"/>
            <a:r>
              <a:rPr lang="ru-RU" sz="1200" dirty="0"/>
              <a:t>Предметная линия учебников под редакцией С. Н. Егорова. 10—11 классы». Учебник, построенный по модульному принципу, содержит важнейшие правила поведения в опасных и чрезвычайных ситуациях (техногенного, природного и социального происхождения), которые могут возникнуть в повседневной жизни. Учебник также содержит разделы, посвящённые здоровью и здоровому образу жизни, оказанию первой помощи при различных несчастных случаях. Большое внимание уделяется обороне государства и подготовке юношей-старшеклассников к службе в Вооружённых Силах Российской Федерации.</a:t>
            </a:r>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644" y="3501008"/>
            <a:ext cx="2375123"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83768" y="3501008"/>
            <a:ext cx="6552728" cy="2308324"/>
          </a:xfrm>
          <a:prstGeom prst="rect">
            <a:avLst/>
          </a:prstGeom>
        </p:spPr>
        <p:txBody>
          <a:bodyPr wrap="square">
            <a:spAutoFit/>
          </a:bodyPr>
          <a:lstStyle/>
          <a:p>
            <a:pPr algn="just"/>
            <a:r>
              <a:rPr lang="ru-RU" sz="1200" b="1" dirty="0"/>
              <a:t>Основы безопасности жизнедеятельности. 11-й класс</a:t>
            </a:r>
            <a:r>
              <a:rPr lang="ru-RU" sz="1200" dirty="0"/>
              <a:t> </a:t>
            </a:r>
            <a:r>
              <a:rPr lang="ru-RU" sz="1200" b="1" dirty="0"/>
              <a:t>: учебник / Б. О. Хренников, Н. В. Гололобов, Л. И. Льняная, М. В. Маслов. — Москва : Просвещение, 2023. — 320 с. </a:t>
            </a:r>
            <a:endParaRPr lang="ru-RU" sz="1200" b="1" dirty="0" smtClean="0"/>
          </a:p>
          <a:p>
            <a:pPr algn="just"/>
            <a:endParaRPr lang="ru-RU" sz="1200" b="1" dirty="0"/>
          </a:p>
          <a:p>
            <a:pPr algn="just"/>
            <a:r>
              <a:rPr lang="ru-RU" sz="1200" dirty="0"/>
              <a:t>Предметная линия учебников под редакцией С. Н. Егорова. 10—11 классы». Учебник, построенный по модульному принципу, содержит важнейшие правила поведения в опасных и чрезвычайных ситуациях (техногенного, природного и социального происхождения), которые могут возникнуть в повседневной жизни. Учебник также содержит разделы, посвящённые здоровью и здоровому образу жизни, оказанию первой помощи при различных несчастных случаях. Большое внимание уделяется гражданской обороне, службе в Вооружённых Силах Российской Федерации (по призыву и контракту), а также альтернативной гражданской обороне. </a:t>
            </a:r>
          </a:p>
        </p:txBody>
      </p:sp>
    </p:spTree>
    <p:extLst>
      <p:ext uri="{BB962C8B-B14F-4D97-AF65-F5344CB8AC3E}">
        <p14:creationId xmlns:p14="http://schemas.microsoft.com/office/powerpoint/2010/main" val="27460093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00013"/>
            <a:ext cx="2448272" cy="335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555776" y="100013"/>
            <a:ext cx="6480720" cy="1569660"/>
          </a:xfrm>
          <a:prstGeom prst="rect">
            <a:avLst/>
          </a:prstGeom>
        </p:spPr>
        <p:txBody>
          <a:bodyPr wrap="square">
            <a:spAutoFit/>
          </a:bodyPr>
          <a:lstStyle/>
          <a:p>
            <a:pPr algn="just"/>
            <a:r>
              <a:rPr lang="ru-RU" sz="1200" b="1" dirty="0"/>
              <a:t>Ким С. В.</a:t>
            </a:r>
            <a:r>
              <a:rPr lang="ru-RU" sz="1200" dirty="0"/>
              <a:t> </a:t>
            </a:r>
            <a:r>
              <a:rPr lang="ru-RU" sz="1200" b="1" dirty="0"/>
              <a:t>Основы безопасности жизнедеятельности. 10—11 классы: базовый уровень : учебник / С. В. Ким, В. А. Горский. — 5-е изд., стер. — Москва : Просвещение, 2022. — 396 с. </a:t>
            </a:r>
            <a:endParaRPr lang="ru-RU" sz="1200" b="1" dirty="0" smtClean="0"/>
          </a:p>
          <a:p>
            <a:pPr algn="just"/>
            <a:endParaRPr lang="ru-RU" sz="1200" dirty="0"/>
          </a:p>
          <a:p>
            <a:pPr algn="just"/>
            <a:r>
              <a:rPr lang="ru-RU" sz="1200" dirty="0"/>
              <a:t>Учебник предназначен для осознанного формирования у обучающихся знаний и навыков безопасного поведения в чрезвычайных ситуациях и здорового образа жизни, основ медицинских знаний и оказания первой помощи, основ обороны государства, воинской обязанности и военной службы.</a:t>
            </a:r>
          </a:p>
        </p:txBody>
      </p:sp>
    </p:spTree>
    <p:extLst>
      <p:ext uri="{BB962C8B-B14F-4D97-AF65-F5344CB8AC3E}">
        <p14:creationId xmlns:p14="http://schemas.microsoft.com/office/powerpoint/2010/main" val="29773025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65734"/>
            <a:ext cx="2520280" cy="3355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627784" y="65734"/>
            <a:ext cx="6408712" cy="1384995"/>
          </a:xfrm>
          <a:prstGeom prst="rect">
            <a:avLst/>
          </a:prstGeom>
        </p:spPr>
        <p:txBody>
          <a:bodyPr wrap="square">
            <a:spAutoFit/>
          </a:bodyPr>
          <a:lstStyle/>
          <a:p>
            <a:pPr algn="just"/>
            <a:r>
              <a:rPr lang="ru-RU" sz="1200" b="1" dirty="0"/>
              <a:t>Лях В. И.</a:t>
            </a:r>
            <a:r>
              <a:rPr lang="ru-RU" sz="1200" dirty="0"/>
              <a:t> </a:t>
            </a:r>
            <a:r>
              <a:rPr lang="ru-RU" sz="1200" b="1" dirty="0"/>
              <a:t>Физическая культура. 10—11-е классы : базовый уровень : учебник / В. И. Лях. — 11-е изд., стер. — Москва : Просвещение, 2023. — 271 с. </a:t>
            </a:r>
            <a:endParaRPr lang="ru-RU" sz="1200" b="1" dirty="0" smtClean="0"/>
          </a:p>
          <a:p>
            <a:pPr algn="just"/>
            <a:endParaRPr lang="ru-RU" sz="1200" dirty="0"/>
          </a:p>
          <a:p>
            <a:pPr algn="just"/>
            <a:r>
              <a:rPr lang="ru-RU" sz="1200" dirty="0"/>
              <a:t>В учебник включены теоретические сведения об основах физической культуры, обязательный учебный материал по спортивным играм, лёгкой атлетике, гимнастике, элементам единоборств, лыжной подготовке и плаванию. Описаны также самостоятельные занятия роликовыми коньками, дартсом и аэробикой.</a:t>
            </a:r>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573016"/>
            <a:ext cx="2520280"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627784" y="3559205"/>
            <a:ext cx="6408712" cy="1754326"/>
          </a:xfrm>
          <a:prstGeom prst="rect">
            <a:avLst/>
          </a:prstGeom>
        </p:spPr>
        <p:txBody>
          <a:bodyPr wrap="square">
            <a:spAutoFit/>
          </a:bodyPr>
          <a:lstStyle/>
          <a:p>
            <a:pPr algn="just"/>
            <a:r>
              <a:rPr lang="ru-RU" sz="1200" b="1" dirty="0"/>
              <a:t>Матвеев А. П. Физическая культура. 10—11-е классы : базовый уровень : учебник / А. П. Матвеев, Е. С. Палехова. — 6-е изд., стер. — Москва : Просвещение, 2022. — 158 с. </a:t>
            </a:r>
            <a:endParaRPr lang="ru-RU" sz="1200" b="1" dirty="0" smtClean="0"/>
          </a:p>
          <a:p>
            <a:pPr algn="just"/>
            <a:endParaRPr lang="ru-RU" sz="1200" dirty="0"/>
          </a:p>
          <a:p>
            <a:pPr algn="just"/>
            <a:r>
              <a:rPr lang="ru-RU" sz="1200" dirty="0"/>
              <a:t>Учебник предназначен для изучения основных сведений о физической культуре и спорте, о методах выполнения физкультурных мероприятий в режиме учебного дня. В учебнике предложены также различные техники и комплексы упражнений для самостоятельной организации оздоровительно-физкультурной деятельности вне школьных занятий. </a:t>
            </a:r>
          </a:p>
        </p:txBody>
      </p:sp>
    </p:spTree>
    <p:extLst>
      <p:ext uri="{BB962C8B-B14F-4D97-AF65-F5344CB8AC3E}">
        <p14:creationId xmlns:p14="http://schemas.microsoft.com/office/powerpoint/2010/main" val="29470847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3730"/>
            <a:ext cx="2448272" cy="3315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561878" y="118016"/>
            <a:ext cx="6474618" cy="1569660"/>
          </a:xfrm>
          <a:prstGeom prst="rect">
            <a:avLst/>
          </a:prstGeom>
        </p:spPr>
        <p:txBody>
          <a:bodyPr wrap="square">
            <a:spAutoFit/>
          </a:bodyPr>
          <a:lstStyle/>
          <a:p>
            <a:pPr algn="just"/>
            <a:r>
              <a:rPr lang="ru-RU" sz="1200" b="1" dirty="0"/>
              <a:t>Матвеев А. П. Физическая культура. 10—11-е классы : базовый уровень : учебник / А. П. Матвеев, Е. С. Палехова. — 6-е изд., стер. — Москва : Просвещение, 2022. — 158 с. </a:t>
            </a:r>
            <a:endParaRPr lang="ru-RU" sz="1200" b="1" dirty="0" smtClean="0"/>
          </a:p>
          <a:p>
            <a:pPr algn="just"/>
            <a:endParaRPr lang="ru-RU" sz="1200" dirty="0"/>
          </a:p>
          <a:p>
            <a:pPr algn="just"/>
            <a:r>
              <a:rPr lang="ru-RU" sz="1200" dirty="0"/>
              <a:t>Учебник поможет учащимся 10—11 классов на основе обширного иллюстративного материала и доступного текста усвоить необходимые знания о физической культуре, научиться самостоятельно составлять режим дня, делать зарядку, упражнения для улучшения осанки, проводить физкультминутки, подвижные игры. </a:t>
            </a:r>
          </a:p>
        </p:txBody>
      </p:sp>
      <p:pic>
        <p:nvPicPr>
          <p:cNvPr id="14340" name="Picture 4" descr="Погадаев Г. И. - Физическая культура: 10-11-е классы: базовый уровень"/>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606" y="3510785"/>
            <a:ext cx="2448272" cy="3320921"/>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561878" y="3573016"/>
            <a:ext cx="6474618" cy="1200329"/>
          </a:xfrm>
          <a:prstGeom prst="rect">
            <a:avLst/>
          </a:prstGeom>
        </p:spPr>
        <p:txBody>
          <a:bodyPr wrap="square">
            <a:spAutoFit/>
          </a:bodyPr>
          <a:lstStyle/>
          <a:p>
            <a:pPr algn="just"/>
            <a:r>
              <a:rPr lang="ru-RU" sz="1200" b="1" dirty="0"/>
              <a:t>Погадаев Г. И.</a:t>
            </a:r>
            <a:r>
              <a:rPr lang="ru-RU" sz="1200" dirty="0"/>
              <a:t> </a:t>
            </a:r>
            <a:r>
              <a:rPr lang="ru-RU" sz="1200" b="1" dirty="0"/>
              <a:t>Физическая культура. 10-11-е классы : базовый уровень : учебник / Г. И. Погадаев. — 9-е изд., стер. — Москва : Просвещение, 2022. — 287 с. </a:t>
            </a:r>
            <a:endParaRPr lang="ru-RU" sz="1200" b="1" dirty="0" smtClean="0"/>
          </a:p>
          <a:p>
            <a:pPr algn="just"/>
            <a:endParaRPr lang="ru-RU" sz="1200" dirty="0"/>
          </a:p>
          <a:p>
            <a:pPr algn="just"/>
            <a:r>
              <a:rPr lang="ru-RU" sz="1200" dirty="0"/>
              <a:t>Учебник входит в учебно-методический комплект по физической культуре для 10—11 классов. Содержание учебника соответствует современным представлениям, возрастным и психологическим особенностям учащихся.</a:t>
            </a:r>
          </a:p>
        </p:txBody>
      </p:sp>
    </p:spTree>
    <p:extLst>
      <p:ext uri="{BB962C8B-B14F-4D97-AF65-F5344CB8AC3E}">
        <p14:creationId xmlns:p14="http://schemas.microsoft.com/office/powerpoint/2010/main" val="7076503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376264"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555776" y="135593"/>
            <a:ext cx="6552728" cy="1200329"/>
          </a:xfrm>
          <a:prstGeom prst="rect">
            <a:avLst/>
          </a:prstGeom>
        </p:spPr>
        <p:txBody>
          <a:bodyPr wrap="square">
            <a:spAutoFit/>
          </a:bodyPr>
          <a:lstStyle/>
          <a:p>
            <a:pPr algn="just"/>
            <a:r>
              <a:rPr lang="ru-RU" sz="1200" b="1" dirty="0"/>
              <a:t>Габриелян О. С.</a:t>
            </a:r>
            <a:r>
              <a:rPr lang="ru-RU" sz="1200" dirty="0"/>
              <a:t> </a:t>
            </a:r>
            <a:r>
              <a:rPr lang="ru-RU" sz="1200" b="1" dirty="0"/>
              <a:t>Химия. 10 класс : базовый уровень : учебник / О. С. Габриелян. — 10-е изд., стер. — Москва : Просвещение, 2022. — 191 с. </a:t>
            </a:r>
            <a:endParaRPr lang="ru-RU" sz="1200" b="1" dirty="0" smtClean="0"/>
          </a:p>
          <a:p>
            <a:pPr algn="just"/>
            <a:endParaRPr lang="ru-RU" sz="1200" b="1" dirty="0"/>
          </a:p>
          <a:p>
            <a:pPr algn="just"/>
            <a:r>
              <a:rPr lang="ru-RU" sz="1200" dirty="0"/>
              <a:t>Учебник продолжает курс химии, изложенный в учебниках «Химия. 8 класс» и «Химия. 9 класс» автора О. С. Габриеляна. Может быть использован при изучении курса органической химии на базовом уровне. </a:t>
            </a:r>
          </a:p>
        </p:txBody>
      </p:sp>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00" y="3501008"/>
            <a:ext cx="2412268" cy="328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83768" y="3501098"/>
            <a:ext cx="6552728" cy="1015663"/>
          </a:xfrm>
          <a:prstGeom prst="rect">
            <a:avLst/>
          </a:prstGeom>
        </p:spPr>
        <p:txBody>
          <a:bodyPr wrap="square">
            <a:spAutoFit/>
          </a:bodyPr>
          <a:lstStyle/>
          <a:p>
            <a:pPr algn="just"/>
            <a:r>
              <a:rPr lang="ru-RU" sz="1200" b="1" dirty="0"/>
              <a:t>Габриелян О. С.</a:t>
            </a:r>
            <a:r>
              <a:rPr lang="ru-RU" sz="1200" dirty="0"/>
              <a:t> </a:t>
            </a:r>
            <a:r>
              <a:rPr lang="ru-RU" sz="1200" b="1" dirty="0"/>
              <a:t>Химия. 11 класс : базовый уровень : учебник / О. С. Габриелян. — 9-е изд., стер. — Москва : Просвещение, 2022. — 223 с. </a:t>
            </a:r>
            <a:endParaRPr lang="ru-RU" sz="1200" b="1" dirty="0" smtClean="0"/>
          </a:p>
          <a:p>
            <a:pPr algn="just"/>
            <a:endParaRPr lang="ru-RU" sz="1200" dirty="0"/>
          </a:p>
          <a:p>
            <a:pPr algn="just"/>
            <a:r>
              <a:rPr lang="ru-RU" sz="1200" dirty="0"/>
              <a:t>Учебник принадлежит к завершённой предметной линии по химии для среднего общего образования и предназначен для изучения курса общей химии на базовом уровне. </a:t>
            </a:r>
          </a:p>
        </p:txBody>
      </p:sp>
    </p:spTree>
    <p:extLst>
      <p:ext uri="{BB962C8B-B14F-4D97-AF65-F5344CB8AC3E}">
        <p14:creationId xmlns:p14="http://schemas.microsoft.com/office/powerpoint/2010/main" val="14231773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304256"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11760" y="116632"/>
            <a:ext cx="6624736" cy="2308324"/>
          </a:xfrm>
          <a:prstGeom prst="rect">
            <a:avLst/>
          </a:prstGeom>
        </p:spPr>
        <p:txBody>
          <a:bodyPr wrap="square">
            <a:spAutoFit/>
          </a:bodyPr>
          <a:lstStyle/>
          <a:p>
            <a:pPr algn="just"/>
            <a:r>
              <a:rPr lang="ru-RU" sz="1200" b="1" dirty="0"/>
              <a:t>Рудзитис Г. Е.</a:t>
            </a:r>
            <a:r>
              <a:rPr lang="ru-RU" sz="1200" dirty="0"/>
              <a:t> </a:t>
            </a:r>
            <a:r>
              <a:rPr lang="ru-RU" sz="1200" b="1" dirty="0"/>
              <a:t>Химия. 10-й класс : базовый уровень : учебник / Г. Е. Рудзитис, Ф. Г. Фельдман. — 10-е изд., стер. — Москва : Просвещение, 2023. — 224 с. </a:t>
            </a:r>
            <a:endParaRPr lang="ru-RU" sz="1200" b="1" dirty="0" smtClean="0"/>
          </a:p>
          <a:p>
            <a:pPr algn="just"/>
            <a:endParaRPr lang="ru-RU" sz="1200" dirty="0"/>
          </a:p>
          <a:p>
            <a:pPr algn="just"/>
            <a:r>
              <a:rPr lang="ru-RU" sz="1200" dirty="0"/>
              <a:t>Данный учебник — основной элемент информационно-образовательной среды учебно-методического комплекта по органической химии для 10 класса. Учебник позволяет обеспечить достижение предметных, метапредметных и личностных результатов образования в соответствии с требованиями Федерального государственного образовательного стандарта среднего общего образования. Материал учебника организован в соответствии с разными формами учебной деятельности, что даёт возможность отрабатывать широкий спектр необходимых умений и компетенций. Эффективный самоконтроль учащиеся осуществляют с помощью рубрики «Личный результат».</a:t>
            </a:r>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35" y="3429000"/>
            <a:ext cx="2304256"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30090" y="3429000"/>
            <a:ext cx="6606405" cy="1938992"/>
          </a:xfrm>
          <a:prstGeom prst="rect">
            <a:avLst/>
          </a:prstGeom>
        </p:spPr>
        <p:txBody>
          <a:bodyPr wrap="square">
            <a:spAutoFit/>
          </a:bodyPr>
          <a:lstStyle/>
          <a:p>
            <a:pPr algn="just"/>
            <a:r>
              <a:rPr lang="ru-RU" sz="1200" b="1" dirty="0"/>
              <a:t>Рудзитис Г. Е.</a:t>
            </a:r>
            <a:r>
              <a:rPr lang="ru-RU" sz="1200" dirty="0"/>
              <a:t> </a:t>
            </a:r>
            <a:r>
              <a:rPr lang="ru-RU" sz="1200" b="1" dirty="0"/>
              <a:t>Химия. 11-й класс : базовый уровень : учебник / Г. Е. Рудзитис, Ф. Г. Фельдман. — 10-е изд., стер. — Москва : Просвещение, 2023. — 223 с. </a:t>
            </a:r>
            <a:endParaRPr lang="ru-RU" sz="1200" b="1" dirty="0" smtClean="0"/>
          </a:p>
          <a:p>
            <a:pPr algn="just"/>
            <a:endParaRPr lang="ru-RU" sz="1200" dirty="0" smtClean="0"/>
          </a:p>
          <a:p>
            <a:pPr algn="just"/>
            <a:r>
              <a:rPr lang="ru-RU" sz="1200" dirty="0"/>
              <a:t>Данный учебник — основной элемент информационно-образовательной среды учебно-методического комплекта по химии для 11 класса. В учебнике систематизированы сведения по основам общей и неорганической химии, а также химической технологии. </a:t>
            </a:r>
            <a:r>
              <a:rPr lang="ru-RU" sz="1200" dirty="0" smtClean="0"/>
              <a:t>Материал </a:t>
            </a:r>
            <a:r>
              <a:rPr lang="ru-RU" sz="1200" dirty="0"/>
              <a:t>учебника организован в соответствии с разными формами учебной деятельности, что даёт возможность отрабатывать широкий спектр необходимых умений и компетенций. Эффективный самоконтроль учащиеся осуществляют с помощью рубрики «Личный результат».</a:t>
            </a:r>
          </a:p>
        </p:txBody>
      </p:sp>
    </p:spTree>
    <p:extLst>
      <p:ext uri="{BB962C8B-B14F-4D97-AF65-F5344CB8AC3E}">
        <p14:creationId xmlns:p14="http://schemas.microsoft.com/office/powerpoint/2010/main" val="12017127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3" y="100013"/>
            <a:ext cx="2376265" cy="3256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83768" y="100013"/>
            <a:ext cx="6552728" cy="3046988"/>
          </a:xfrm>
          <a:prstGeom prst="rect">
            <a:avLst/>
          </a:prstGeom>
        </p:spPr>
        <p:txBody>
          <a:bodyPr wrap="square">
            <a:spAutoFit/>
          </a:bodyPr>
          <a:lstStyle/>
          <a:p>
            <a:pPr algn="just"/>
            <a:r>
              <a:rPr lang="ru-RU" sz="1200" b="1" dirty="0"/>
              <a:t>Кузнецова Н. Е.</a:t>
            </a:r>
            <a:r>
              <a:rPr lang="ru-RU" sz="1200" dirty="0"/>
              <a:t> </a:t>
            </a:r>
            <a:r>
              <a:rPr lang="ru-RU" sz="1200" b="1" dirty="0"/>
              <a:t>Химия. 10-й класс : базовый уровень : учебник / Н. Е. Кузнецова, Н. Н. Гара, А. Н. Лёвкин ; под редакцией А. А. Карцовой. — 2-е изд., стер. — Москва : Просвещение, 2022. — 318 с</a:t>
            </a:r>
            <a:r>
              <a:rPr lang="ru-RU" sz="1200" b="1" dirty="0" smtClean="0"/>
              <a:t>.</a:t>
            </a:r>
          </a:p>
          <a:p>
            <a:pPr algn="just"/>
            <a:endParaRPr lang="ru-RU" sz="1200" dirty="0"/>
          </a:p>
          <a:p>
            <a:pPr algn="just"/>
            <a:r>
              <a:rPr lang="ru-RU" sz="1200" dirty="0"/>
              <a:t>Учебник содержит курс органической химии за 10 класс. В начале каждого параграфа предложены вопросы и задания, помогающие ориентироваться в его материале, а в конце — вопросы и задания, позволяющие оценить уровень усвоения учебного материала. Учебный материал изложен по принципу «от общего к частному». В текст параграфов включены проблемные задания, направленные на развитие творческих способностей. Обобщающие выводы в конце каждой главы способствуют систематизации полученных знаний. Для желающих оценить подготовленность к государственной аттестации в конце каждой главы помещены задания в формате ЕГЭ. В учебник включены дополнительные разделы, посвящённые историческим аспектам развития химии, биологическим и медицинским аспектам применения органических веществ, экологическим проблемам, связанным с охраной окружающей среды и безопасным использованием химических препаратов. </a:t>
            </a:r>
          </a:p>
        </p:txBody>
      </p:sp>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2" y="3501008"/>
            <a:ext cx="2376265" cy="3168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95972" y="3501008"/>
            <a:ext cx="6540524" cy="2308324"/>
          </a:xfrm>
          <a:prstGeom prst="rect">
            <a:avLst/>
          </a:prstGeom>
        </p:spPr>
        <p:txBody>
          <a:bodyPr wrap="square">
            <a:spAutoFit/>
          </a:bodyPr>
          <a:lstStyle/>
          <a:p>
            <a:pPr algn="just"/>
            <a:r>
              <a:rPr lang="ru-RU" sz="1200" b="1" dirty="0"/>
              <a:t>Кузнецова Н. Е.</a:t>
            </a:r>
            <a:r>
              <a:rPr lang="ru-RU" sz="1200" dirty="0"/>
              <a:t> </a:t>
            </a:r>
            <a:r>
              <a:rPr lang="ru-RU" sz="1200" b="1" dirty="0"/>
              <a:t>Химия. 11-й класс : базовый уровень : учебник / Н. Е. Кузнецова, А. Н. Лёвкин, М. А. Шаталов. — 2-е изд., стер. — Москва : Просвещение, 2022. — 239 с. </a:t>
            </a:r>
            <a:endParaRPr lang="ru-RU" sz="1200" b="1" dirty="0" smtClean="0"/>
          </a:p>
          <a:p>
            <a:pPr algn="just"/>
            <a:endParaRPr lang="ru-RU" sz="1200" dirty="0"/>
          </a:p>
          <a:p>
            <a:pPr algn="just"/>
            <a:r>
              <a:rPr lang="ru-RU" sz="1200" dirty="0"/>
              <a:t>Учебник содержит курс общей химии за 11 класс. В начале каждого параграфа предложены вопросы и задания, помогающие ориентироваться в его материале, а в конце — вопросы и задания, позволяющие оценить уровень усвоения учебного материала. В текст параграфов включены проблемные задания, направленные на развитие творческих способностей. Обобщающие выводы в конце каждой главы способствуют систематизации полученных знаний. Для желающих оценить подготовленность к государственной аттестации в конце каждой главы помещены задания в формате ЕГЭ. В учебник включены дополнительные разделы, посвящённые историческим аспектам развития химии. </a:t>
            </a:r>
          </a:p>
        </p:txBody>
      </p:sp>
    </p:spTree>
    <p:extLst>
      <p:ext uri="{BB962C8B-B14F-4D97-AF65-F5344CB8AC3E}">
        <p14:creationId xmlns:p14="http://schemas.microsoft.com/office/powerpoint/2010/main" val="15537078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71810"/>
            <a:ext cx="2376264" cy="328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83768" y="81246"/>
            <a:ext cx="6552727" cy="1569660"/>
          </a:xfrm>
          <a:prstGeom prst="rect">
            <a:avLst/>
          </a:prstGeom>
        </p:spPr>
        <p:txBody>
          <a:bodyPr wrap="square">
            <a:spAutoFit/>
          </a:bodyPr>
          <a:lstStyle/>
          <a:p>
            <a:pPr algn="just"/>
            <a:r>
              <a:rPr lang="ru-RU" sz="1200" b="1" dirty="0"/>
              <a:t>Журин А. А.</a:t>
            </a:r>
            <a:r>
              <a:rPr lang="ru-RU" sz="1200" dirty="0"/>
              <a:t> </a:t>
            </a:r>
            <a:r>
              <a:rPr lang="ru-RU" sz="1200" b="1" dirty="0"/>
              <a:t>Химия. 10–11-е классы : базовый уровень : учебник / А. А. Журин. — 3-е изд., стер. — Москва : Просвещение, 2022. — 175 с</a:t>
            </a:r>
            <a:r>
              <a:rPr lang="ru-RU" sz="1200" b="1" dirty="0" smtClean="0"/>
              <a:t>.</a:t>
            </a:r>
          </a:p>
          <a:p>
            <a:pPr algn="just"/>
            <a:endParaRPr lang="ru-RU" sz="1200" dirty="0"/>
          </a:p>
          <a:p>
            <a:pPr algn="just"/>
            <a:r>
              <a:rPr lang="ru-RU" sz="1200" dirty="0"/>
              <a:t>Материал учебника рассчитан на 1 час в неделю, всего 68 часов за два года обучения, и направлен на завершение формирования у школьников бытовой химической грамотности. Фиксированный в тематических разворотах формат, лаконичность и жёсткая структурированность текста, разнообразный иллюстративный ряд дают возможность для формирования необходимых умений и компетенций.</a:t>
            </a:r>
          </a:p>
        </p:txBody>
      </p:sp>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548" y="3429000"/>
            <a:ext cx="2380220" cy="3354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83767" y="3429000"/>
            <a:ext cx="6552727" cy="1569660"/>
          </a:xfrm>
          <a:prstGeom prst="rect">
            <a:avLst/>
          </a:prstGeom>
        </p:spPr>
        <p:txBody>
          <a:bodyPr wrap="square">
            <a:spAutoFit/>
          </a:bodyPr>
          <a:lstStyle/>
          <a:p>
            <a:pPr algn="just"/>
            <a:r>
              <a:rPr lang="ru-RU" sz="1200" b="1" dirty="0"/>
              <a:t>Химия. 10-й класс</a:t>
            </a:r>
            <a:r>
              <a:rPr lang="ru-RU" sz="1200" dirty="0"/>
              <a:t> : </a:t>
            </a:r>
            <a:r>
              <a:rPr lang="ru-RU" sz="1200" b="1" dirty="0"/>
              <a:t>базовый уровень : учебник / В. В. Еремин, Н. Е. Кузьменко, В. И. Теренин [и др.] ; под редакцией В. В. Лунина. — 10-е изд., стер. — Москва : Просвещение, 2023. — 204 с. </a:t>
            </a:r>
            <a:endParaRPr lang="ru-RU" sz="1200" b="1" dirty="0" smtClean="0"/>
          </a:p>
          <a:p>
            <a:pPr algn="just"/>
            <a:endParaRPr lang="ru-RU" sz="1200" dirty="0"/>
          </a:p>
          <a:p>
            <a:pPr algn="just"/>
            <a:r>
              <a:rPr lang="ru-RU" sz="1200" dirty="0"/>
              <a:t>Учебник написан преподавателями химического факультета МГУ им. М. В. Ломоносова. Простота и доступность изложения курса органической химии, большое количество иллюстраций, а также разнообразные вопросы, упражнения и задачи способствуют успешному усвоению учебного материала. </a:t>
            </a:r>
          </a:p>
        </p:txBody>
      </p:sp>
    </p:spTree>
    <p:extLst>
      <p:ext uri="{BB962C8B-B14F-4D97-AF65-F5344CB8AC3E}">
        <p14:creationId xmlns:p14="http://schemas.microsoft.com/office/powerpoint/2010/main" val="38793735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44394"/>
            <a:ext cx="2405608"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513112" y="188640"/>
            <a:ext cx="6523384" cy="1477328"/>
          </a:xfrm>
          <a:prstGeom prst="rect">
            <a:avLst/>
          </a:prstGeom>
        </p:spPr>
        <p:txBody>
          <a:bodyPr wrap="square">
            <a:spAutoFit/>
          </a:bodyPr>
          <a:lstStyle/>
          <a:p>
            <a:pPr algn="just"/>
            <a:r>
              <a:rPr lang="ru-RU" sz="1200" b="1" dirty="0"/>
              <a:t>Химия. 11 класс </a:t>
            </a:r>
            <a:r>
              <a:rPr lang="ru-RU" sz="1200" dirty="0"/>
              <a:t>: </a:t>
            </a:r>
            <a:r>
              <a:rPr lang="ru-RU" sz="1200" b="1" dirty="0"/>
              <a:t>базовый уровень : учебник / В. В. Еремин, Н. Е. Кузьменко, А. А. Дроздов, В. В. Лунин ; под редакцией В. В. Лунина. — 9-е изд., стер. — Москва : Просвещение, 2022. — 223 с. </a:t>
            </a:r>
            <a:endParaRPr lang="ru-RU" sz="1200" b="1" dirty="0" smtClean="0"/>
          </a:p>
          <a:p>
            <a:pPr algn="just"/>
            <a:endParaRPr lang="ru-RU" dirty="0"/>
          </a:p>
          <a:p>
            <a:pPr algn="just"/>
            <a:r>
              <a:rPr lang="ru-RU" sz="1200" dirty="0"/>
              <a:t>Учебник продолжает курс химии для старшей школы, изложенный в учебнике «Химия. Базовый уровень. 10 класс» авторского коллектива преподавателей химического факультета МГУ им. М. В. Ломоносова. </a:t>
            </a:r>
          </a:p>
        </p:txBody>
      </p:sp>
    </p:spTree>
    <p:extLst>
      <p:ext uri="{BB962C8B-B14F-4D97-AF65-F5344CB8AC3E}">
        <p14:creationId xmlns:p14="http://schemas.microsoft.com/office/powerpoint/2010/main" val="33577221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832" y="116632"/>
            <a:ext cx="2304256"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62088" y="957855"/>
            <a:ext cx="6574408" cy="4185761"/>
          </a:xfrm>
          <a:prstGeom prst="rect">
            <a:avLst/>
          </a:prstGeom>
        </p:spPr>
        <p:txBody>
          <a:bodyPr wrap="square">
            <a:spAutoFit/>
          </a:bodyPr>
          <a:lstStyle/>
          <a:p>
            <a:pPr algn="just"/>
            <a:r>
              <a:rPr lang="ru-RU" sz="1400" b="1" dirty="0"/>
              <a:t>Литература. 11-й класс : базовый уровень : учебник. В 2 частях. Часть 1 / О. Н. Михайлов, И. О. Шайтанов, В. А. Чалмаев [и др.] ; составитель Е. П. Пронина ; под редакцией В. П. Журавлева. — 11-е изд., стер. — Москва : Просвещение, 2023. — 415 с. </a:t>
            </a:r>
            <a:endParaRPr lang="ru-RU" sz="1400" b="1" dirty="0" smtClean="0"/>
          </a:p>
          <a:p>
            <a:pPr algn="just"/>
            <a:endParaRPr lang="ru-RU" sz="1400" b="1" dirty="0"/>
          </a:p>
          <a:p>
            <a:pPr algn="just"/>
            <a:r>
              <a:rPr lang="ru-RU" sz="1400" b="1" dirty="0"/>
              <a:t>Литература. 11-й класс </a:t>
            </a:r>
            <a:r>
              <a:rPr lang="ru-RU" sz="1400" dirty="0"/>
              <a:t>: </a:t>
            </a:r>
            <a:r>
              <a:rPr lang="ru-RU" sz="1400" b="1" dirty="0"/>
              <a:t>базовый уровень : учебник. В 2 частях. Часть 2 / О. Н. Михайлов, И. О. Шайтанов, В. А. Чалмаев [и др.] ; составитель Е. П. Пронина ; под редакцией В. П. Журавлева. — 11-е изд., стер. — Москва : Просвещение,  2023. — 431 с. </a:t>
            </a:r>
            <a:endParaRPr lang="ru-RU" sz="1400" b="1" dirty="0" smtClean="0"/>
          </a:p>
          <a:p>
            <a:pPr algn="just"/>
            <a:endParaRPr lang="ru-RU" sz="1400" dirty="0"/>
          </a:p>
          <a:p>
            <a:pPr algn="just"/>
            <a:r>
              <a:rPr lang="ru-RU" sz="1400" dirty="0" smtClean="0"/>
              <a:t>Учебник </a:t>
            </a:r>
            <a:r>
              <a:rPr lang="ru-RU" sz="1400" dirty="0"/>
              <a:t>знакомит выпускников с драматическими судьбами крупнейших русских и зарубежных писателей XX — начала XXI столетия. Интегрированный курс русского языка и литературы в 11 классе поможет старшеклассникам в понимании роли языка в жизни общества, роли слова в художественном произведении. Выполняя задания после каждой учебной темы, хорошо зная тексты художественных произведений, одиннадцатиклассники смогут создать различные по стилю и жанру сочинения — эссе, рефераты, аннотации, рецензии, грамотно составить тезисы, подготовить проект.</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832" y="3573015"/>
            <a:ext cx="2304256" cy="3168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72227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81201"/>
            <a:ext cx="2304256" cy="3275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11760" y="1268760"/>
            <a:ext cx="6624736" cy="3754874"/>
          </a:xfrm>
          <a:prstGeom prst="rect">
            <a:avLst/>
          </a:prstGeom>
        </p:spPr>
        <p:txBody>
          <a:bodyPr wrap="square">
            <a:spAutoFit/>
          </a:bodyPr>
          <a:lstStyle/>
          <a:p>
            <a:pPr algn="just"/>
            <a:r>
              <a:rPr lang="ru-RU" sz="1400" b="1" dirty="0"/>
              <a:t>Лебедев Ю. В.</a:t>
            </a:r>
            <a:r>
              <a:rPr lang="ru-RU" sz="1400" dirty="0"/>
              <a:t> </a:t>
            </a:r>
            <a:r>
              <a:rPr lang="ru-RU" sz="1400" b="1" dirty="0"/>
              <a:t>Литература. 10-й класс : базовый уровень : учебник. В 2 частях. Часть 1 / Ю. В. Лебедев. — 11-е изд., стер. — Москва : Просвещение, 2023. — 367 с. </a:t>
            </a:r>
            <a:endParaRPr lang="ru-RU" sz="1400" b="1" dirty="0" smtClean="0"/>
          </a:p>
          <a:p>
            <a:pPr algn="just"/>
            <a:endParaRPr lang="ru-RU" sz="1400" dirty="0"/>
          </a:p>
          <a:p>
            <a:pPr algn="just"/>
            <a:r>
              <a:rPr lang="ru-RU" sz="1400" b="1" dirty="0"/>
              <a:t>Лебедев Ю. В. Литература. 10-й класс : базовый уровень : учебник. В 2 частях. Часть 2 / Ю. В. Лебедев. — 11-е изд., стер. — Москва : Просвещение, 2023. — 367 с. </a:t>
            </a:r>
            <a:endParaRPr lang="ru-RU" sz="1400" b="1" dirty="0" smtClean="0"/>
          </a:p>
          <a:p>
            <a:pPr algn="just"/>
            <a:endParaRPr lang="ru-RU" sz="1400" dirty="0"/>
          </a:p>
          <a:p>
            <a:pPr algn="just"/>
            <a:r>
              <a:rPr lang="ru-RU" sz="1400" dirty="0"/>
              <a:t>Учебник посвящён становлению и развитию русской литературы XIX столетия — от Пушкина до Чехова. Подробно представлены биографии писателей, прослежена эволюция их творчества, дан текстуальный анализ художественных произведений. Дидактика учебника (вопросы для самопроверки, индивидуальной работы, для коллективных проектов и литературоведческих практикумов, темы сочинений, рефератов) поможет старшеклассникам достичь планируемых результатов, глубже постичь своеобразие русской классики, развить самостоятельные исследовательские навыки.</a:t>
            </a: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52" y="3429001"/>
            <a:ext cx="2304256"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5253369"/>
      </p:ext>
    </p:extLst>
  </p:cSld>
  <p:clrMapOvr>
    <a:masterClrMapping/>
  </p:clrMapOvr>
</p:sld>
</file>

<file path=ppt/theme/theme1.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1553</TotalTime>
  <Words>14259</Words>
  <Application>Microsoft Office PowerPoint</Application>
  <PresentationFormat>Экран (4:3)</PresentationFormat>
  <Paragraphs>419</Paragraphs>
  <Slides>78</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78</vt:i4>
      </vt:variant>
    </vt:vector>
  </HeadingPairs>
  <TitlesOfParts>
    <vt:vector size="79" baseType="lpstr">
      <vt:lpstr>Воздушный поток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ws lib-02</dc:creator>
  <cp:lastModifiedBy>ws lib-01</cp:lastModifiedBy>
  <cp:revision>95</cp:revision>
  <dcterms:created xsi:type="dcterms:W3CDTF">2023-07-03T09:11:03Z</dcterms:created>
  <dcterms:modified xsi:type="dcterms:W3CDTF">2024-09-23T12:41:29Z</dcterms:modified>
</cp:coreProperties>
</file>