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309" r:id="rId12"/>
    <p:sldId id="310" r:id="rId13"/>
    <p:sldId id="267" r:id="rId14"/>
    <p:sldId id="311" r:id="rId15"/>
    <p:sldId id="268" r:id="rId16"/>
    <p:sldId id="269" r:id="rId17"/>
    <p:sldId id="270" r:id="rId18"/>
    <p:sldId id="271" r:id="rId19"/>
    <p:sldId id="312" r:id="rId20"/>
    <p:sldId id="272" r:id="rId21"/>
    <p:sldId id="273" r:id="rId22"/>
    <p:sldId id="274" r:id="rId23"/>
    <p:sldId id="275" r:id="rId24"/>
    <p:sldId id="276" r:id="rId25"/>
    <p:sldId id="277" r:id="rId26"/>
    <p:sldId id="313" r:id="rId27"/>
    <p:sldId id="278" r:id="rId28"/>
    <p:sldId id="279" r:id="rId29"/>
    <p:sldId id="281" r:id="rId30"/>
    <p:sldId id="283" r:id="rId31"/>
    <p:sldId id="296" r:id="rId32"/>
    <p:sldId id="284" r:id="rId33"/>
    <p:sldId id="298" r:id="rId34"/>
    <p:sldId id="285" r:id="rId35"/>
    <p:sldId id="297" r:id="rId36"/>
    <p:sldId id="286" r:id="rId37"/>
    <p:sldId id="287" r:id="rId38"/>
    <p:sldId id="299" r:id="rId39"/>
    <p:sldId id="300" r:id="rId40"/>
    <p:sldId id="302" r:id="rId41"/>
    <p:sldId id="288" r:id="rId42"/>
    <p:sldId id="289" r:id="rId43"/>
    <p:sldId id="290" r:id="rId44"/>
    <p:sldId id="291" r:id="rId45"/>
    <p:sldId id="293" r:id="rId46"/>
    <p:sldId id="303" r:id="rId47"/>
    <p:sldId id="304" r:id="rId48"/>
    <p:sldId id="294" r:id="rId49"/>
    <p:sldId id="305" r:id="rId50"/>
    <p:sldId id="306" r:id="rId51"/>
    <p:sldId id="295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660351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29.09.06 Полиграфическое производство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849" y="3933056"/>
            <a:ext cx="6742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ПРОФЕССИОНАЛЬНЫЕ МОДУЛИ</a:t>
            </a:r>
          </a:p>
          <a:p>
            <a:pPr algn="ctr"/>
            <a:r>
              <a:rPr lang="ru-RU" sz="2400" b="1" dirty="0" smtClean="0"/>
              <a:t>УЧЕБНАЯ ЛИТЕРАТУРА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229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1182"/>
            <a:ext cx="2012855" cy="304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0369" y="548680"/>
            <a:ext cx="66026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Могинов</a:t>
            </a:r>
            <a:r>
              <a:rPr lang="ru-RU" sz="1300" b="1" dirty="0"/>
              <a:t> Р. Г. Основы </a:t>
            </a:r>
            <a:r>
              <a:rPr lang="ru-RU" sz="1300" b="1" dirty="0" err="1"/>
              <a:t>флексографии</a:t>
            </a:r>
            <a:r>
              <a:rPr lang="ru-RU" sz="1300" b="1" dirty="0"/>
              <a:t> : учебник / Р</a:t>
            </a:r>
            <a:r>
              <a:rPr lang="ru-RU" sz="1300" b="1" dirty="0" smtClean="0"/>
              <a:t>. Г</a:t>
            </a:r>
            <a:r>
              <a:rPr lang="ru-RU" sz="1300" b="1" dirty="0"/>
              <a:t>. </a:t>
            </a:r>
            <a:r>
              <a:rPr lang="ru-RU" sz="1300" b="1" dirty="0" err="1"/>
              <a:t>Могинов</a:t>
            </a:r>
            <a:r>
              <a:rPr lang="ru-RU" sz="1300" b="1" dirty="0"/>
              <a:t>, Я</a:t>
            </a:r>
            <a:r>
              <a:rPr lang="ru-RU" sz="1300" b="1" dirty="0" smtClean="0"/>
              <a:t>. В</a:t>
            </a:r>
            <a:r>
              <a:rPr lang="ru-RU" sz="1300" b="1" dirty="0"/>
              <a:t>. Дмитриев, Е</a:t>
            </a:r>
            <a:r>
              <a:rPr lang="ru-RU" sz="1300" b="1" dirty="0" smtClean="0"/>
              <a:t>. Б</a:t>
            </a:r>
            <a:r>
              <a:rPr lang="ru-RU" sz="1300" b="1" dirty="0"/>
              <a:t>. </a:t>
            </a:r>
            <a:r>
              <a:rPr lang="ru-RU" sz="1300" b="1" dirty="0" err="1"/>
              <a:t>Надирова</a:t>
            </a:r>
            <a:r>
              <a:rPr lang="ru-RU" sz="1300" b="1" dirty="0"/>
              <a:t>. — Москва : ИНФРА-М, 2021. — 331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учебнике рассмотрены теоретические и практические вопросы технологии </a:t>
            </a:r>
            <a:r>
              <a:rPr lang="ru-RU" sz="1300" dirty="0" err="1"/>
              <a:t>флексографской</a:t>
            </a:r>
            <a:r>
              <a:rPr lang="ru-RU" sz="1300" dirty="0"/>
              <a:t> печати. Большое внимание уделено допечатным и печатным процессам. Приведены данные об адгезии </a:t>
            </a:r>
            <a:r>
              <a:rPr lang="ru-RU" sz="1300" dirty="0" err="1"/>
              <a:t>флексографских</a:t>
            </a:r>
            <a:r>
              <a:rPr lang="ru-RU" sz="1300" dirty="0"/>
              <a:t> красок, изложены теоретические и практические вопросы, оказывающие влияние на качество печати. Соответствует требованиям федеральных государственных образовательных стандартов высшего образования последнего поколения. </a:t>
            </a:r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7332" y="3652138"/>
            <a:ext cx="6678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Могинов</a:t>
            </a:r>
            <a:r>
              <a:rPr lang="ru-RU" sz="1300" b="1" dirty="0"/>
              <a:t> Р</a:t>
            </a:r>
            <a:r>
              <a:rPr lang="ru-RU" sz="1300" b="1" dirty="0" smtClean="0"/>
              <a:t>. Г</a:t>
            </a:r>
            <a:r>
              <a:rPr lang="ru-RU" sz="1300" b="1" dirty="0"/>
              <a:t>. Технология </a:t>
            </a:r>
            <a:r>
              <a:rPr lang="ru-RU" sz="1300" b="1" dirty="0" err="1"/>
              <a:t>флексографской</a:t>
            </a:r>
            <a:r>
              <a:rPr lang="ru-RU" sz="1300" b="1" dirty="0"/>
              <a:t> печати. Теория, практика и расчет : учебник / </a:t>
            </a:r>
            <a:r>
              <a:rPr lang="ru-RU" sz="1300" b="1" dirty="0" smtClean="0"/>
              <a:t>Р. Г. </a:t>
            </a:r>
            <a:r>
              <a:rPr lang="ru-RU" sz="1300" b="1" dirty="0" err="1" smtClean="0"/>
              <a:t>Могинов</a:t>
            </a:r>
            <a:r>
              <a:rPr lang="ru-RU" sz="1300" b="1" dirty="0" smtClean="0"/>
              <a:t>, Я. В. Дмитриев. </a:t>
            </a:r>
            <a:r>
              <a:rPr lang="ru-RU" sz="1300" b="1" dirty="0"/>
              <a:t>– Москва : НИЦ ИНФРА-М, 2018. </a:t>
            </a:r>
            <a:r>
              <a:rPr lang="ru-RU" sz="1300" b="1" dirty="0" smtClean="0"/>
              <a:t>– 355 с. 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изучаемом курсе рассмотрены теоретические и практические вопросы технологии </a:t>
            </a:r>
            <a:r>
              <a:rPr lang="ru-RU" sz="1300" dirty="0" err="1"/>
              <a:t>флексографской</a:t>
            </a:r>
            <a:r>
              <a:rPr lang="ru-RU" sz="1300" dirty="0"/>
              <a:t> печати. Большое внимание уделено процессу </a:t>
            </a:r>
            <a:r>
              <a:rPr lang="ru-RU" sz="1300" dirty="0" err="1"/>
              <a:t>краскопереноса</a:t>
            </a:r>
            <a:r>
              <a:rPr lang="ru-RU" sz="1300" dirty="0"/>
              <a:t> от красочного аппарата до запечатываемого материала. Приведены сведения об адгезии </a:t>
            </a:r>
            <a:r>
              <a:rPr lang="ru-RU" sz="1300" dirty="0" err="1"/>
              <a:t>флексографских</a:t>
            </a:r>
            <a:r>
              <a:rPr lang="ru-RU" sz="1300" dirty="0"/>
              <a:t> красок, изложены теоретические и практические вопросы, оказывающие влияние на качество печати. </a:t>
            </a:r>
            <a:endParaRPr lang="ru-RU" sz="1300" b="1" dirty="0"/>
          </a:p>
        </p:txBody>
      </p:sp>
      <p:pic>
        <p:nvPicPr>
          <p:cNvPr id="4" name="Picture 2" descr="https://infra-m.ru/upload/iblock/dd8/1064900.resiz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0" y="3432392"/>
            <a:ext cx="1985636" cy="31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2427" y="515949"/>
            <a:ext cx="64797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Самарин Ю. Н.  Основы полиграфического производства: технология допечатных процессов : учебное пособие для СПО/ Ю. Н. Самарин.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109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изложены основные сведения о технологических операциях допечатного процесса, об автоматизированных системах допечатной подготовки изданий и оборудовании, используемом на данном этапе производства печатной продукции. </a:t>
            </a:r>
            <a:endParaRPr lang="ru-RU" sz="13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36" y="-199936"/>
            <a:ext cx="2611704" cy="37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36" y="3317327"/>
            <a:ext cx="2530364" cy="371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3573016"/>
            <a:ext cx="654594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Горшкова </a:t>
            </a:r>
            <a:r>
              <a:rPr lang="ru-RU" sz="1300" b="1" dirty="0"/>
              <a:t>Л. О.  Технология </a:t>
            </a:r>
            <a:r>
              <a:rPr lang="ru-RU" sz="1300" b="1" dirty="0" err="1"/>
              <a:t>послепечатных</a:t>
            </a:r>
            <a:r>
              <a:rPr lang="ru-RU" sz="1300" b="1" dirty="0"/>
              <a:t> процессов : учебное пособие для вузов / Л. О. Горшкова, И. К. Корнилов.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166 с. — (Высшее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рассмотрены процессы изготовления </a:t>
            </a:r>
            <a:r>
              <a:rPr lang="ru-RU" sz="1300" dirty="0" err="1"/>
              <a:t>книжно</a:t>
            </a:r>
            <a:r>
              <a:rPr lang="ru-RU" sz="1300" dirty="0"/>
              <a:t>-журнальной продукции в технологической последовательности, а также процессы отделки печатной продукции. Соответствует актуальным требованиям федерального государственного образовательного стандарта высшего образования. Учебное пособие предназначено для студентов полиграфических вузов, обучающихся по направлению подготовки бакалавров 29.00.00 — «Технология полиграфического и упаковочного производства».</a:t>
            </a:r>
          </a:p>
          <a:p>
            <a:pPr algn="just"/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27933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22510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5812" y="404663"/>
            <a:ext cx="657899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 Отделка полиграфической продукции : учебник для СПО / В. И. Бобров.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625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приведены основные понятия и терминология в области технологии отделочных процессов на полиграфических и упаковочных материалах. Рассмотрены теоретические и практические способы отделки продукции, виды отделочных операций, материалы, технологическое оборудование и оснастка, применяемые на производстве.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</a:t>
            </a:r>
          </a:p>
          <a:p>
            <a:pPr algn="just"/>
            <a:endParaRPr lang="ru-RU" sz="1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" y="3284927"/>
            <a:ext cx="2286000" cy="357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7222" y="3735309"/>
            <a:ext cx="64807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Бобров </a:t>
            </a:r>
            <a:r>
              <a:rPr lang="ru-RU" sz="1300" b="1" dirty="0"/>
              <a:t>В. И.  Основы полиграфического производства: эксклюзивные издания : учебное пособие для среднего профессионального образования / В. И. Бобров, И. В. Черная.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247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рассмотрены конструкции и технологические процессы изготовления эксклюзивных, подарочных изданий, особенно в области </a:t>
            </a:r>
            <a:r>
              <a:rPr lang="ru-RU" sz="1300" dirty="0" err="1"/>
              <a:t>послепечатной</a:t>
            </a:r>
            <a:r>
              <a:rPr lang="ru-RU" sz="1300" dirty="0"/>
              <a:t> обработки.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90988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573015"/>
            <a:ext cx="633670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Сафонов А. В. Проектирование полиграфического производства : учебник / А. В. Сафонов, Р. Г. </a:t>
            </a:r>
            <a:r>
              <a:rPr lang="ru-RU" sz="1300" b="1" dirty="0" err="1"/>
              <a:t>Могинов</a:t>
            </a:r>
            <a:r>
              <a:rPr lang="ru-RU" sz="1300" b="1" dirty="0"/>
              <a:t>; под общ. ред. проф. А. В. Сафонова. - Москва : «Дашков и К°», 2018. - 500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учебнике изложены основы проектирования современных полиграфических предприятий с учетом новейших достижений отечественной, зарубежной техники и технологии полиграфического производства. Рассматриваются основные положения по вопросам проектирования, знание которых необходимы для создания полиграфического предприятия, изложена методика проектирования современных полиграфических предприятий. </a:t>
            </a:r>
            <a:endParaRPr lang="ru-RU" sz="13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6" y="3573014"/>
            <a:ext cx="2209875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99792" y="260648"/>
            <a:ext cx="62086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Основы полиграфического производства : лакирование печатной продукции : учебное пособие для СПО / В. И. Бобров, Л. О. Горшкова.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261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предлагаемом </a:t>
            </a:r>
            <a:r>
              <a:rPr lang="ru-RU" sz="1300" dirty="0"/>
              <a:t>учебном пособии рассмотрены основные понятия и терминология в области технологии лакирования печатной продукции. Приведены подробные описания различных видов лакирования, используемых материалов, даны основы теории и практики лакирования. В книге рассказано о режимах лакирования, необходимом технологическом оборудовании, об используемых для лакирования инструментах. Также приведены методы оценки качества лакирования и способы исправить различные недостатки продукции. </a:t>
            </a:r>
          </a:p>
          <a:p>
            <a:pPr algn="just"/>
            <a:endParaRPr lang="ru-RU" sz="13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99392"/>
            <a:ext cx="2376265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288" y="476672"/>
            <a:ext cx="65191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 Основы полиграфического производства: эксклюзивные издания : учебное пособие для СПО / В. И. Бобров, И. В. Черная.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247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рассмотрены конструкции и технологические процессы изготовления эксклюзивных, подарочных изданий, особенно в области </a:t>
            </a:r>
            <a:r>
              <a:rPr lang="ru-RU" sz="1300" dirty="0" err="1"/>
              <a:t>послепечатной</a:t>
            </a:r>
            <a:r>
              <a:rPr lang="ru-RU" sz="1300" dirty="0"/>
              <a:t> обработки. </a:t>
            </a:r>
          </a:p>
          <a:p>
            <a:pPr algn="just"/>
            <a:endParaRPr lang="ru-RU" sz="13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1"/>
            <a:ext cx="2211509" cy="35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2368" y="3606630"/>
            <a:ext cx="655272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Елочкин</a:t>
            </a:r>
            <a:r>
              <a:rPr lang="ru-RU" sz="1300" b="1" dirty="0"/>
              <a:t> М. Е. Основы проектной и компьютерной графики : учебник /М. Е. </a:t>
            </a:r>
            <a:r>
              <a:rPr lang="ru-RU" sz="1300" b="1" dirty="0" err="1"/>
              <a:t>Елочкин</a:t>
            </a:r>
            <a:r>
              <a:rPr lang="ru-RU" sz="1300" b="1" dirty="0"/>
              <a:t>. — 2-е изд. стер. —  Москва : ИЦ Академия, 2019. — 160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Учебник создан в соответствии с требованиями ФГОС СО и СПО. Рассмотрены инфокоммуникационные технологии в дизайне по областям их применения с технологической, художественной, экономической и социальной точек зрения, основные графические инструменты и средства выразительности проектной графики, технические приемы по освоению способов передачи проектной информации.</a:t>
            </a:r>
          </a:p>
          <a:p>
            <a:pPr algn="just"/>
            <a:endParaRPr lang="ru-RU" sz="1300" b="1" dirty="0"/>
          </a:p>
        </p:txBody>
      </p:sp>
      <p:pic>
        <p:nvPicPr>
          <p:cNvPr id="5" name="Picture 2" descr="https://img-gorod.ru/25/669/2566967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3" y="3437920"/>
            <a:ext cx="2082771" cy="32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8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5" y="116632"/>
            <a:ext cx="2047984" cy="30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29136" y="187767"/>
            <a:ext cx="65353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Проектная графика : учебник / Л. М. </a:t>
            </a:r>
            <a:r>
              <a:rPr lang="ru-RU" sz="1300" b="1" dirty="0" err="1"/>
              <a:t>Корпан</a:t>
            </a:r>
            <a:r>
              <a:rPr lang="ru-RU" sz="1300" b="1" dirty="0"/>
              <a:t>, А. А. Балканский, Л. П. Сопроненко, Е. К. Сысоева, Ю. И. </a:t>
            </a:r>
            <a:r>
              <a:rPr lang="ru-RU" sz="1300" b="1" dirty="0" err="1"/>
              <a:t>Безбах</a:t>
            </a:r>
            <a:r>
              <a:rPr lang="ru-RU" sz="1300" b="1" dirty="0"/>
              <a:t>. — Москва : ИЦ Академия, 2020. — 256[8] л. ил. с. : </a:t>
            </a:r>
            <a:r>
              <a:rPr lang="ru-RU" sz="1300" b="1" dirty="0" err="1"/>
              <a:t>цв.ил</a:t>
            </a:r>
            <a:r>
              <a:rPr lang="ru-RU" sz="1300" b="1" dirty="0"/>
              <a:t>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учебнике описаны возможности применения редактора </a:t>
            </a:r>
            <a:r>
              <a:rPr lang="ru-RU" sz="1300" dirty="0" err="1"/>
              <a:t>Adobe</a:t>
            </a:r>
            <a:r>
              <a:rPr lang="ru-RU" sz="1300" dirty="0"/>
              <a:t> </a:t>
            </a:r>
            <a:r>
              <a:rPr lang="ru-RU" sz="1300" dirty="0" err="1"/>
              <a:t>InDesign</a:t>
            </a:r>
            <a:r>
              <a:rPr lang="ru-RU" sz="1300" dirty="0"/>
              <a:t> для верстки бумажных и электронных изданий, шрифты, шрифтовые композиции, правила верстки и размещения иллюстраций. Также рассматриваются принципы создания графических и орнаментально-пространственных композиций - системы </a:t>
            </a:r>
            <a:r>
              <a:rPr lang="ru-RU" sz="1300" dirty="0" err="1"/>
              <a:t>пропорционирования</a:t>
            </a:r>
            <a:r>
              <a:rPr lang="ru-RU" sz="1300" dirty="0"/>
              <a:t>, архитектоника, геометрические основы орнаментов. Большое внимание уделено электронным изданиям, описаны наиболее распространенные форматы электронных изданий, возможности использования интерактивных элементов и элементов мультимедиа в электронных публикациях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7" y="3738661"/>
            <a:ext cx="64807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Кувшинов </a:t>
            </a:r>
            <a:r>
              <a:rPr lang="ru-RU" sz="1300" b="1" dirty="0"/>
              <a:t>Н.С</a:t>
            </a:r>
            <a:r>
              <a:rPr lang="ru-RU" sz="1300" b="1" dirty="0" smtClean="0"/>
              <a:t>. </a:t>
            </a:r>
            <a:r>
              <a:rPr lang="ru-RU" sz="1300" b="1" dirty="0"/>
              <a:t>Инженерная и компьютерная графика. : учебник / Н.С. Кувшинов, Т.Н. </a:t>
            </a:r>
            <a:r>
              <a:rPr lang="ru-RU" sz="1300" b="1" dirty="0" err="1"/>
              <a:t>Скоцкая</a:t>
            </a:r>
            <a:r>
              <a:rPr lang="ru-RU" sz="1300" b="1" dirty="0"/>
              <a:t>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2023. — 234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вопросы инженерной графики во взаимосвязи с компьютерной 2D- и3D-графикой.В разделе 1 «Инженерная графика» приведены основные требования ГОСТ ЕСКД к выполнению и оформлению чертежей. Рассмотрены вопросы проекционного черчения, приведены многочисленные примеры выполнения и оформления эскизов, учебных </a:t>
            </a:r>
            <a:r>
              <a:rPr lang="ru-RU" sz="1300" dirty="0" err="1"/>
              <a:t>чертежей.В</a:t>
            </a:r>
            <a:r>
              <a:rPr lang="ru-RU" sz="1300" dirty="0"/>
              <a:t> разделе 2 «Компьютерная 2D- и3D-графика» рассмотрены вопросы </a:t>
            </a:r>
            <a:r>
              <a:rPr lang="ru-RU" sz="1300" dirty="0" err="1"/>
              <a:t>деталирования</a:t>
            </a:r>
            <a:r>
              <a:rPr lang="ru-RU" sz="1300" dirty="0"/>
              <a:t> чертежей общего вида, создание сборочных чертежей изделий, выполнение схем электрических принципиальных. Приложение содержит условные графические обозначения элементов для схем электрических принципиальных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7" name="Picture 2" descr="Инженерная и компьютерная график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1" y="3573016"/>
            <a:ext cx="20623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5999" y="201884"/>
            <a:ext cx="67504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/>
              <a:t>Немцова Т. И. Компьютерная графика и </a:t>
            </a:r>
            <a:r>
              <a:rPr lang="ru-RU" sz="1200" b="1" dirty="0" err="1"/>
              <a:t>web</a:t>
            </a:r>
            <a:r>
              <a:rPr lang="ru-RU" sz="1200" b="1" dirty="0"/>
              <a:t>-дизайн : учебное  пособие / Т. И. Немцова, Т. В. Казанкова, А. В. </a:t>
            </a:r>
            <a:r>
              <a:rPr lang="ru-RU" sz="1200" b="1" dirty="0" err="1"/>
              <a:t>Шнякин</a:t>
            </a:r>
            <a:r>
              <a:rPr lang="ru-RU" sz="1200" b="1" dirty="0"/>
              <a:t> ; под ред. Л. Г. Гагариной. — Москва : ИД «ФОРУМ»: ИНФРА - М, 2022. — 400 с</a:t>
            </a:r>
            <a:r>
              <a:rPr lang="ru-RU" sz="1200" b="1" dirty="0" smtClean="0"/>
              <a:t>.</a:t>
            </a:r>
            <a:r>
              <a:rPr lang="ru-RU" sz="1300" b="1" dirty="0">
                <a:solidFill>
                  <a:prstClr val="white"/>
                </a:solidFill>
              </a:rPr>
              <a:t>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/>
              <a:t>Учебное пособие «Компьютерная графика и </a:t>
            </a:r>
            <a:r>
              <a:rPr lang="ru-RU" sz="1200" dirty="0" err="1"/>
              <a:t>web</a:t>
            </a:r>
            <a:r>
              <a:rPr lang="ru-RU" sz="1200" dirty="0"/>
              <a:t>-дизайн» посвящено работе с компьютерной графикой, включая создание анимации, а также основам </a:t>
            </a:r>
            <a:r>
              <a:rPr lang="ru-RU" sz="1200" dirty="0" err="1"/>
              <a:t>web</a:t>
            </a:r>
            <a:r>
              <a:rPr lang="ru-RU" sz="1200" dirty="0"/>
              <a:t>-дизайна. Книга знакомит с работой в следующих программах: </a:t>
            </a:r>
            <a:r>
              <a:rPr lang="ru-RU" sz="1200" dirty="0" err="1"/>
              <a:t>Adobe</a:t>
            </a:r>
            <a:r>
              <a:rPr lang="ru-RU" sz="1200" dirty="0"/>
              <a:t> </a:t>
            </a:r>
            <a:r>
              <a:rPr lang="ru-RU" sz="1200" dirty="0" err="1"/>
              <a:t>Photoshop</a:t>
            </a:r>
            <a:r>
              <a:rPr lang="ru-RU" sz="1200" dirty="0"/>
              <a:t> CS5, </a:t>
            </a:r>
            <a:r>
              <a:rPr lang="ru-RU" sz="1200" dirty="0" err="1"/>
              <a:t>Adobe</a:t>
            </a:r>
            <a:r>
              <a:rPr lang="ru-RU" sz="1200" dirty="0"/>
              <a:t> </a:t>
            </a:r>
            <a:r>
              <a:rPr lang="ru-RU" sz="1200" dirty="0" err="1"/>
              <a:t>Flash</a:t>
            </a:r>
            <a:r>
              <a:rPr lang="ru-RU" sz="1200" dirty="0"/>
              <a:t> CS5, а также c созданием </a:t>
            </a:r>
            <a:r>
              <a:rPr lang="ru-RU" sz="1200" dirty="0" err="1"/>
              <a:t>web</a:t>
            </a:r>
            <a:r>
              <a:rPr lang="ru-RU" sz="1200" dirty="0"/>
              <a:t>-страниц с помощью программы Блокнот. Предложен теоретический и практический материал. В теоретической части рассматриваются различные аспекты компьютерного дизайна и современные подходы к созданию </a:t>
            </a:r>
            <a:r>
              <a:rPr lang="ru-RU" sz="1200" dirty="0" err="1"/>
              <a:t>web</a:t>
            </a:r>
            <a:r>
              <a:rPr lang="ru-RU" sz="1200" dirty="0"/>
              <a:t>-страниц. В практической части описываются основные приемы работы в изучаемой программной среде и задания с подробными инструкциями по выполнению. Дополнительные материалы, иллюстрирующие теоретическую часть учебника, и материалы, необходимые для выполнения практических заданий, представлены в электронно-библиотечной системе Znanium.com. </a:t>
            </a:r>
            <a:endParaRPr lang="ru-RU" sz="12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2147318" cy="30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818167"/>
            <a:ext cx="66424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Куликов В. П. Инженерная графика: учебник / В.П. Куликов.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284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Учебник охватывает все темы, предусмотренные программой курса «Инженерная графика». Особенность учебника состоит в том, что теоретический материал сочетается с практическими примерами из области машиностроения и правилами выполнения конструкторских документов, отраженных в стандартах. Учебный материал оформлен как текстовый конструкторский документ по стандартам ЕСКД.</a:t>
            </a:r>
          </a:p>
          <a:p>
            <a:pPr algn="just"/>
            <a:endParaRPr lang="ru-RU" sz="1300" dirty="0"/>
          </a:p>
        </p:txBody>
      </p:sp>
      <p:pic>
        <p:nvPicPr>
          <p:cNvPr id="7" name="Picture 2" descr="Инженерная граф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124236" cy="304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020800"/>
            <a:ext cx="5598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9508" y="237515"/>
            <a:ext cx="65584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Немцова Т</a:t>
            </a:r>
            <a:r>
              <a:rPr lang="ru-RU" sz="1300" b="1" dirty="0" smtClean="0"/>
              <a:t>. И</a:t>
            </a:r>
            <a:r>
              <a:rPr lang="ru-RU" sz="1300" b="1" dirty="0"/>
              <a:t>. Практикум по информатике. Компьютерная графика и </a:t>
            </a:r>
            <a:r>
              <a:rPr lang="ru-RU" sz="1300" b="1" dirty="0" err="1"/>
              <a:t>web</a:t>
            </a:r>
            <a:r>
              <a:rPr lang="ru-RU" sz="1300" b="1" dirty="0"/>
              <a:t>- дизайн : учебное пособие / Т</a:t>
            </a:r>
            <a:r>
              <a:rPr lang="ru-RU" sz="1300" b="1" dirty="0" smtClean="0"/>
              <a:t>. И</a:t>
            </a:r>
            <a:r>
              <a:rPr lang="ru-RU" sz="1300" b="1" dirty="0"/>
              <a:t>. Немцова, Ю</a:t>
            </a:r>
            <a:r>
              <a:rPr lang="ru-RU" sz="1300" b="1" dirty="0" smtClean="0"/>
              <a:t>. В</a:t>
            </a:r>
            <a:r>
              <a:rPr lang="ru-RU" sz="1300" b="1" dirty="0"/>
              <a:t>. Назарова ; под ред. Л</a:t>
            </a:r>
            <a:r>
              <a:rPr lang="ru-RU" sz="1300" b="1" dirty="0" smtClean="0"/>
              <a:t>. Г</a:t>
            </a:r>
            <a:r>
              <a:rPr lang="ru-RU" sz="1300" b="1" dirty="0"/>
              <a:t>. Гагариной. — Москва: ИД «ФОРУМ»: ИНФРА-М, 2021. — 288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Практикум по информатике посвящен работе с компьютерной графикой, включая создание анимации, а также основам </a:t>
            </a:r>
            <a:r>
              <a:rPr lang="ru-RU" sz="1300" dirty="0" err="1"/>
              <a:t>web</a:t>
            </a:r>
            <a:r>
              <a:rPr lang="ru-RU" sz="1300" dirty="0"/>
              <a:t>-дизайна. Практикум знакомит с работой со следующими программами: </a:t>
            </a:r>
            <a:r>
              <a:rPr lang="ru-RU" sz="1300" dirty="0" err="1"/>
              <a:t>Adobe</a:t>
            </a:r>
            <a:r>
              <a:rPr lang="ru-RU" sz="1300" dirty="0"/>
              <a:t> </a:t>
            </a:r>
            <a:r>
              <a:rPr lang="ru-RU" sz="1300" dirty="0" err="1"/>
              <a:t>Photoshop</a:t>
            </a:r>
            <a:r>
              <a:rPr lang="ru-RU" sz="1300" dirty="0"/>
              <a:t> CS2, </a:t>
            </a:r>
            <a:r>
              <a:rPr lang="ru-RU" sz="1300" dirty="0" err="1"/>
              <a:t>CorelDRAW</a:t>
            </a:r>
            <a:r>
              <a:rPr lang="ru-RU" sz="1300" dirty="0"/>
              <a:t> 13, </a:t>
            </a:r>
            <a:r>
              <a:rPr lang="ru-RU" sz="1300" dirty="0" err="1"/>
              <a:t>Macromedia</a:t>
            </a:r>
            <a:r>
              <a:rPr lang="ru-RU" sz="1300" dirty="0"/>
              <a:t> </a:t>
            </a:r>
            <a:r>
              <a:rPr lang="ru-RU" sz="1300" dirty="0" err="1"/>
              <a:t>Flash</a:t>
            </a:r>
            <a:r>
              <a:rPr lang="ru-RU" sz="1300" dirty="0"/>
              <a:t> 8 и </a:t>
            </a:r>
            <a:r>
              <a:rPr lang="ru-RU" sz="1300" dirty="0" err="1"/>
              <a:t>Macromedia</a:t>
            </a:r>
            <a:r>
              <a:rPr lang="ru-RU" sz="1300" dirty="0"/>
              <a:t> </a:t>
            </a:r>
            <a:r>
              <a:rPr lang="ru-RU" sz="1300" dirty="0" err="1"/>
              <a:t>Dreamweaver</a:t>
            </a:r>
            <a:r>
              <a:rPr lang="ru-RU" sz="1300" dirty="0"/>
              <a:t> 8. В теоретической части рассматриваются различные аспекты компьютерного дизайна. В практической части описываются основные приемы работы в изучаемой программной среде. Материалы, находящиеся в электронном виде, иллюстрируют теоретическую часть практикума и содержат задания с подробными инструкциями по их выполнению.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0648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167518" cy="312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9508" y="3933056"/>
            <a:ext cx="66362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 smtClean="0"/>
              <a:t>Аббасов</a:t>
            </a:r>
            <a:r>
              <a:rPr lang="ru-RU" sz="1400" b="1" dirty="0" smtClean="0"/>
              <a:t> И. Б. Промышленный дизайн в </a:t>
            </a:r>
            <a:r>
              <a:rPr lang="en-US" sz="1400" b="1" dirty="0" smtClean="0"/>
              <a:t>AutoCAD 2018</a:t>
            </a:r>
            <a:r>
              <a:rPr lang="ru-RU" sz="1400" b="1" dirty="0" smtClean="0"/>
              <a:t> : учебное пособие / И. Б. </a:t>
            </a:r>
            <a:r>
              <a:rPr lang="ru-RU" sz="1400" b="1" dirty="0" err="1" smtClean="0"/>
              <a:t>Аббасов</a:t>
            </a:r>
            <a:r>
              <a:rPr lang="ru-RU" sz="1400" b="1" dirty="0" smtClean="0"/>
              <a:t>. – Москва : ДМК Пресс, 2018. – 230 с. : ил.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Учебное пособие содержит методические материалы по созданию, редактированию и оформлению чертежей по стандартам ЕСКД. В работе описаны режимы и инструменты трехмерного рабочего пространства графической системы </a:t>
            </a:r>
            <a:r>
              <a:rPr lang="en-US" sz="1400" dirty="0" smtClean="0"/>
              <a:t>AutoCAD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16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" y="-99392"/>
            <a:ext cx="2277398" cy="35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0617" y="283294"/>
            <a:ext cx="6678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Колошкина</a:t>
            </a:r>
            <a:r>
              <a:rPr lang="ru-RU" sz="1300" b="1" dirty="0"/>
              <a:t> И. Е.  Инженерная графика. CAD : учебник и практикум для СПО / И. Е. </a:t>
            </a:r>
            <a:r>
              <a:rPr lang="ru-RU" sz="1300" b="1" dirty="0" err="1"/>
              <a:t>Колошкина</a:t>
            </a:r>
            <a:r>
              <a:rPr lang="ru-RU" sz="1300" b="1" dirty="0"/>
              <a:t>, В. А. Селезнев.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220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Учебник предназначен для практического освоения автоматизированной разработки конструкторской документации с помощью графического модуля компьютерной программы ADEM CAD/CAMM/CAPP. Включенный в книгу практикум разработан в соответствии с рекомендациями Международного центра развития модульной системы обучения (проект Международной организации труда). В книге подробно разобраны примеры разработки конструкторской документации для деталей типа тела вращения, корпусных деталей и сборочных конструкций. Имеются задания для самостоятельного проектирования. </a:t>
            </a:r>
          </a:p>
          <a:p>
            <a:pPr algn="just"/>
            <a:endParaRPr lang="ru-RU" sz="13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4153" y="3633898"/>
            <a:ext cx="65473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Инженерная 3D-компьютерная графика в 2 т</a:t>
            </a:r>
            <a:r>
              <a:rPr lang="ru-RU" sz="1300" b="1" dirty="0" smtClean="0"/>
              <a:t>. Том 1  </a:t>
            </a:r>
            <a:r>
              <a:rPr lang="ru-RU" sz="1300" b="1" dirty="0"/>
              <a:t>: учебник и практикум для СПО / А. Л. Хейфец, А. Н. </a:t>
            </a:r>
            <a:r>
              <a:rPr lang="ru-RU" sz="1300" b="1" dirty="0" err="1"/>
              <a:t>Логиновский</a:t>
            </a:r>
            <a:r>
              <a:rPr lang="ru-RU" sz="1300" b="1" dirty="0"/>
              <a:t>, И. В. </a:t>
            </a:r>
            <a:r>
              <a:rPr lang="ru-RU" sz="1300" b="1" dirty="0" err="1"/>
              <a:t>Буторина</a:t>
            </a:r>
            <a:r>
              <a:rPr lang="ru-RU" sz="1300" b="1" dirty="0"/>
              <a:t>, В. Н. Васильева ; под редакцией А. Л. Хейфеца. — 3-е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328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хорошо представлены основные современные методы моделирования в программной системе KOMПAC-3D, рассмотрены соответствующие описательные примеры проектирования, представлены качественные задания для самостоятельной работы на основе использования нормативной документации (ГОСТов). Интерфейс системы KOMПAC-3D версий 17 и выше претерпел существенные изменения по сравнению с предыдущими версиями. Эти изменения отражены в представленной редакции курса. </a:t>
            </a:r>
          </a:p>
          <a:p>
            <a:pPr algn="just"/>
            <a:endParaRPr lang="ru-RU" sz="1300" b="1" dirty="0"/>
          </a:p>
        </p:txBody>
      </p:sp>
      <p:pic>
        <p:nvPicPr>
          <p:cNvPr id="3074" name="Picture 2" descr="Обложка книги ИНЖЕНЕРНАЯ 3D-КОМПЬЮТЕРНАЯ ГРАФИКА В 2 Т. ТОМ 1 Хейфец А. Л., Логиновский А. Н., Буторина И. В., Васильева В. Н. ; Под ред. Хейфеца А. Л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08" y="3195627"/>
            <a:ext cx="2509367" cy="376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2520280" cy="37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198" y="188640"/>
            <a:ext cx="6675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3D-компьютерная графика в 2 т. Том 2 : учебник и практикум для среднего профессионального образования / А. Л. Хейфец, А. Н. </a:t>
            </a:r>
            <a:r>
              <a:rPr lang="ru-RU" sz="1200" b="1" dirty="0" err="1"/>
              <a:t>Логиновский</a:t>
            </a:r>
            <a:r>
              <a:rPr lang="ru-RU" sz="1200" b="1" dirty="0"/>
              <a:t>, И. В. </a:t>
            </a:r>
            <a:r>
              <a:rPr lang="ru-RU" sz="1200" b="1" dirty="0" err="1"/>
              <a:t>Буторина</a:t>
            </a:r>
            <a:r>
              <a:rPr lang="ru-RU" sz="1200" b="1" dirty="0"/>
              <a:t>, В. Н. Васильева ; под редакцией А. Л. Хейфеца. — 3-е изд., перераб. и доп. — Москва : Издательство Юрайт, 2022. — 279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освещено новое компьютерное наполнение традиционных заданий курса инженерной графики на основе 3D-технологий проектирования и построения чертежей на базе пакета </a:t>
            </a:r>
            <a:r>
              <a:rPr lang="ru-RU" sz="1200" dirty="0" err="1"/>
              <a:t>AutoCAD</a:t>
            </a:r>
            <a:r>
              <a:rPr lang="ru-RU" sz="1200" dirty="0"/>
              <a:t>. Приведены методические разработки авторов, составляющие основу современного курса инженерной графики. Содержатся примеры выполнения студенческих контрольно-графических работ на основе 3D-моделирования. Во втором томе учебника рассматриваются фотореалистичность, геометрически точные 3D-модели, современные направления геометрического моделирования: параметризация и динамические блоки, позволяющие создавать многовариантные чертежи, управляемые наборами параметров.</a:t>
            </a:r>
            <a:endParaRPr lang="ru-RU" sz="1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3235629"/>
            <a:ext cx="2262342" cy="366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6094" y="3600778"/>
            <a:ext cx="6673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Инженерная и компьютерная графика : учебник и практикум для СПО / Р. Р. </a:t>
            </a:r>
            <a:r>
              <a:rPr lang="ru-RU" sz="1200" b="1" dirty="0" err="1"/>
              <a:t>Анамова</a:t>
            </a:r>
            <a:r>
              <a:rPr lang="ru-RU" sz="1200" b="1" dirty="0"/>
              <a:t> [и др.] ; под общей редакцией Р. Р. </a:t>
            </a:r>
            <a:r>
              <a:rPr lang="ru-RU" sz="1200" b="1" dirty="0" err="1"/>
              <a:t>Анамовой</a:t>
            </a:r>
            <a:r>
              <a:rPr lang="ru-RU" sz="1200" b="1" dirty="0"/>
              <a:t>, С. А. Леоновой, Н. В. </a:t>
            </a:r>
            <a:r>
              <a:rPr lang="ru-RU" sz="1200" b="1" dirty="0" err="1"/>
              <a:t>Пшеничновой</a:t>
            </a:r>
            <a:r>
              <a:rPr lang="ru-RU" sz="1200" b="1" dirty="0"/>
              <a:t>. — Москва : Издательство </a:t>
            </a:r>
            <a:r>
              <a:rPr lang="ru-RU" sz="1200" b="1" dirty="0" err="1"/>
              <a:t>Юрайт</a:t>
            </a:r>
            <a:r>
              <a:rPr lang="ru-RU" sz="1200" b="1" dirty="0"/>
              <a:t>, 2022. — 246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книге рассматриваются основные принципы и правила выполнения чертежей, как традиционным способом (с помощью карандаша и линейки), так и с помощью современных систем автоматизированного проектирования (на примере САПР «КОМПАС-3D»). Изложенные теоретические положения подкреплены большим количеством примеров. Содержание учебника обеспечивает преемственность чертежно-графического образования и поможет ликвидировать у обучающихся пробелы в базовых знаниях по данному курсу. Многочисленные задания для самостоятельной работы и тестовые задания, будучи средством проверки уровня и качества освоения дисциплины, станут весомым подспорьем как для студента в процессе обучения, так и для преподавателя при рубежном и итоговом контроле знаний студентов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091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889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ПМ 01.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УЧАСТИЕ </a:t>
            </a:r>
            <a:r>
              <a:rPr lang="ru-RU" sz="3600" b="1" dirty="0"/>
              <a:t>В РАЗРАБОТКЕ ТЕХНОЛОГИЧЕСКИХ ПРОЦЕССОВ В ПОЛИГРАФИЧЕСКОМ ПРОИЗВОДСТВЕ, РАЗРАБОТКА И ОФОРМЛЕНИЕ ТЕХНИЧЕСКОЙ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62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71400"/>
            <a:ext cx="266429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7" y="278888"/>
            <a:ext cx="648488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Боресков А. В.  Компьютерная графика : учебник и практикум для СПО / А. В. Боресков, Е. В. </a:t>
            </a:r>
            <a:r>
              <a:rPr lang="ru-RU" sz="1300" b="1" dirty="0" err="1"/>
              <a:t>Шикин</a:t>
            </a:r>
            <a:r>
              <a:rPr lang="ru-RU" sz="1300" b="1" dirty="0"/>
              <a:t>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219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современной жизни мы постоянно сталкиваемся с компьютерной графикой. Средства визуализации крайне важны для инженеров и архитекторов, огромную роль играет компьютерная графика в рекламе и индустрии развлечений. Без нее было бы невозможным создание многих компьютерных игр. Компьютерная графика развивается быстрыми темпами, постоянно появляются новые методы и алгоритмы, позволяющие показывать сложные и захватывающие эффекты, затрачивая для этого все меньше и меньше вычислительных ресурсов. В данном курсе рассматриваются основные аспекты компьютерной графики, как чисто математические, так и алгоритмические, дается описание используемых понятий и основных алгоритмов. 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39491" y="3793248"/>
            <a:ext cx="653901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Корнилов И. К.  Проектирование и контроль полиграфической продукции : учебник / И. К. Корнилов.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113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основные вопросы, связанные с проектированием и контролем полиграфической продукции: системный подход при проектировании изданий, оценка и методы контроля качества продукции, анализ эффективности производства, конструктивные особенности различных изданий. Соответствует актуальным требованиям федерального государственного образовательного стандарта высшего образования. Для магистров, обучающихся по направлению «Технологические машины и оборудование», а также для специалистов, интересующихся вопросами, связанными с проектированием и контролем полиграфической продукции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7" name="Picture 2" descr="https://go.imgsmail.ru/imgpreview?key=84cfeff4fc99be&amp;mb=imgdb_preview_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2837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7008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0280" y="385752"/>
            <a:ext cx="64670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Пашкова И. В.  Проектирование : проектирование упаковки и малых форм полиграфии : учебное пособие / И. В. Пашкова. — 2-е изд.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179 с</a:t>
            </a:r>
            <a:r>
              <a:rPr lang="ru-RU" sz="1300" b="1" dirty="0" smtClean="0"/>
              <a:t>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Учебное наглядное пособие направлено на формирование знаний об особенностях проектирования таких объектов графического дизайна, как этикетка, упаковка, открытка, календарь. Оно включает теоретические и практические материалы об особенностях объектов проектирования в графическом дизайне. В качестве иллюстративного материала используются работы художников-графиков, дизайнеров и </a:t>
            </a:r>
            <a:r>
              <a:rPr lang="ru-RU" sz="1300" dirty="0" smtClean="0"/>
              <a:t>студентов. 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3386" y="3895419"/>
            <a:ext cx="65126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Шишмарев</a:t>
            </a:r>
            <a:r>
              <a:rPr lang="ru-RU" sz="1300" b="1" dirty="0"/>
              <a:t> В.Ю. Метрология, стандартизация, сертификация, техническое регулирование и документоведение : учебник / В.Ю. </a:t>
            </a:r>
            <a:r>
              <a:rPr lang="ru-RU" sz="1300" b="1" dirty="0" err="1"/>
              <a:t>Шишмарев</a:t>
            </a:r>
            <a:r>
              <a:rPr lang="ru-RU" sz="1300" b="1" dirty="0"/>
              <a:t>. — Москва : КУРС: ИНФРА-М, 2021. — 312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Учебник р</a:t>
            </a:r>
            <a:r>
              <a:rPr lang="ru-RU" sz="1300" dirty="0" smtClean="0"/>
              <a:t>азработан </a:t>
            </a:r>
            <a:r>
              <a:rPr lang="ru-RU" sz="1300" dirty="0"/>
              <a:t>на основании требований к данной дисциплине </a:t>
            </a:r>
            <a:r>
              <a:rPr lang="ru-RU" sz="1300" dirty="0" smtClean="0"/>
              <a:t>ФГОС </a:t>
            </a:r>
            <a:r>
              <a:rPr lang="ru-RU" sz="1300" dirty="0"/>
              <a:t>в соответствии с типовыми программами. Изложены нормативные, организационные, научно-методические и юридические положения современных стандартов, касающиеся технического регулирования, метрологии, стандартизации, сертификации и оценки качества в Российской Федерации и на международном уровне.  </a:t>
            </a:r>
            <a:endParaRPr lang="ru-RU" sz="1300" b="1" dirty="0"/>
          </a:p>
        </p:txBody>
      </p:sp>
      <p:pic>
        <p:nvPicPr>
          <p:cNvPr id="7" name="Picture 2" descr="https://znanium.com/cover/1141/1141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" y="3645024"/>
            <a:ext cx="21589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4" y="-171400"/>
            <a:ext cx="26642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4646" y="432048"/>
            <a:ext cx="6480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Казакевич Т. А. Документационное обеспечение управления : учебник и практикум для СПО / Т. А. Казакевич, А. И. </a:t>
            </a:r>
            <a:r>
              <a:rPr lang="ru-RU" sz="1300" b="1" dirty="0" err="1"/>
              <a:t>Ткалич</a:t>
            </a:r>
            <a:r>
              <a:rPr lang="ru-RU" sz="1300" b="1" dirty="0"/>
              <a:t>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177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Учебник </a:t>
            </a:r>
            <a:r>
              <a:rPr lang="ru-RU" sz="1200" dirty="0"/>
              <a:t>предназначен для изучения современных теоретических и практических проблем документирования правовой, управленческой, экономической, социальной, технической, научной информации и формирования систем документации, обеспечивающих деятельность учреждений, организаций и предприятий разнообразных форм собственности. Документирование информации и управление документационным ресурсом превращается в актуальное направление деятельности, получившее название документационный сервис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0118" y="3789040"/>
            <a:ext cx="6480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Документационное обеспечение управления : учебник / С</a:t>
            </a:r>
            <a:r>
              <a:rPr lang="ru-RU" sz="1400" b="1" dirty="0" smtClean="0"/>
              <a:t>. А</a:t>
            </a:r>
            <a:r>
              <a:rPr lang="ru-RU" sz="1400" b="1" dirty="0"/>
              <a:t>. Глотова, А</a:t>
            </a:r>
            <a:r>
              <a:rPr lang="ru-RU" sz="1400" b="1" dirty="0" smtClean="0"/>
              <a:t>. Ю</a:t>
            </a:r>
            <a:r>
              <a:rPr lang="ru-RU" sz="1400" b="1" dirty="0"/>
              <a:t>. Конькова, Ю</a:t>
            </a:r>
            <a:r>
              <a:rPr lang="ru-RU" sz="1400" b="1" dirty="0" smtClean="0"/>
              <a:t>. М</a:t>
            </a:r>
            <a:r>
              <a:rPr lang="ru-RU" sz="1400" b="1" dirty="0"/>
              <a:t>. </a:t>
            </a:r>
            <a:r>
              <a:rPr lang="ru-RU" sz="1400" b="1" dirty="0" err="1"/>
              <a:t>Кукарина</a:t>
            </a:r>
            <a:r>
              <a:rPr lang="ru-RU" sz="1400" b="1" dirty="0"/>
              <a:t>, Е</a:t>
            </a:r>
            <a:r>
              <a:rPr lang="ru-RU" sz="1400" b="1" dirty="0" smtClean="0"/>
              <a:t>. А</a:t>
            </a:r>
            <a:r>
              <a:rPr lang="ru-RU" sz="1400" b="1" dirty="0"/>
              <a:t>. Скрипко; под общ. Ред. Т</a:t>
            </a:r>
            <a:r>
              <a:rPr lang="ru-RU" sz="1400" b="1" dirty="0" smtClean="0"/>
              <a:t>. А</a:t>
            </a:r>
            <a:r>
              <a:rPr lang="ru-RU" sz="1400" b="1" dirty="0"/>
              <a:t>. Быковой. — Москва : </a:t>
            </a:r>
            <a:r>
              <a:rPr lang="ru-RU" sz="1400" b="1" dirty="0" err="1"/>
              <a:t>Кнорус</a:t>
            </a:r>
            <a:r>
              <a:rPr lang="ru-RU" sz="1400" b="1" dirty="0"/>
              <a:t>, 2020. — 266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400" b="1" dirty="0" smtClean="0"/>
          </a:p>
          <a:p>
            <a:pPr algn="just"/>
            <a:r>
              <a:rPr lang="ru-RU" sz="1200" dirty="0"/>
              <a:t>Отражены основные вопросы документационного обеспечения управления, требования к составлению и оформлению документов на основе действующих законодательных и нормативно-методических актов, а также технология работы с документами в современных организациях. Рассмотрено документационное обеспечение деятельности кадровой службы, организация работы с обращениями граждан, договорная и финансовая документация. Приведены образцы оформления документов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15283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6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654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2004" y="332656"/>
            <a:ext cx="6678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Шувалова Н. Н.  Документационное обеспечение управления : учебник и практикум для СПО / Н. Н. Шувалова. — 2-е изд.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265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учебнике </a:t>
            </a:r>
            <a:r>
              <a:rPr lang="ru-RU" sz="1300" dirty="0"/>
              <a:t>рассматриваются теоретические и нормативно-методические основы традиционного и электронного делопроизводства, анализируются терминологический аппарат современного делопроизводства, порядок составления и оформления служебных документов. Включение в практикум тестовых и практических заданий,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знания, сформировать умения и навыки составления, оформления документов и организации работы с ними. </a:t>
            </a:r>
          </a:p>
          <a:p>
            <a:pPr algn="just"/>
            <a:endParaRPr lang="ru-RU" sz="13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67" y="3419305"/>
            <a:ext cx="2520280" cy="361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7187" y="3725977"/>
            <a:ext cx="66784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Кузнецов И. Н.  Документационное обеспечение управления. Документооборот и делопроизводство : учебник и практикум для СПО / И. Н. Кузнецов. — 3-е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521 с. — (Профессиональное образование). </a:t>
            </a:r>
            <a:endParaRPr lang="ru-RU" sz="1300" dirty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/>
              <a:t>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организаций, а также использование компьютерной техники и технологий в этом процессе. В издании учтены особенности, связанные с работой с документами в организациях разных форм собственности.</a:t>
            </a:r>
          </a:p>
          <a:p>
            <a:pPr algn="just"/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27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21025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0016" y="197986"/>
            <a:ext cx="66064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Головко С. Б. Дизайн деловых периодических изданий : учебное пособие / С. Б. Головко. – Москва : ЮНИТИ-ДАНА,2018. – 423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учебном пособии предлагается необходимый материал, отражающий современные требования и новые тенденции в развитии дизайна деловых периодических изданий, излагаются его основные понятия и этапы становления. Особое внимание уделяется вопросам композиции, имеющим первостепенное значение для каждого дизайнера. Рассмотрены тенденции развития категорий и пространства дизайна, специфика модульного конструирования и особенности проектно-художественного языка дизайнера, а также его роль и место в </a:t>
            </a:r>
            <a:r>
              <a:rPr lang="ru-RU" sz="1300" dirty="0" err="1"/>
              <a:t>общередакционном</a:t>
            </a:r>
            <a:r>
              <a:rPr lang="ru-RU" sz="1300" dirty="0"/>
              <a:t> процессе. Большое внимание уделено вопросам рекламного дизайна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286"/>
            <a:ext cx="2430016" cy="382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0016" y="3876144"/>
            <a:ext cx="6606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Поляков В. А. Реклама : разработка и технологии производства : учебник и практикум для СПО / В. А. Поляков, А. А. Романов.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514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Учебник посвящен анализу методик и технологий производства рекламной продукции, используемых в России и зарубежных странах. Рассмотрено множество технологических процессов в полиграфии, создании наружной, аудио-, видео- и мультимедийной рекламы, практических примеров и ситуаций по применению рекламных технологий в конкретных маркетинговых ситуациях. Издание содержит контрольные вопросы, практические задания и тесты.</a:t>
            </a:r>
          </a:p>
          <a:p>
            <a:pPr algn="just"/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5229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05921" cy="319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509447"/>
            <a:ext cx="6750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Струмпэ</a:t>
            </a:r>
            <a:r>
              <a:rPr lang="ru-RU" sz="1300" b="1" dirty="0"/>
              <a:t> А. Ю. Многостраничный дизайн : учебник / А. Ю. </a:t>
            </a:r>
            <a:r>
              <a:rPr lang="ru-RU" sz="1300" b="1" dirty="0" err="1"/>
              <a:t>Струмпэ</a:t>
            </a:r>
            <a:r>
              <a:rPr lang="ru-RU" sz="1300" b="1" dirty="0"/>
              <a:t>. — Москва : ИЦ "Академия", 2020. — 176[8] с. : </a:t>
            </a:r>
            <a:r>
              <a:rPr lang="ru-RU" sz="1300" b="1" dirty="0" err="1"/>
              <a:t>цв.ил</a:t>
            </a:r>
            <a:r>
              <a:rPr lang="ru-RU" sz="1300" b="1" dirty="0"/>
              <a:t>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 smtClean="0"/>
          </a:p>
          <a:p>
            <a:pPr algn="just"/>
            <a:r>
              <a:rPr lang="ru-RU" sz="1300" dirty="0" smtClean="0"/>
              <a:t>Создание </a:t>
            </a:r>
            <a:r>
              <a:rPr lang="ru-RU" sz="1300" dirty="0"/>
              <a:t>графических дизайн-макетов является одним из основных видов профессиональной деятельности графического дизайнера. В процессе освоения междисциплинарного курса «Многостраничный дизайн» требуется углубленное изучение особенностей верстки и макетирования объемных документов (книг, газет, журналов). Помимо освоения технологий компьютерной верстки в процессе изучения курса рассматриваются классические приемы создания модульных сеток, пропорции полосы набора, приемы </a:t>
            </a:r>
            <a:r>
              <a:rPr lang="ru-RU" sz="1300" dirty="0" err="1"/>
              <a:t>типографики</a:t>
            </a:r>
            <a:r>
              <a:rPr lang="ru-RU" sz="1300" dirty="0"/>
              <a:t>. В целях усиления прикладной стороны курса дано необходимое количество практических заданий с подробными инструкциями по выполнению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36" y="3212976"/>
            <a:ext cx="273630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2004" y="3933056"/>
            <a:ext cx="67144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Корытов</a:t>
            </a:r>
            <a:r>
              <a:rPr lang="ru-RU" sz="1300" b="1" dirty="0"/>
              <a:t> О. В.  Дизайн иллюстрированной книги : учебное пособие / О. В. </a:t>
            </a:r>
            <a:r>
              <a:rPr lang="ru-RU" sz="1300" b="1" dirty="0" err="1"/>
              <a:t>Корытов</a:t>
            </a:r>
            <a:r>
              <a:rPr lang="ru-RU" sz="1300" b="1" dirty="0"/>
              <a:t>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122 с. — (Высшее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раскрываются основные принципы работы над дизайном и иллюстрированием произведений художественной литературы, где главное — это понимание целостности и единства книжного организма, взаимоотношений книга — читатель, роли композиционно-ритмической структуры в едином книжном ансамбле, взаимосвязи композиции книги и ее конструкции.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83435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66013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Основы программы </a:t>
            </a:r>
            <a:r>
              <a:rPr lang="en-US" sz="1300" b="1" dirty="0" smtClean="0"/>
              <a:t>Adobe </a:t>
            </a:r>
            <a:r>
              <a:rPr lang="ru-RU" sz="1300" b="1" dirty="0" err="1" smtClean="0"/>
              <a:t>Photoshop</a:t>
            </a:r>
            <a:r>
              <a:rPr lang="ru-RU" sz="1300" b="1" dirty="0" smtClean="0"/>
              <a:t> СС  </a:t>
            </a:r>
            <a:r>
              <a:rPr lang="ru-RU" sz="1300" b="1" dirty="0"/>
              <a:t>: курс лекций для студентов специальности 42.02.02 Издательское дело / сост. М</a:t>
            </a:r>
            <a:r>
              <a:rPr lang="ru-RU" sz="1300" b="1" dirty="0" smtClean="0"/>
              <a:t>. А</a:t>
            </a:r>
            <a:r>
              <a:rPr lang="ru-RU" sz="1300" b="1" dirty="0"/>
              <a:t>. </a:t>
            </a:r>
            <a:r>
              <a:rPr lang="ru-RU" sz="1300" b="1" dirty="0" err="1"/>
              <a:t>Дорощенко</a:t>
            </a:r>
            <a:r>
              <a:rPr lang="ru-RU" sz="1300" b="1" dirty="0"/>
              <a:t>, Л</a:t>
            </a:r>
            <a:r>
              <a:rPr lang="ru-RU" sz="1300" b="1" dirty="0" smtClean="0"/>
              <a:t>. И</a:t>
            </a:r>
            <a:r>
              <a:rPr lang="ru-RU" sz="1300" b="1" dirty="0"/>
              <a:t>. Миронова. —</a:t>
            </a:r>
            <a:r>
              <a:rPr lang="ru-RU" sz="1300" b="1" dirty="0" smtClean="0"/>
              <a:t> </a:t>
            </a:r>
            <a:r>
              <a:rPr lang="ru-RU" sz="1300" b="1" dirty="0"/>
              <a:t>Москва : ГБПОУ МИПК им. И. Федорова, 2020. —</a:t>
            </a:r>
            <a:r>
              <a:rPr lang="ru-RU" sz="1300" b="1" dirty="0" smtClean="0"/>
              <a:t> </a:t>
            </a:r>
            <a:r>
              <a:rPr lang="ru-RU" sz="1300" b="1" dirty="0"/>
              <a:t>64 с. </a:t>
            </a:r>
            <a:r>
              <a:rPr lang="ru-RU" sz="1300" b="1" dirty="0" smtClean="0"/>
              <a:t>— (</a:t>
            </a:r>
            <a:r>
              <a:rPr lang="ru-RU" sz="1300" b="1" dirty="0"/>
              <a:t>Программы </a:t>
            </a:r>
            <a:r>
              <a:rPr lang="ru-RU" sz="1300" b="1" dirty="0" err="1"/>
              <a:t>Adobe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en-US" sz="1300" dirty="0"/>
              <a:t>Adobe </a:t>
            </a:r>
            <a:r>
              <a:rPr lang="ru-RU" sz="1300" dirty="0" err="1" smtClean="0"/>
              <a:t>Photoshop</a:t>
            </a:r>
            <a:r>
              <a:rPr lang="en-US" sz="1300" dirty="0" smtClean="0"/>
              <a:t> – </a:t>
            </a:r>
            <a:r>
              <a:rPr lang="ru-RU" sz="1300" dirty="0" smtClean="0"/>
              <a:t>многофункциональный графический редактор, разработанный и распространяемый фирмой </a:t>
            </a:r>
            <a:r>
              <a:rPr lang="en-US" sz="1300" dirty="0" smtClean="0"/>
              <a:t>Adobe Systems</a:t>
            </a:r>
            <a:r>
              <a:rPr lang="ru-RU" sz="1300" dirty="0" smtClean="0"/>
              <a:t>. Программа является современным графическим редактором, в основном работает с растровыми изображениями, </a:t>
            </a:r>
            <a:r>
              <a:rPr lang="ru-RU" sz="1300" dirty="0" err="1" smtClean="0"/>
              <a:t>одноко</a:t>
            </a:r>
            <a:r>
              <a:rPr lang="ru-RU" sz="1300" dirty="0" smtClean="0"/>
              <a:t> имеет некоторые векторные инструменты. Несмотря на то, что изначально программа была разработана как редактор изображений для полиграфии, в данное время она широко используется в веб-дизайне. </a:t>
            </a:r>
            <a:endParaRPr lang="ru-RU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120280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16" y="3140968"/>
            <a:ext cx="27888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8072" y="4003472"/>
            <a:ext cx="66784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Корытов</a:t>
            </a:r>
            <a:r>
              <a:rPr lang="ru-RU" sz="1300" b="1" dirty="0"/>
              <a:t> О. В.  Газетная иллюстрация : учебное пособие / О. В. </a:t>
            </a:r>
            <a:r>
              <a:rPr lang="ru-RU" sz="1300" b="1" dirty="0" err="1"/>
              <a:t>Корытов</a:t>
            </a:r>
            <a:r>
              <a:rPr lang="ru-RU" sz="1300" b="1" dirty="0"/>
              <a:t>, Е. А. Силина.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84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настоящем курсе кратко изложены основные вехи в истории газетной иллюстрации, рассмотрены наиболее часто используемые способы художественного </a:t>
            </a:r>
            <a:r>
              <a:rPr lang="ru-RU" sz="1300" dirty="0" err="1"/>
              <a:t>смыслообразования</a:t>
            </a:r>
            <a:r>
              <a:rPr lang="ru-RU" sz="1300" dirty="0"/>
              <a:t>, приведены примеры разных графических техник. Курс «Газетная иллюстрация» направлен на развитие у студентов оперативного образного мышления, индивидуального творческого языка и профессиональных навыков.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22173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5776" y="404664"/>
            <a:ext cx="62824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Евсеев Д</a:t>
            </a:r>
            <a:r>
              <a:rPr lang="ru-RU" sz="1300" b="1" dirty="0" smtClean="0"/>
              <a:t>. А</a:t>
            </a:r>
            <a:r>
              <a:rPr lang="ru-RU" sz="1300" b="1" dirty="0"/>
              <a:t>. </a:t>
            </a:r>
            <a:r>
              <a:rPr lang="ru-RU" sz="1300" b="1" dirty="0" err="1"/>
              <a:t>Web</a:t>
            </a:r>
            <a:r>
              <a:rPr lang="ru-RU" sz="1300" b="1" dirty="0"/>
              <a:t>-дизайн в примерах и задачах : учебное пособие/ Д</a:t>
            </a:r>
            <a:r>
              <a:rPr lang="ru-RU" sz="1300" b="1" dirty="0" smtClean="0"/>
              <a:t>. А</a:t>
            </a:r>
            <a:r>
              <a:rPr lang="ru-RU" sz="1300" b="1" dirty="0"/>
              <a:t>. Евсеев, В</a:t>
            </a:r>
            <a:r>
              <a:rPr lang="ru-RU" sz="1300" b="1" dirty="0" smtClean="0"/>
              <a:t>. В</a:t>
            </a:r>
            <a:r>
              <a:rPr lang="ru-RU" sz="1300" b="1" dirty="0"/>
              <a:t>. Трофимов.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263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Изложены базовые темы дисциплины, начиная с процесса формирования заглавной страницы </a:t>
            </a:r>
            <a:r>
              <a:rPr lang="ru-RU" sz="1300" dirty="0" err="1"/>
              <a:t>web</a:t>
            </a:r>
            <a:r>
              <a:rPr lang="ru-RU" sz="1300" dirty="0"/>
              <a:t>-узла и заканчивая процедурой его отладки, включая проектирование и составление логической схемы сайта. Пособие ориентировано на изучение основ построения корпоративных и персональных </a:t>
            </a:r>
            <a:r>
              <a:rPr lang="ru-RU" sz="1300" dirty="0" err="1"/>
              <a:t>web</a:t>
            </a:r>
            <a:r>
              <a:rPr lang="ru-RU" sz="1300" dirty="0"/>
              <a:t>-узлов</a:t>
            </a:r>
            <a:r>
              <a:rPr lang="ru-RU" sz="1300" dirty="0" smtClean="0"/>
              <a:t>. Главные </a:t>
            </a:r>
            <a:r>
              <a:rPr lang="ru-RU" sz="1300" dirty="0"/>
              <a:t>приемы показаны на примерах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3" name="Picture 2" descr="Web-дизайн в примерах и задач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5240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5792" y="3644150"/>
            <a:ext cx="62824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Ткаченко О. Н. Дизайн и рекламные технологии : учебное пособие / О. Н. Ткаченко; под ред. Л. М. Дмитриевой. — Москва : Магистр : НИЦ ИНФРА-М, 2021. — 176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Учебное пособие предназначено для изучения теоретических основ рекламной </a:t>
            </a:r>
            <a:r>
              <a:rPr lang="ru-RU" sz="1300" dirty="0" smtClean="0"/>
              <a:t>деятельности</a:t>
            </a:r>
            <a:r>
              <a:rPr lang="ru-RU" sz="1300" dirty="0"/>
              <a:t>.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2"/>
            <a:ext cx="2152402" cy="31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55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7272" y="240749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Усатая Т. В. Дизайн упаковки : учебник / Т. В. Усатая, Л. В. Дерябина. — Москва : ИЦ Академия, 2020. — 288[8] с. : ил., </a:t>
            </a:r>
            <a:r>
              <a:rPr lang="ru-RU" sz="1300" b="1" dirty="0" err="1"/>
              <a:t>цв.ил</a:t>
            </a:r>
            <a:r>
              <a:rPr lang="ru-RU" sz="1300" b="1" dirty="0"/>
              <a:t>. — (Профессиональное образование</a:t>
            </a:r>
            <a:r>
              <a:rPr lang="ru-RU" sz="1300" b="1" dirty="0" smtClean="0"/>
              <a:t>). 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Даны </a:t>
            </a:r>
            <a:r>
              <a:rPr lang="ru-RU" sz="1300" dirty="0"/>
              <a:t>основы инженерной графики, что позволяет студентам освоить техническую сторону подготовки макета упаковки и проектной документации в целом в соответствии с требованиями ГОСТов ЕСКД. Рассмотрены темы, связанные с дизайн-проектированием упаковки, эстетическими и потребительскими свойствами упаковки, историей упаковки и современными тенденциями проектирования упаковки. Уделено внимание вопросам трехмерного моделирования и фотореалистичного представления упаковки в программе </a:t>
            </a:r>
            <a:r>
              <a:rPr lang="ru-RU" sz="1300" dirty="0" err="1"/>
              <a:t>Autodesk</a:t>
            </a:r>
            <a:r>
              <a:rPr lang="ru-RU" sz="1300" dirty="0"/>
              <a:t> 3ds </a:t>
            </a:r>
            <a:r>
              <a:rPr lang="ru-RU" sz="1300" dirty="0" err="1"/>
              <a:t>Max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6" name="Picture 2" descr="https://img-gorod.ru/27/866/2786674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4" y="116632"/>
            <a:ext cx="216840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5812" y="3774718"/>
            <a:ext cx="657899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Дмитриева О. Н. Особенности учета и экономического анализа деятельности </a:t>
            </a:r>
            <a:r>
              <a:rPr lang="ru-RU" sz="1300" b="1" dirty="0" smtClean="0"/>
              <a:t>издательства / О. Н. Дмитриева. </a:t>
            </a:r>
            <a:r>
              <a:rPr lang="ru-RU" sz="1300" b="1" dirty="0"/>
              <a:t>— Москва : НИЦ ИНФРА-М, 2020. — 244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Учебное пособие написано с целью получения углубленных представлений в области организации учета и экономического анализа деятельности издающей организации. Рассмотрены важнейшие количественные измерители издательской продукции. Изложена специфика учета расходов на производство и продажу издательской продукции (работ, услуг) по элементам затрат и статьям калькуляции. Приведены правовые основы взаимоотношений издательства с авторами, полиграфическими организациями и распространителями издательской продукции. Освещена методика экономического анализа деятельности издательства на сквозном примере.</a:t>
            </a:r>
          </a:p>
          <a:p>
            <a:pPr algn="just"/>
            <a:endParaRPr lang="ru-RU" sz="13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7" y="3516432"/>
            <a:ext cx="2138594" cy="32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284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667848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Мельник М</a:t>
            </a:r>
            <a:r>
              <a:rPr lang="ru-RU" sz="1300" b="1" dirty="0" smtClean="0"/>
              <a:t>. В</a:t>
            </a:r>
            <a:r>
              <a:rPr lang="ru-RU" sz="1300" b="1" dirty="0"/>
              <a:t>. Комплексный экономический анализ : учебное пособие / </a:t>
            </a:r>
            <a:r>
              <a:rPr lang="ru-RU" sz="1300" b="1" dirty="0" smtClean="0"/>
              <a:t>М. В. Мельник, С. Е. Егорова, Н. </a:t>
            </a:r>
            <a:r>
              <a:rPr lang="ru-RU" sz="1300" b="1" dirty="0"/>
              <a:t>Г</a:t>
            </a:r>
            <a:r>
              <a:rPr lang="ru-RU" sz="1300" b="1" dirty="0" smtClean="0"/>
              <a:t>. Кулакова </a:t>
            </a:r>
            <a:r>
              <a:rPr lang="ru-RU" sz="1300" b="1" dirty="0"/>
              <a:t>и др. — Москва : Форум, НИЦ ИНФРА-М, 2022. — 352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показана роль экономического анализа в обосновании стратегии развития и методов повышения эффективности деятельности экономических субъектов, выделены основные виды анализа, определены предмет, методы и изложены основные методики анализа, обеспечивающие поиск резервов производства, оценку использования производственного потенциала и направлений его роста, анализ и интерпретацию бухгалтерской (финансовой) отчетности. Учебное пособие содержит специальный раздел с типичными задачами по анализу для самостоятельной работы студентов.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0490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3750245"/>
            <a:ext cx="6678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Бороненкова</a:t>
            </a:r>
            <a:r>
              <a:rPr lang="ru-RU" sz="1300" b="1" dirty="0"/>
              <a:t> С</a:t>
            </a:r>
            <a:r>
              <a:rPr lang="ru-RU" sz="1300" b="1" dirty="0" smtClean="0"/>
              <a:t>. А</a:t>
            </a:r>
            <a:r>
              <a:rPr lang="ru-RU" sz="1300" b="1" dirty="0"/>
              <a:t>. Комплексный экономический анализ в управлении предприятием : учебное пособие / С</a:t>
            </a:r>
            <a:r>
              <a:rPr lang="ru-RU" sz="1300" b="1" dirty="0" smtClean="0"/>
              <a:t>. А</a:t>
            </a:r>
            <a:r>
              <a:rPr lang="ru-RU" sz="1300" b="1" dirty="0"/>
              <a:t>. </a:t>
            </a:r>
            <a:r>
              <a:rPr lang="ru-RU" sz="1300" b="1" dirty="0" err="1"/>
              <a:t>Бороненкова</a:t>
            </a:r>
            <a:r>
              <a:rPr lang="ru-RU" sz="1300" b="1" dirty="0"/>
              <a:t>, М</a:t>
            </a:r>
            <a:r>
              <a:rPr lang="ru-RU" sz="1300" b="1" dirty="0" smtClean="0"/>
              <a:t>. В</a:t>
            </a:r>
            <a:r>
              <a:rPr lang="ru-RU" sz="1300" b="1" dirty="0"/>
              <a:t>. Мельник. — Москва : ФОРУМ : ИНФРА-М, 2021. — 352 с.</a:t>
            </a:r>
            <a:r>
              <a:rPr lang="ru-RU" sz="1300" dirty="0"/>
              <a:t> 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учебном пособии изложена методология и представлен методический инструментарий комплексного экономического анализа, ориентированного на особенности современного этапа экономического развития и структуры экономических субъектов. Даны методические рекомендации по детальному анализу использования ресурсов, анализу и управлению ассортиментом выпускаемой продукции, организации производственных процессов, выявлению особенностей формирования затрат в разных сферах деятельности, специфики составления смет и </a:t>
            </a:r>
            <a:r>
              <a:rPr lang="ru-RU" sz="1300" dirty="0" err="1"/>
              <a:t>калькулирования</a:t>
            </a:r>
            <a:r>
              <a:rPr lang="ru-RU" sz="1300" dirty="0"/>
              <a:t> в условиях быстро меняющегося спроса и неустойчивой среды функционирования.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049016" cy="311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11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6" y="-99392"/>
            <a:ext cx="23091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1026" y="622073"/>
            <a:ext cx="668290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Запекина</a:t>
            </a:r>
            <a:r>
              <a:rPr lang="ru-RU" sz="1300" b="1" dirty="0" smtClean="0"/>
              <a:t> </a:t>
            </a:r>
            <a:r>
              <a:rPr lang="ru-RU" sz="1300" b="1" dirty="0"/>
              <a:t>Н. М.  Основы полиграфического производства : учебное пособие для среднего профессионального образования / Н. М. </a:t>
            </a:r>
            <a:r>
              <a:rPr lang="ru-RU" sz="1300" b="1" dirty="0" err="1"/>
              <a:t>Запекина</a:t>
            </a:r>
            <a:r>
              <a:rPr lang="ru-RU" sz="1300" b="1" dirty="0"/>
              <a:t>. 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 — Москва 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 — 178 с. — (Профессиональное образование).</a:t>
            </a:r>
            <a:r>
              <a:rPr lang="ru-RU" sz="1300" dirty="0"/>
              <a:t> 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пособии сделана попытка в краткой форме изложить наиболее существенные вопросы допечатной, печатной и </a:t>
            </a:r>
            <a:r>
              <a:rPr lang="ru-RU" sz="1300" dirty="0" err="1"/>
              <a:t>послепечатной</a:t>
            </a:r>
            <a:r>
              <a:rPr lang="ru-RU" sz="1300" dirty="0"/>
              <a:t> подготовки изданий, особенности расходных материалов, влияющих на качество готового продукта. Каждая тема содержит список использованной литературы, дополнительную информацию, вопросы для повторения материала и размышления над прочитанным.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90172" y="4035618"/>
            <a:ext cx="6323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Самарин Ю. Н.  Полиграфическое производство : учебник  / Ю. Н. Самарин.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Юрайт, </a:t>
            </a:r>
            <a:r>
              <a:rPr lang="ru-RU" sz="1300" b="1" dirty="0" smtClean="0"/>
              <a:t>2022. </a:t>
            </a:r>
            <a:r>
              <a:rPr lang="ru-RU" sz="1300" b="1" dirty="0"/>
              <a:t>— 503 с. </a:t>
            </a:r>
            <a:r>
              <a:rPr lang="ru-RU" sz="1400" b="1" dirty="0"/>
              <a:t>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300" dirty="0"/>
              <a:t>В учебнике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процессов, материалах, используемых при изготовлении печатных изданий, о полиграфическом оборудовании и средствах управления производством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7" name="Picture 2" descr="Обложка книги ПОЛИГРАФИЧЕСКОЕ ПРОИЗВОДСТВО Самарин Ю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7" y="3212976"/>
            <a:ext cx="2266949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8072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ПМ.02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 </a:t>
            </a:r>
            <a:r>
              <a:rPr lang="ru-RU" sz="3600" b="1" dirty="0"/>
              <a:t>ТЕХНОЛОГИЧЕСКИЙ КОНТРОЛЬ В ПОЛИГРАФИЧЕСКОМ ПРОИЗВОДСТВЕ, КОНТРОЛЬ КАЧЕСТВА МАТЕРИАЛОВ, ПОЛУФАБРИКАТОВ И ГОТОВОЙ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60214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1"/>
            <a:ext cx="2304256" cy="37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76672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Запекина</a:t>
            </a:r>
            <a:r>
              <a:rPr lang="ru-RU" sz="1300" b="1" dirty="0" smtClean="0"/>
              <a:t> </a:t>
            </a:r>
            <a:r>
              <a:rPr lang="ru-RU" sz="1300" b="1" dirty="0"/>
              <a:t>Н. М.  Основы полиграфического производства : учебное пособие для среднего профессионального образования / Н. М. </a:t>
            </a:r>
            <a:r>
              <a:rPr lang="ru-RU" sz="1300" b="1" dirty="0" err="1"/>
              <a:t>Запекина</a:t>
            </a:r>
            <a:r>
              <a:rPr lang="ru-RU" sz="1300" b="1" dirty="0"/>
              <a:t>. 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 — Москва 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 — 178 с. — (Профессиональное образование).</a:t>
            </a:r>
            <a:r>
              <a:rPr lang="ru-RU" sz="1300" dirty="0"/>
              <a:t> 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пособии сделана попытка в краткой форме изложить наиболее существенные вопросы допечатной, печатной и </a:t>
            </a:r>
            <a:r>
              <a:rPr lang="ru-RU" sz="1300" dirty="0" err="1"/>
              <a:t>послепечатной</a:t>
            </a:r>
            <a:r>
              <a:rPr lang="ru-RU" sz="1300" dirty="0"/>
              <a:t> подготовки изданий, особенности расходных материалов, влияющих на качество готового продукта. Каждая тема содержит список использованной литературы, дополнительную информацию, вопросы для повторения материала и размышления над прочитанным. </a:t>
            </a:r>
          </a:p>
          <a:p>
            <a:pPr algn="just"/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3019" y="4031924"/>
            <a:ext cx="63222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Корнилов И. К.  Проектирование и контроль полиграфической продукции : учебник  / И. К. Корнилов.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113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Рассматриваются основные вопросы, связанные с проектированием и контролем полиграфической продукции: системный подход при проектировании изданий, оценка и методы контроля качества продукции, анализ эффективности производства, конструктивные особенности различных изданий. </a:t>
            </a:r>
          </a:p>
          <a:p>
            <a:pPr algn="just"/>
            <a:endParaRPr lang="ru-RU" sz="13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7"/>
            <a:ext cx="2077906" cy="31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51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836712"/>
            <a:ext cx="5472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645023"/>
            <a:ext cx="6534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/>
              <a:t>Сергеев Е. Ю.  Технология производства печатных и электронных средств информации : учебное пособие для СПО / Е. Ю. Сергеев.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227 с. </a:t>
            </a:r>
            <a:r>
              <a:rPr lang="ru-RU" sz="1300" b="1" dirty="0">
                <a:solidFill>
                  <a:prstClr val="white"/>
                </a:solidFill>
              </a:rPr>
              <a:t>— (Профессиональное образование</a:t>
            </a:r>
            <a:r>
              <a:rPr lang="ru-RU" sz="1300" b="1" dirty="0" smtClean="0">
                <a:solidFill>
                  <a:prstClr val="white"/>
                </a:solidFill>
              </a:rPr>
              <a:t>).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Материалы, предложенные в настоящем учебном пособии, соответствуют программе подготовки по направлению «Издательское дело» и предусматривают комплексную систему знаний, которая взаимосвязана с другими общеобразовательными и профессиональными дисциплинами. Будущие специалисты научатся профессионально осуществлять художественно-техническое редактирование изданий, использовать печатные и электронные средства информации, выбирать оптимальные технологические процессы производства, управлять производственным подразделением. Учащиеся самостоятельно прорабатывают материал, предложенный в издании, а для его закрепления выполняют практические и самостоятельные работы.</a:t>
            </a:r>
          </a:p>
          <a:p>
            <a:pPr algn="just"/>
            <a:endParaRPr lang="ru-RU" sz="1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04664"/>
            <a:ext cx="64807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Чефранов</a:t>
            </a:r>
            <a:r>
              <a:rPr lang="ru-RU" sz="1300" b="1" dirty="0" smtClean="0"/>
              <a:t> </a:t>
            </a:r>
            <a:r>
              <a:rPr lang="ru-RU" sz="1300" b="1" dirty="0"/>
              <a:t>С. Д.  Технология производства печатных и электронных средств информации. Особенности производства : учебник для среднего профессионального образования / С. Д. </a:t>
            </a:r>
            <a:r>
              <a:rPr lang="ru-RU" sz="1300" b="1" dirty="0" err="1"/>
              <a:t>Чефранов</a:t>
            </a:r>
            <a:r>
              <a:rPr lang="ru-RU" sz="1300" b="1" dirty="0"/>
              <a:t>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385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Данный курс предназначен для изучения дисциплины «Технология производства печатных и электронных средств информации» В курс кроме теоретической части включены практические задачи и примеры их </a:t>
            </a:r>
            <a:r>
              <a:rPr lang="ru-RU" sz="1300" dirty="0" err="1"/>
              <a:t>решения.Изложение</a:t>
            </a:r>
            <a:r>
              <a:rPr lang="ru-RU" sz="1300" dirty="0"/>
              <a:t> сопровождается богатым иллюстративным материалом, дающим представление о современном полиграфическом оборудовании, видах продукции, встречающемся браке.  </a:t>
            </a:r>
            <a:endParaRPr lang="ru-RU" sz="13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71399"/>
            <a:ext cx="2448272" cy="38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Обл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" y="3368457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10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1307443" cy="186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4568" y="520224"/>
            <a:ext cx="64679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Иванов, А. В. Основы печатного дела : учебное пособие / А. В. Иванов, Ю. Н. Самарин, В. И. Солонец ; под. ред. А. В. Иванов. - Санкт-Петербург : Издательско-полиграфическая ассоциация высших учебных заведений, 2019. - 206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процессов; материалах, используемых при изготовлении печатных изданий, о полиграфическом оборудовании и средствах управления производством. </a:t>
            </a:r>
          </a:p>
          <a:p>
            <a:pPr algn="just"/>
            <a:endParaRPr lang="ru-RU" sz="13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0" y="188640"/>
            <a:ext cx="2082583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3132"/>
            <a:ext cx="2339752" cy="373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5812" y="3861048"/>
            <a:ext cx="657899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 Отделка полиграфической продукции : учебник для СПО / В. И. Бобров.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625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приведены основные понятия и терминология в области технологии отделочных процессов на полиграфических и упаковочных материалах. Рассмотрены теоретические и практические способы отделки продукции, виды отделочных операций, материалы, технологическое оборудование и оснастка, применяемые на производстве.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</a:t>
            </a:r>
          </a:p>
          <a:p>
            <a:pPr algn="just"/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4097222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80728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                                          ПМ.03 </a:t>
            </a:r>
            <a:endParaRPr lang="ru-RU" sz="4400" b="1" dirty="0"/>
          </a:p>
          <a:p>
            <a:pPr algn="ctr"/>
            <a:r>
              <a:rPr lang="ru-RU" sz="4400" b="1" dirty="0" smtClean="0"/>
              <a:t>УПРАВЛЕНИЕ    СТРУКТУРНЫМ </a:t>
            </a:r>
            <a:r>
              <a:rPr lang="ru-RU" sz="4400" b="1" dirty="0"/>
              <a:t>ПОДРАЗДЕЛЕНИЕМ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46652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6035" y="3717032"/>
            <a:ext cx="6323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Самарин Ю. Н.  Полиграфическое производство : учебник  / Ю. Н. Самарин.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Юрайт, </a:t>
            </a:r>
            <a:r>
              <a:rPr lang="ru-RU" sz="1300" b="1" dirty="0" smtClean="0"/>
              <a:t>2022. </a:t>
            </a:r>
            <a:r>
              <a:rPr lang="ru-RU" sz="1300" b="1" dirty="0"/>
              <a:t>— 503 с. </a:t>
            </a:r>
            <a:r>
              <a:rPr lang="ru-RU" sz="1400" b="1" dirty="0"/>
              <a:t>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300" dirty="0"/>
              <a:t>В учебнике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процессов, материалах, используемых при изготовлении печатных изданий, о полиграфическом оборудовании и средствах управления производством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57084"/>
            <a:ext cx="64679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Иванов </a:t>
            </a:r>
            <a:r>
              <a:rPr lang="ru-RU" sz="1300" b="1" dirty="0"/>
              <a:t>А. В. Основы печатного дела : учебное пособие / А. В. Иванов, Ю. Н. Самарин, В. И. Солонец ; под. ред. А. В. Иванов. - Санкт-Петербург : Издательско-полиграфическая ассоциация высших учебных заведений, 2019. - 206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процессов; материалах, используемых при изготовлении печатных изданий, о полиграфическом оборудовании и средствах управления производством.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3" cy="30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Обложка книги ПОЛИГРАФИЧЕСКОЕ ПРОИЗВОДСТВО Самарин Ю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168"/>
            <a:ext cx="2381027" cy="38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3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2034480" cy="30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0647"/>
            <a:ext cx="64807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Бизнес-планирование : учебник / под ред. Т</a:t>
            </a:r>
            <a:r>
              <a:rPr lang="ru-RU" sz="1300" b="1" dirty="0" smtClean="0"/>
              <a:t>. Г</a:t>
            </a:r>
            <a:r>
              <a:rPr lang="ru-RU" sz="1300" b="1" dirty="0"/>
              <a:t>. </a:t>
            </a:r>
            <a:r>
              <a:rPr lang="ru-RU" sz="1300" b="1" dirty="0" err="1"/>
              <a:t>Попадюк</a:t>
            </a:r>
            <a:r>
              <a:rPr lang="ru-RU" sz="1300" b="1" dirty="0"/>
              <a:t>, В</a:t>
            </a:r>
            <a:r>
              <a:rPr lang="ru-RU" sz="1300" b="1" dirty="0" smtClean="0"/>
              <a:t>. Я</a:t>
            </a:r>
            <a:r>
              <a:rPr lang="ru-RU" sz="1300" b="1" dirty="0"/>
              <a:t>. Горфинкеля. — Москва : ИНФРА-М, 2022. — 296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Представлена сущность бизнес-планирования в деятельности организаций и предприятий, показана взаимосвязь стратегического планирования и бизнес-плана, инвестиционного проекта, бизнес-плана и бизнес-проекта. Раскрыта роль бизнес-плана как инструмента управления конкурентоспособностью предприятия. Изложены содержание и порядок разработки бизнес-плана. Дана характеристика продуктов, товаров и услуг, предоставляемых потребителю, показана разработка ресурсного обеспечения бизнес-плана. Раскрыты порядок финансирования и оценки мероприятий бизнес-плана, анализ рисков в процессе бизнес-планирования. Изложены особенности разработки бизнес-плана для нового предприятия, производства нового продукта. В заключительном разделе приведен важнейший инструментарий бизнес-планирования.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0" y="3573016"/>
            <a:ext cx="2082039" cy="31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640483"/>
            <a:ext cx="640871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Дмитриева О. Н. Особенности учета и экономического анализа деятельности издательства. — Москва : НИЦ ИНФРА-М, 2020. — 244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Рассмотрены </a:t>
            </a:r>
            <a:r>
              <a:rPr lang="ru-RU" sz="1300" dirty="0"/>
              <a:t>важнейшие количественные измерители издательской продукции. Изложена специфика учета расходов на производство и продажу издательской продукции (работ, услуг) по элементам затрат и статьям калькуляции. Приведены правовые основы взаимоотношений издательства с авторами, полиграфическими организациями и распространителями издательской продукции. Освещена методика экономического анализа деятельности издательства на сквозном примере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81616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79272" y="166249"/>
            <a:ext cx="651851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Эриашвили</a:t>
            </a:r>
            <a:r>
              <a:rPr lang="ru-RU" sz="1300" b="1" dirty="0"/>
              <a:t> Г. Д. Книгоиздание. Менеджмент. Маркетинг : учебное пособие для студентов, обучающихся по специальностям "Издательское дело и редактирование"/ Н. Д. </a:t>
            </a:r>
            <a:r>
              <a:rPr lang="ru-RU" sz="1300" b="1" dirty="0" err="1"/>
              <a:t>Эриашвили</a:t>
            </a:r>
            <a:r>
              <a:rPr lang="ru-RU" sz="1300" b="1" dirty="0"/>
              <a:t>, В. К. Старостенко. — 5-е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ЮНИТИ-ДАНА, 2018. </a:t>
            </a:r>
            <a:r>
              <a:rPr lang="ru-RU" sz="1300" b="1" dirty="0" smtClean="0"/>
              <a:t>— 351 с.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 Успешное развитие книгоиздательского предприятия предполагает эффективный менеджмент и маркетинг, позволяющие выпускать высококачественную продукцию, пользующуюся спросом у читательской аудитории. На основе личного многолетнего опыта книгоиздательской деятельности автор рассматривает актуальные проблемы, условия и факторы успешного книгоиздания, такие как разработка бизнес-плана издания книги, оценка эффективности производства книг и учебников на основе их жизненного цикла, маркетинговые исследования книжного рынка, продвижение книжной продукции, правовое регулирование закупки и реализации книжной продукции, информационно-рекламное обеспечение книгоиздательского бизнеса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8" name="Picture 2" descr="https://znanium.com/cover/1028/1028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60648"/>
            <a:ext cx="2097575" cy="31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80568" y="4005062"/>
            <a:ext cx="643990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Казначевская</a:t>
            </a:r>
            <a:r>
              <a:rPr lang="ru-RU" sz="1300" b="1" dirty="0"/>
              <a:t> Г. Б. Менеджмент : учебник / Г</a:t>
            </a:r>
            <a:r>
              <a:rPr lang="ru-RU" sz="1300" b="1" dirty="0" smtClean="0"/>
              <a:t>. Б</a:t>
            </a:r>
            <a:r>
              <a:rPr lang="ru-RU" sz="1300" b="1" dirty="0"/>
              <a:t>. </a:t>
            </a:r>
            <a:r>
              <a:rPr lang="ru-RU" sz="1300" b="1" dirty="0" err="1"/>
              <a:t>Казначевская</a:t>
            </a:r>
            <a:r>
              <a:rPr lang="ru-RU" sz="1300" b="1" dirty="0"/>
              <a:t>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240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</a:t>
            </a:r>
            <a:r>
              <a:rPr lang="ru-RU" sz="1300" dirty="0" err="1"/>
              <a:t>самоменеджмента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573016"/>
            <a:ext cx="208823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7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447040"/>
            <a:ext cx="660648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Романова М.В. Бизнес-планирование : учебное пособие / М.В. Романова. — Москва : ИД Форум-М, НИЦ ИНФРА-М, 2021. — 240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Раскрываются </a:t>
            </a:r>
            <a:r>
              <a:rPr lang="ru-RU" sz="1300" dirty="0"/>
              <a:t>различные технологии бизнес-планирования, основные шаги, алгоритмы, проблемы и преимущества. Рассматривается комплекс вопросов, связанных с процессом разработки и реализацией целей развития организации: составление бизнес-плана, разработка бюджетов, интеграция информации по всем стадиям планирования и моделирования альтернативных вариантов проектов. Особое внимание уделяется вопросам ориентации на потребителя, анализу бизнес-процессов и технологии формализации процесса принятия решений в условиях высокой степени неопределенности и риска, особенно актуальным для разработки и продвижения стратегических и инновационных проектов.</a:t>
            </a:r>
          </a:p>
          <a:p>
            <a:pPr algn="just"/>
            <a:endParaRPr lang="ru-RU" sz="1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32656"/>
            <a:ext cx="66064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Грибов В. Д.  Экономика организации (предприятия) : учебник / В. Д. Грибов, В. П. Грузинов, В. А. Кузьменко.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2023. — 407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/>
              <a:t>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основного 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 Приведены вопросы для самопроверки и задания для самостоятельных расчетов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3" y="188640"/>
            <a:ext cx="20994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2" y="3447040"/>
            <a:ext cx="2123417" cy="32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900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48680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Жариков</a:t>
            </a:r>
            <a:r>
              <a:rPr lang="ru-RU" sz="1300" b="1" dirty="0"/>
              <a:t> В</a:t>
            </a:r>
            <a:r>
              <a:rPr lang="ru-RU" sz="1300" b="1" dirty="0" smtClean="0"/>
              <a:t>. Д</a:t>
            </a:r>
            <a:r>
              <a:rPr lang="ru-RU" sz="1300" b="1" dirty="0"/>
              <a:t>. Основы бизнес-планирования в организации. : учебное пособие / В</a:t>
            </a:r>
            <a:r>
              <a:rPr lang="ru-RU" sz="1300" b="1" dirty="0" smtClean="0"/>
              <a:t>. Д</a:t>
            </a:r>
            <a:r>
              <a:rPr lang="ru-RU" sz="1300" b="1" dirty="0"/>
              <a:t>. </a:t>
            </a:r>
            <a:r>
              <a:rPr lang="ru-RU" sz="1300" b="1" dirty="0" err="1"/>
              <a:t>Жариков</a:t>
            </a:r>
            <a:r>
              <a:rPr lang="ru-RU" sz="1300" b="1" dirty="0"/>
              <a:t>, В</a:t>
            </a:r>
            <a:r>
              <a:rPr lang="ru-RU" sz="1300" b="1" dirty="0" smtClean="0"/>
              <a:t>. В</a:t>
            </a:r>
            <a:r>
              <a:rPr lang="ru-RU" sz="1300" b="1" dirty="0"/>
              <a:t>. </a:t>
            </a:r>
            <a:r>
              <a:rPr lang="ru-RU" sz="1300" b="1" dirty="0" err="1"/>
              <a:t>Жариков</a:t>
            </a:r>
            <a:r>
              <a:rPr lang="ru-RU" sz="1300" b="1" dirty="0"/>
              <a:t>, В</a:t>
            </a:r>
            <a:r>
              <a:rPr lang="ru-RU" sz="1300" b="1" dirty="0" smtClean="0"/>
              <a:t>. В</a:t>
            </a:r>
            <a:r>
              <a:rPr lang="ru-RU" sz="1300" b="1" dirty="0"/>
              <a:t>. </a:t>
            </a:r>
            <a:r>
              <a:rPr lang="ru-RU" sz="1300" b="1" dirty="0" err="1"/>
              <a:t>Безпалов</a:t>
            </a:r>
            <a:r>
              <a:rPr lang="ru-RU" sz="1300" b="1" dirty="0"/>
              <a:t>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2020. — 200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Структура и содержание учебного пособия позволяют дать слушателям целостное и вместе с тем детальное представление об организации бизнес-планирования, изучить систему показателей и планов, а также приобрести практические навыки в проведении планово-экономических расчетов.</a:t>
            </a:r>
          </a:p>
          <a:p>
            <a:pPr algn="just"/>
            <a:endParaRPr lang="ru-RU" sz="13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48830" cy="302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7191" y="3563402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Горленко О. А.  Управление персоналом : учебник для СПО / О. А. Горленко, Д. В. Ерохин, Т. П. </a:t>
            </a:r>
            <a:r>
              <a:rPr lang="ru-RU" sz="1300" b="1" dirty="0" err="1"/>
              <a:t>Можаева</a:t>
            </a:r>
            <a:r>
              <a:rPr lang="ru-RU" sz="1300" b="1" dirty="0"/>
              <a:t>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249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Настоящий учебник результат изучения и обобщения исследований известных авторов в области менеджмента человеческих ресурсов, нормативно-методических рекомендаций, а также оптимальных вариантов существующей практики управления персоналом. В учебнике рассматриваются теоретические и практические проблемы управления человеческими ресурсами организации. Подробно описываются методы и технологии, используемые в кадровом менеджменте с целью повышения эффективности управления персоналам. Учебник содержит логически обоснованную структуру, отражающую основные направления подготовки специалистов в области управления персоналом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175123" cy="318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0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66429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1229"/>
            <a:ext cx="655272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Чефранов</a:t>
            </a:r>
            <a:r>
              <a:rPr lang="ru-RU" sz="1300" b="1" dirty="0" smtClean="0"/>
              <a:t> </a:t>
            </a:r>
            <a:r>
              <a:rPr lang="ru-RU" sz="1300" b="1" dirty="0"/>
              <a:t>С. Д.  Технология производства печатных и электронных средств информации. Особенности производства : учебник для среднего профессионального образования / С. Д. </a:t>
            </a:r>
            <a:r>
              <a:rPr lang="ru-RU" sz="1300" b="1" dirty="0" err="1"/>
              <a:t>Чефранов</a:t>
            </a:r>
            <a:r>
              <a:rPr lang="ru-RU" sz="1300" b="1" dirty="0"/>
              <a:t>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385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Данный курс предназначен для изучения дисциплины «Технология производства печатных и электронных средств информации» В курс кроме теоретической части включены практические задачи и примеры их решения</a:t>
            </a:r>
            <a:r>
              <a:rPr lang="ru-RU" sz="1300" dirty="0" smtClean="0"/>
              <a:t>. Изложение </a:t>
            </a:r>
            <a:r>
              <a:rPr lang="ru-RU" sz="1300" dirty="0"/>
              <a:t>сопровождается богатым иллюстративным материалом, дающим представление о современном полиграфическом оборудовании, видах продукции, встречающемся браке.  Для студентов, изучающих издательское дело и смежные дисциплины.</a:t>
            </a:r>
          </a:p>
          <a:p>
            <a:pPr algn="just"/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645024"/>
            <a:ext cx="64087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 smtClean="0">
                <a:solidFill>
                  <a:prstClr val="white"/>
                </a:solidFill>
              </a:rPr>
              <a:t>Иванов </a:t>
            </a:r>
            <a:r>
              <a:rPr lang="ru-RU" sz="1300" b="1" dirty="0">
                <a:solidFill>
                  <a:prstClr val="white"/>
                </a:solidFill>
              </a:rPr>
              <a:t>А. В. Основы печатного дела : учебное пособие / А. В. Иванов, Ю. Н. Самарин, В. И. Солонец ; под. ред. А. В. Иванов. </a:t>
            </a:r>
            <a:r>
              <a:rPr lang="ru-RU" sz="1300" b="1" dirty="0"/>
              <a:t>—</a:t>
            </a:r>
            <a:r>
              <a:rPr lang="ru-RU" sz="1300" b="1" dirty="0" smtClean="0">
                <a:solidFill>
                  <a:prstClr val="white"/>
                </a:solidFill>
              </a:rPr>
              <a:t> </a:t>
            </a:r>
            <a:r>
              <a:rPr lang="ru-RU" sz="1300" b="1" dirty="0">
                <a:solidFill>
                  <a:prstClr val="white"/>
                </a:solidFill>
              </a:rPr>
              <a:t>Санкт-Петербург : Издательско-полиграфическая ассоциация высших учебных заведений, 2019. </a:t>
            </a:r>
            <a:r>
              <a:rPr lang="ru-RU" sz="1300" b="1" dirty="0"/>
              <a:t>—</a:t>
            </a:r>
            <a:r>
              <a:rPr lang="ru-RU" sz="1300" b="1" dirty="0" smtClean="0">
                <a:solidFill>
                  <a:prstClr val="white"/>
                </a:solidFill>
              </a:rPr>
              <a:t> </a:t>
            </a:r>
            <a:r>
              <a:rPr lang="ru-RU" sz="1300" b="1" dirty="0">
                <a:solidFill>
                  <a:prstClr val="white"/>
                </a:solidFill>
              </a:rPr>
              <a:t>206 с. </a:t>
            </a:r>
            <a:endParaRPr lang="ru-RU" sz="1300" b="1" dirty="0" smtClean="0">
              <a:solidFill>
                <a:prstClr val="white"/>
              </a:solidFill>
            </a:endParaRPr>
          </a:p>
          <a:p>
            <a:pPr lvl="0" algn="just"/>
            <a:endParaRPr lang="ru-RU" sz="1300" b="1" dirty="0">
              <a:solidFill>
                <a:prstClr val="white"/>
              </a:solidFill>
            </a:endParaRPr>
          </a:p>
          <a:p>
            <a:pPr algn="just"/>
            <a:r>
              <a:rPr lang="ru-RU" sz="1300" dirty="0"/>
              <a:t>В учебном пособии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процессов; материалах, используемых при изготовлении печатных изданий, о полиграфическом оборудовании и средствах управления производством. Учебное пособие предназначено для обучающихся по направлениям «Полиграфия» и «Издательское дело» для всех уровней профессионального образования.</a:t>
            </a:r>
          </a:p>
          <a:p>
            <a:pPr lvl="0" algn="just"/>
            <a:endParaRPr lang="ru-RU" sz="1300" b="1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5961"/>
            <a:ext cx="2211710" cy="31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Федорова Н. В. Управление персоналом : учебное пособие / Н</a:t>
            </a:r>
            <a:r>
              <a:rPr lang="ru-RU" sz="1300" b="1" dirty="0" smtClean="0"/>
              <a:t>. В</a:t>
            </a:r>
            <a:r>
              <a:rPr lang="ru-RU" sz="1300" b="1" dirty="0"/>
              <a:t>. Федорова, О</a:t>
            </a:r>
            <a:r>
              <a:rPr lang="ru-RU" sz="1300" b="1" dirty="0" smtClean="0"/>
              <a:t>. Ю</a:t>
            </a:r>
            <a:r>
              <a:rPr lang="ru-RU" sz="1300" b="1" dirty="0"/>
              <a:t>. </a:t>
            </a:r>
            <a:r>
              <a:rPr lang="ru-RU" sz="1300" b="1" dirty="0" err="1"/>
              <a:t>Минченкова</a:t>
            </a:r>
            <a:r>
              <a:rPr lang="ru-RU" sz="1300" b="1" dirty="0"/>
              <a:t>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216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Вопросы теории и практики управления персоналом организации рассматриваются с точки зрения целей организации и направлений ее развития. Определяется система управления персоналом, анализируются комплексные функции формирования, использования и развития персонала организации с учетом затрат на их реализацию. Приведены практические примеры. Издание содержит актуальный материал и изменения согласно результатам последних исследований.</a:t>
            </a:r>
          </a:p>
          <a:p>
            <a:pPr algn="just"/>
            <a:endParaRPr lang="ru-RU" sz="13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21362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1760" y="3645024"/>
            <a:ext cx="6565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Райченко А.В. Менеджмент : учебное пособие / А.В. Райченко, И.В. Хохлова.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Москва: ИНФРА-М, 2021. — 342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Учебное </a:t>
            </a:r>
            <a:r>
              <a:rPr lang="ru-RU" sz="1300" dirty="0" smtClean="0"/>
              <a:t>пособие адаптирует </a:t>
            </a:r>
            <a:r>
              <a:rPr lang="ru-RU" sz="1300" dirty="0"/>
              <a:t>классическую концепцию менеджмента к стандарту дисциплины в системе среднего профессионального образования. Этим обеспечивается непрерывность, последовательность и преемственность логики построения, изложения и освоения данного курса. </a:t>
            </a:r>
          </a:p>
          <a:p>
            <a:pPr algn="just"/>
            <a:endParaRPr lang="ru-RU" sz="13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4136"/>
            <a:ext cx="2048957" cy="317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628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213132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/>
              <a:t>Кибанов</a:t>
            </a:r>
            <a:r>
              <a:rPr lang="ru-RU" sz="1400" b="1" dirty="0"/>
              <a:t> А. Я. Управление персоналом : учебное пособие / А.Я. </a:t>
            </a:r>
            <a:r>
              <a:rPr lang="ru-RU" sz="1400" b="1" dirty="0" err="1"/>
              <a:t>Кибанов</a:t>
            </a:r>
            <a:r>
              <a:rPr lang="ru-RU" sz="1400" b="1" dirty="0"/>
              <a:t>. — Москва : </a:t>
            </a:r>
            <a:r>
              <a:rPr lang="ru-RU" sz="1400" b="1" dirty="0" err="1"/>
              <a:t>КноРус</a:t>
            </a:r>
            <a:r>
              <a:rPr lang="ru-RU" sz="1400" b="1" dirty="0"/>
              <a:t>, 2022. — 201 с. — (Среднее профессиональное образование). </a:t>
            </a:r>
            <a:endParaRPr lang="ru-RU" sz="14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Обобщены результаты зарубежных и отечественных теоретических исследований и практический опыт в области управления персоналом организаций различных форм собственности и уровней управления, а также опыт образовательных учреждений в преподавании данной дисциплины. Рассматриваются следующие вопросы: концепция, принципы и методы управления и построения системы управления персоналом; цели, функции и организационная структура системы управления персоналом; формирование кадровой политики и стратегия управления персоналом; сущность и содержание кадрового планирования и оперативного плана работы с персоналом; технология найма, профориентации, трудовой адаптации; мотивация и стимулирование, организация и нормирование труда персонала. Содержит практические задания по темам изучаемой </a:t>
            </a:r>
            <a:r>
              <a:rPr lang="ru-RU" sz="1200" dirty="0" smtClean="0"/>
              <a:t>дисциплины</a:t>
            </a:r>
            <a:r>
              <a:rPr lang="ru-RU" sz="1200" dirty="0"/>
              <a:t>.</a:t>
            </a:r>
          </a:p>
        </p:txBody>
      </p:sp>
      <p:pic>
        <p:nvPicPr>
          <p:cNvPr id="6148" name="Picture 4" descr="Управление персона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9" y="213132"/>
            <a:ext cx="2080265" cy="319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2453"/>
            <a:ext cx="2274564" cy="35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74565" y="3623528"/>
            <a:ext cx="669674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Скибицкая</a:t>
            </a:r>
            <a:r>
              <a:rPr lang="ru-RU" sz="1300" b="1" dirty="0"/>
              <a:t>  И. Ю. Деловое общение : учебник и практикум для СПО / И. Ю. </a:t>
            </a:r>
            <a:r>
              <a:rPr lang="ru-RU" sz="1300" b="1" dirty="0" err="1"/>
              <a:t>Скибицкая</a:t>
            </a:r>
            <a:r>
              <a:rPr lang="ru-RU" sz="1300" b="1" dirty="0"/>
              <a:t>, Э. Г. </a:t>
            </a:r>
            <a:r>
              <a:rPr lang="ru-RU" sz="1300" b="1" dirty="0" err="1"/>
              <a:t>Скибицкий</a:t>
            </a:r>
            <a:r>
              <a:rPr lang="ru-RU" sz="1300" b="1" dirty="0"/>
              <a:t>. — Москва: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2019. — 247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200" dirty="0"/>
              <a:t>Деловое общение в современном мире — один из надежных инструментов совместного поиска оптимального решения различных задач. Культура делового общения всегда была предметом особого внимания. Для того чтобы добиться успеха, необходимо, прежде всего, научиться общаться. В данном учебнике приводится системный анализ человеческого общения: сущность, цели, функции и средства. Автор рассматривает основы культуры делового общения и ее развития, а также технологии по предупреждению конфликта и выходу из конфликтных ситуаций. Книга позволит студентам сформировать целостное представление о проблеме развития культуры делового общения, научит их адекватно оценивать жизненные ситуации и находить их разрешение.</a:t>
            </a:r>
          </a:p>
          <a:p>
            <a:pPr algn="just"/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252790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znanium.com/cover/1079/1079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9" y="3501008"/>
            <a:ext cx="2190333" cy="32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22451" y="3861048"/>
            <a:ext cx="664527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Губина О. В. Анализ финансово-хозяйственной деятельности : учебник / О</a:t>
            </a:r>
            <a:r>
              <a:rPr lang="ru-RU" sz="1300" b="1" dirty="0" smtClean="0"/>
              <a:t>. В</a:t>
            </a:r>
            <a:r>
              <a:rPr lang="ru-RU" sz="1300" b="1" dirty="0"/>
              <a:t>. Губина, В</a:t>
            </a:r>
            <a:r>
              <a:rPr lang="ru-RU" sz="1300" b="1" dirty="0" smtClean="0"/>
              <a:t>. Е</a:t>
            </a:r>
            <a:r>
              <a:rPr lang="ru-RU" sz="1300" b="1" dirty="0"/>
              <a:t>. Губин.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Москва: ИД «ФОРУМ» : ИНФРА-М, 2021. — 335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учебнике кратко охарактеризованы методологические основы экономического анализа. Изложена современная методика комплексного анализа деятельности предприятий торговли. Особое внимание уделено выявлению и изучению факторов их экономического развития. Анализ представлен как метод обоснования управленческих решений, направленный на поиск резервов и выбор путей повышения эффективности хозяйствования. </a:t>
            </a:r>
            <a:endParaRPr lang="ru-RU" sz="13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9" y="120329"/>
            <a:ext cx="2190334" cy="314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20329"/>
            <a:ext cx="640871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>
                <a:solidFill>
                  <a:prstClr val="white"/>
                </a:solidFill>
              </a:rPr>
              <a:t>Канке А. А. Анализ финансово-хозяйственной деятельности предприятия : учебное пособие / А. А. Канке, И. П. Кошевая. — 2-е изд., испр. и доп. — Москва : ИД ФОРУМ, НИЦ ИНФРА-М, 2020. — 288 с. — (Среднее профессиональное образование).</a:t>
            </a:r>
          </a:p>
          <a:p>
            <a:pPr lvl="0" algn="just"/>
            <a:endParaRPr lang="ru-RU" sz="1300" b="1" dirty="0">
              <a:solidFill>
                <a:prstClr val="white"/>
              </a:solidFill>
            </a:endParaRPr>
          </a:p>
          <a:p>
            <a:pPr lvl="0" algn="just"/>
            <a:r>
              <a:rPr lang="ru-RU" sz="1300" dirty="0">
                <a:solidFill>
                  <a:prstClr val="white"/>
                </a:solidFill>
              </a:rPr>
              <a:t>В учебном пособии рассматриваются понятия и содержание современных концепций анализа финансово-хозяйственной деятельности, а также проблемы выбора предмета и объекта анализа, принципов и методов реализации различных аналитических процедур. Учебное пособие содержит комплексное представление об основных концепциях, теоретических основах, методологии и современных технологиях анализа, его места и взаимосвязи с системами бухгалтерского и оперативного учета, стратегического и текущего планирования, мониторинга и контроля производственно-хозяйственной и финансово-инвестиционной деятельности предприятий. </a:t>
            </a:r>
          </a:p>
          <a:p>
            <a:pPr lvl="0" algn="just"/>
            <a:endParaRPr lang="ru-RU" sz="13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9752" y="394707"/>
            <a:ext cx="66967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Савицкая Г. В. </a:t>
            </a:r>
            <a:r>
              <a:rPr lang="ru-RU" sz="1300" b="1" dirty="0" smtClean="0"/>
              <a:t>: </a:t>
            </a:r>
            <a:r>
              <a:rPr lang="ru-RU" sz="1300" b="1" dirty="0"/>
              <a:t>учебник / Г</a:t>
            </a:r>
            <a:r>
              <a:rPr lang="ru-RU" sz="1300" b="1" dirty="0" smtClean="0"/>
              <a:t>. В</a:t>
            </a:r>
            <a:r>
              <a:rPr lang="ru-RU" sz="1300" b="1" dirty="0"/>
              <a:t>. Савицкая. — 6-е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Москва: ИНФРА-М, 2022. — 378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учебнике излагаются теоретические основы анализа хозяйственной деятельности как системы обобщенных знаний о его предмете, методе, задачах, методике и организации. Рассматриваются новейшие методики анализа, характерные для рыночной экономики. Значительное место отводится изложению методики финансового анализа предприятия с учетом последних наработок в этой предметной области. После каждой темы приводятся вопросы и задания для проверки и закрепления знаний. Для учащихся экономических колледжей, техникумов, студентов заочной формы обучения и специалистов экономического профиля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9218" name="Picture 2" descr="https://znanium.com/cover/1893/1893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1034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29000"/>
            <a:ext cx="2085846" cy="315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39752" y="3455664"/>
            <a:ext cx="655272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Мельник М</a:t>
            </a:r>
            <a:r>
              <a:rPr lang="ru-RU" sz="1300" b="1" dirty="0" smtClean="0"/>
              <a:t>. В</a:t>
            </a:r>
            <a:r>
              <a:rPr lang="ru-RU" sz="1300" b="1" dirty="0"/>
              <a:t>. Комплексный экономический анализ : учебное пособие / </a:t>
            </a:r>
            <a:r>
              <a:rPr lang="ru-RU" sz="1300" b="1" dirty="0" smtClean="0"/>
              <a:t>М. В. Мельник, С. Е. Егорова, Н. Г. Кулакова. </a:t>
            </a:r>
            <a:r>
              <a:rPr lang="ru-RU" sz="1300" b="1" dirty="0"/>
              <a:t>и др. — Москва : Форум, НИЦ ИНФРА-М, 2022. — 352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показана роль экономического анализа в обосновании стратегии развития и методов повышения эффективности деятельности экономических субъектов, выделены основные виды анализа, определены предмет, методы и изложены основные методики анализа, обеспечивающие поиск резервов производства, оценку использования производственного потенциала и направлений его роста, анализ и интерпретацию бухгалтерской (финансовой) отчетности. Учебное пособие содержит специальный раздел с типичными задачами по анализу для самостоятельной работы студентов. </a:t>
            </a:r>
          </a:p>
        </p:txBody>
      </p:sp>
    </p:spTree>
    <p:extLst>
      <p:ext uri="{BB962C8B-B14F-4D97-AF65-F5344CB8AC3E}">
        <p14:creationId xmlns:p14="http://schemas.microsoft.com/office/powerpoint/2010/main" val="614403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165507"/>
            <a:ext cx="6678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Бороненкова</a:t>
            </a:r>
            <a:r>
              <a:rPr lang="ru-RU" sz="1300" b="1" dirty="0"/>
              <a:t> С</a:t>
            </a:r>
            <a:r>
              <a:rPr lang="ru-RU" sz="1300" b="1" dirty="0" smtClean="0"/>
              <a:t>. А</a:t>
            </a:r>
            <a:r>
              <a:rPr lang="ru-RU" sz="1300" b="1" dirty="0"/>
              <a:t>. Комплексный экономический анализ в управлении предприятием : учебное пособие / С</a:t>
            </a:r>
            <a:r>
              <a:rPr lang="ru-RU" sz="1300" b="1" dirty="0" smtClean="0"/>
              <a:t>. А</a:t>
            </a:r>
            <a:r>
              <a:rPr lang="ru-RU" sz="1300" b="1" dirty="0"/>
              <a:t>. </a:t>
            </a:r>
            <a:r>
              <a:rPr lang="ru-RU" sz="1300" b="1" dirty="0" err="1"/>
              <a:t>Бороненкова</a:t>
            </a:r>
            <a:r>
              <a:rPr lang="ru-RU" sz="1300" b="1" dirty="0"/>
              <a:t>, М</a:t>
            </a:r>
            <a:r>
              <a:rPr lang="ru-RU" sz="1300" b="1" dirty="0" smtClean="0"/>
              <a:t>. В</a:t>
            </a:r>
            <a:r>
              <a:rPr lang="ru-RU" sz="1300" b="1" dirty="0"/>
              <a:t>. Мельник. — Москва : ФОРУМ : ИНФРА-М, 2021. — 352 с.</a:t>
            </a:r>
            <a:r>
              <a:rPr lang="ru-RU" sz="1300" dirty="0"/>
              <a:t> 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В учебном </a:t>
            </a:r>
            <a:r>
              <a:rPr lang="ru-RU" sz="1300" dirty="0"/>
              <a:t>пособии изложена методология и представлен методический инструментарий комплексного экономического анализа, ориентированного на особенности современного этапа экономического развития и структуры экономических субъектов. Даны методические рекомендации по детальному анализу использования ресурсов, анализу и управлению ассортиментом выпускаемой продукции, организации производственных процессов, выявлению особенностей формирования затрат в разных сферах деятельности, специфики составления смет и </a:t>
            </a:r>
            <a:r>
              <a:rPr lang="ru-RU" sz="1300" dirty="0" err="1"/>
              <a:t>калькулирования</a:t>
            </a:r>
            <a:r>
              <a:rPr lang="ru-RU" sz="1300" dirty="0"/>
              <a:t> в условиях быстро меняющегося спроса и неустойчивой среды функционирования.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116632"/>
            <a:ext cx="211933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71154" y="3573016"/>
            <a:ext cx="650817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/>
              <a:t>Хазанович Э. С. Анализ финансово-хозяйственной деятельности : учебное пособие / Э</a:t>
            </a:r>
            <a:r>
              <a:rPr lang="ru-RU" sz="1300" b="1" dirty="0" smtClean="0"/>
              <a:t>. С</a:t>
            </a:r>
            <a:r>
              <a:rPr lang="ru-RU" sz="1300" b="1" dirty="0"/>
              <a:t>. Хазанович. — Москва: </a:t>
            </a:r>
            <a:r>
              <a:rPr lang="ru-RU" sz="1300" b="1" dirty="0" err="1"/>
              <a:t>КноРус</a:t>
            </a:r>
            <a:r>
              <a:rPr lang="ru-RU" sz="1300" b="1" dirty="0"/>
              <a:t>, 2021. — 271 с</a:t>
            </a:r>
            <a:r>
              <a:rPr lang="ru-RU" sz="1300" b="1" dirty="0" smtClean="0"/>
              <a:t>.</a:t>
            </a:r>
            <a:r>
              <a:rPr lang="ru-RU" sz="1300" b="1" dirty="0">
                <a:solidFill>
                  <a:prstClr val="white"/>
                </a:solidFill>
              </a:rPr>
              <a:t> — </a:t>
            </a:r>
            <a:r>
              <a:rPr lang="ru-RU" sz="1300" b="1" dirty="0" smtClean="0">
                <a:solidFill>
                  <a:prstClr val="white"/>
                </a:solidFill>
              </a:rPr>
              <a:t>(Среднее профессиональное </a:t>
            </a:r>
            <a:r>
              <a:rPr lang="ru-RU" sz="1300" b="1" dirty="0">
                <a:solidFill>
                  <a:prstClr val="white"/>
                </a:solidFill>
              </a:rPr>
              <a:t>образование).</a:t>
            </a:r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форме последовательности взаимосвязанных лекций изложены элементы бухгалтерского учета основных объектов и хозяйственных операций коммерческих предприятий, рассмотрены задачи по типовым хозяйственным ситуациям с примерами решений, отчетности и анализа деятельности организации. Показана взаимосвязь систем учета и анализа деятельности предприятия при формировании управленческих решений.</a:t>
            </a:r>
          </a:p>
          <a:p>
            <a:pPr algn="just"/>
            <a:endParaRPr lang="ru-RU" sz="1300" b="1" dirty="0"/>
          </a:p>
        </p:txBody>
      </p:sp>
      <p:pic>
        <p:nvPicPr>
          <p:cNvPr id="11" name="Picture 2" descr="Анализ финансово-хозяйственной деятель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" y="3429000"/>
            <a:ext cx="211933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25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999" y="764704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ПМ. 04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ВЫПОЛНЕНИЕ </a:t>
            </a:r>
            <a:r>
              <a:rPr lang="ru-RU" sz="4400" b="1" dirty="0"/>
              <a:t>РАБОТ ПО ОДНОЙ ИЛИ НЕСКОЛЬКИМ ПРОФЕССИЯМ РАБОЧИХ, ДОЛЖНОСТЯМ СЛУЖАЩИХ</a:t>
            </a:r>
          </a:p>
        </p:txBody>
      </p:sp>
    </p:spTree>
    <p:extLst>
      <p:ext uri="{BB962C8B-B14F-4D97-AF65-F5344CB8AC3E}">
        <p14:creationId xmlns:p14="http://schemas.microsoft.com/office/powerpoint/2010/main" val="2287417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267744" cy="366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90172" y="206899"/>
            <a:ext cx="65463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Запекина</a:t>
            </a:r>
            <a:r>
              <a:rPr lang="ru-RU" sz="1300" b="1" dirty="0" smtClean="0"/>
              <a:t> </a:t>
            </a:r>
            <a:r>
              <a:rPr lang="ru-RU" sz="1300" b="1" dirty="0"/>
              <a:t>Н. М.  Основы полиграфического производства : учебное пособие для среднего профессионального образования / Н. М. </a:t>
            </a:r>
            <a:r>
              <a:rPr lang="ru-RU" sz="1300" b="1" dirty="0" err="1"/>
              <a:t>Запекина</a:t>
            </a:r>
            <a:r>
              <a:rPr lang="ru-RU" sz="1300" b="1" dirty="0"/>
              <a:t>. 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 — Москва 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 — 178 с. — (Профессиональное образование).</a:t>
            </a:r>
            <a:r>
              <a:rPr lang="ru-RU" sz="1300" dirty="0"/>
              <a:t> 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пособии сделана попытка в краткой форме изложить наиболее существенные вопросы допечатной, печатной и </a:t>
            </a:r>
            <a:r>
              <a:rPr lang="ru-RU" sz="1300" dirty="0" err="1"/>
              <a:t>послепечатной</a:t>
            </a:r>
            <a:r>
              <a:rPr lang="ru-RU" sz="1300" dirty="0"/>
              <a:t> подготовки изданий, особенности расходных материалов, влияющих на качество готового продукта. Каждая тема содержит список использованной литературы, дополнительную информацию, вопросы для повторения материала и размышления над прочитанным.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Для студентов образовательных учреждений среднего профессионального образования, изучающих технологии полиграфии, преподавателей и всех интересующихся.</a:t>
            </a:r>
          </a:p>
          <a:p>
            <a:pPr algn="just"/>
            <a:endParaRPr lang="ru-RU" sz="13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0172" y="3933056"/>
            <a:ext cx="64743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Самарин Ю. Н.  Полиграфическое производство : учебник  / Ю. Н. Самарин.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2019. — 503 с. </a:t>
            </a:r>
            <a:r>
              <a:rPr lang="ru-RU" sz="1400" b="1" dirty="0"/>
              <a:t>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300" dirty="0"/>
              <a:t>В учебнике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процессов, материалах, используемых при изготовлении печатных изданий, о полиграфическом оборудовании и средствах управления производством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11" name="Picture 2" descr="Обложка книги ПОЛИГРАФИЧЕСКОЕ ПРОИЗВОДСТВО Самарин Ю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7" y="3291110"/>
            <a:ext cx="2266950" cy="36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21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8988" y="159624"/>
            <a:ext cx="65344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Сергеев Е. Ю.  Технология производства печатных и электронных средств информации : учебное пособие для СПО / Е. Ю. Сергеев.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227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Материалы, предложенные в настоящем учебном пособии, соответствуют программе подготовки по направлению «Издательское дело» и предусматривают комплексную систему знаний, которая взаимосвязана с другими общеобразовательными и профессиональными дисциплинами. Будущие специалисты научатся профессионально осуществлять художественно-техническое редактирование изданий, использовать печатные и электронные средства информации, выбирать оптимальные технологические процессы производства, управлять производственным подразделением. Учащиеся самостоятельно прорабатывают материал, предложенный в издании, а для его закрепления выполняют практические и самостоятельные работы.</a:t>
            </a:r>
          </a:p>
          <a:p>
            <a:pPr algn="just"/>
            <a:endParaRPr lang="ru-RU" sz="13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13856" y="3678677"/>
            <a:ext cx="648072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Чефранов</a:t>
            </a:r>
            <a:r>
              <a:rPr lang="ru-RU" sz="1300" b="1" dirty="0" smtClean="0"/>
              <a:t> </a:t>
            </a:r>
            <a:r>
              <a:rPr lang="ru-RU" sz="1300" b="1" dirty="0"/>
              <a:t>С. Д.  Технология производства печатных и электронных средств информации. Особенности производства : учебник для среднего профессионального образования / С. Д. </a:t>
            </a:r>
            <a:r>
              <a:rPr lang="ru-RU" sz="1300" b="1" dirty="0" err="1"/>
              <a:t>Чефранов</a:t>
            </a:r>
            <a:r>
              <a:rPr lang="ru-RU" sz="1300" b="1" dirty="0"/>
              <a:t>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385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Данный курс предназначен для изучения дисциплины «Технология производства печатных и электронных средств информации» В курс кроме теоретической части включены практические задачи и примеры их </a:t>
            </a:r>
            <a:r>
              <a:rPr lang="ru-RU" sz="1300" dirty="0" err="1"/>
              <a:t>решения.Изложение</a:t>
            </a:r>
            <a:r>
              <a:rPr lang="ru-RU" sz="1300" dirty="0"/>
              <a:t> сопровождается богатым иллюстративным материалом, дающим представление о современном полиграфическом оборудовании, видах продукции, встречающемся браке.  </a:t>
            </a:r>
            <a:endParaRPr lang="ru-RU" sz="13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39567"/>
            <a:ext cx="2520280" cy="36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Обл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" y="-90467"/>
            <a:ext cx="2266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2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9752" y="260648"/>
            <a:ext cx="662473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Подготовка дизайн — макета к печати (публикации) : учебник / Л. В. Дерябина [и др.]. — Москва : ИЦ Академия, 2020. — 272[16] л. ил. с. : </a:t>
            </a:r>
            <a:r>
              <a:rPr lang="ru-RU" sz="1300" b="1" dirty="0" err="1"/>
              <a:t>цв</a:t>
            </a:r>
            <a:r>
              <a:rPr lang="ru-RU" sz="1300" b="1" dirty="0" smtClean="0"/>
              <a:t>. ил</a:t>
            </a:r>
            <a:r>
              <a:rPr lang="ru-RU" sz="1300" b="1" dirty="0"/>
              <a:t>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В </a:t>
            </a:r>
            <a:r>
              <a:rPr lang="ru-RU" sz="1300" dirty="0"/>
              <a:t>учебнике раскрывается процесс подготовки макетов продукции графического дизайна для воспроизведения средствами полиграфии, в сети Интернет и на различных электронных устройствах. Рассматриваются важные для специалиста вопросы в области графического дизайна: различные аспекты современных видов печати, виды дизайн-макетов полиграфической продукции, этапы допечатной подготовки макетов. Описываются этапы подготовки дизайн-макетов с последующей полиграфической отделкой с использованием тиснения, лакирования, </a:t>
            </a:r>
            <a:r>
              <a:rPr lang="ru-RU" sz="1300" dirty="0" err="1"/>
              <a:t>ламинирования</a:t>
            </a:r>
            <a:r>
              <a:rPr lang="ru-RU" sz="1300" dirty="0"/>
              <a:t>. </a:t>
            </a:r>
          </a:p>
        </p:txBody>
      </p:sp>
      <p:pic>
        <p:nvPicPr>
          <p:cNvPr id="9" name="Picture 2" descr="https://img-gorod.ru/27/896/2789628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93"/>
            <a:ext cx="2087502" cy="32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11760" y="3557047"/>
            <a:ext cx="655272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Верстка. Требование к оформлению книг : учебное пособие </a:t>
            </a:r>
            <a:r>
              <a:rPr lang="ru-RU" sz="1300" b="1" dirty="0" smtClean="0"/>
              <a:t>/ </a:t>
            </a:r>
            <a:r>
              <a:rPr lang="ru-RU" sz="1300" b="1" dirty="0"/>
              <a:t>сост. О. Е. Минаева. — 6-е изд. — Москва : МИПК, 2020. — 64 с. </a:t>
            </a:r>
            <a:endParaRPr lang="ru-RU" sz="1300" b="1" dirty="0" smtClean="0"/>
          </a:p>
          <a:p>
            <a:pPr algn="just"/>
            <a:endParaRPr lang="ru-RU" sz="1300" b="1" dirty="0" smtClean="0"/>
          </a:p>
          <a:p>
            <a:pPr algn="just"/>
            <a:r>
              <a:rPr lang="ru-RU" sz="1300" dirty="0" smtClean="0"/>
              <a:t>Пособие </a:t>
            </a:r>
            <a:r>
              <a:rPr lang="ru-RU" sz="1300" dirty="0"/>
              <a:t>рассчитано на новичков, которые только осваивают компьютерную верстку, начиная с самой простой — книжной, а также на профессиональных пользователей компьютерных программ, которым необходимы краткие рекомендации по оформлению текста. Данное пособие можно использовать не только для книжной верстки, но и для всех видов верстки, где встречается текст (журнальная, газетная, акцидентная и т.п.). Результатом освоения является овладение студентами видом профессиональной деятельности: подготовкой и выпуском издательской продукции в печатной и электронной форме. Автор не ставит цель рассмотреть все существующие правила и требования по верстке и оформлению книг, а ограничивается только наиболее важными и распространенными.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" y="3604480"/>
            <a:ext cx="2053544" cy="31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466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1111" y="3700264"/>
            <a:ext cx="65527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Орлова Е. Ю.  Техническое обслуживание печатных машин : учебное пособие для СПО / Е. Ю. Орлова.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129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Курс «Техническое обслуживание печатных машин» является специальной дисциплиной и базируется на самых различных отраслях знаний и научных выводах физики, химии, инженерных дисциплин, связан с технологией полиграфического производства и полиграфического машиностроения, эргономикой, основами проектирования полиграфического оборудования. Учебное пособие содержит теоретическую и практическую информацию о техническом обслуживании механизмов листовых и рулонных офсетных печатных машин.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" y="3264840"/>
            <a:ext cx="2267766" cy="36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638" y="171686"/>
            <a:ext cx="652584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 smtClean="0">
                <a:solidFill>
                  <a:prstClr val="white"/>
                </a:solidFill>
              </a:rPr>
              <a:t>Иванов </a:t>
            </a:r>
            <a:r>
              <a:rPr lang="ru-RU" sz="1300" b="1" dirty="0">
                <a:solidFill>
                  <a:prstClr val="white"/>
                </a:solidFill>
              </a:rPr>
              <a:t>А. В. Основы печатного дела : учебное пособие / А. В. Иванов, Ю. Н. Самарин, В. И. Солонец ; под. ред. А. В. Иванов. </a:t>
            </a:r>
            <a:r>
              <a:rPr lang="ru-RU" sz="1300" b="1" dirty="0"/>
              <a:t>—</a:t>
            </a:r>
            <a:r>
              <a:rPr lang="ru-RU" sz="1300" b="1" dirty="0" smtClean="0">
                <a:solidFill>
                  <a:prstClr val="white"/>
                </a:solidFill>
              </a:rPr>
              <a:t> </a:t>
            </a:r>
            <a:r>
              <a:rPr lang="ru-RU" sz="1300" b="1" dirty="0">
                <a:solidFill>
                  <a:prstClr val="white"/>
                </a:solidFill>
              </a:rPr>
              <a:t>Санкт-Петербург : Издательско-полиграфическая ассоциация высших учебных заведений, 2019. </a:t>
            </a:r>
            <a:r>
              <a:rPr lang="ru-RU" sz="1300" b="1" dirty="0"/>
              <a:t>—</a:t>
            </a:r>
            <a:r>
              <a:rPr lang="ru-RU" sz="1300" b="1" dirty="0" smtClean="0">
                <a:solidFill>
                  <a:prstClr val="white"/>
                </a:solidFill>
              </a:rPr>
              <a:t> </a:t>
            </a:r>
            <a:r>
              <a:rPr lang="ru-RU" sz="1300" b="1" dirty="0">
                <a:solidFill>
                  <a:prstClr val="white"/>
                </a:solidFill>
              </a:rPr>
              <a:t>206 с. </a:t>
            </a:r>
            <a:endParaRPr lang="ru-RU" sz="1300" b="1" dirty="0" smtClean="0">
              <a:solidFill>
                <a:prstClr val="white"/>
              </a:solidFill>
            </a:endParaRPr>
          </a:p>
          <a:p>
            <a:pPr lvl="0" algn="just"/>
            <a:endParaRPr lang="ru-RU" sz="1300" b="1" dirty="0">
              <a:solidFill>
                <a:prstClr val="white"/>
              </a:solidFill>
            </a:endParaRPr>
          </a:p>
          <a:p>
            <a:pPr algn="just"/>
            <a:r>
              <a:rPr lang="ru-RU" sz="1300" dirty="0"/>
              <a:t>В учебном пособии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процессов; материалах, используемых при изготовлении печатных изданий, о полиграфическом оборудовании и средствах управления производством. Учебное пособие предназначено для обучающихся по направлениям «Полиграфия» и «Издательское дело» для всех уровней профессионального образования.</a:t>
            </a:r>
          </a:p>
          <a:p>
            <a:pPr lvl="0" algn="just"/>
            <a:endParaRPr lang="ru-RU" sz="1300" b="1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9" y="171686"/>
            <a:ext cx="2119366" cy="30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96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" y="-19399"/>
            <a:ext cx="2339751" cy="362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36212"/>
            <a:ext cx="636599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Бобров </a:t>
            </a:r>
            <a:r>
              <a:rPr lang="ru-RU" sz="1300" b="1" dirty="0"/>
              <a:t>В. И.  Основы полиграфического производства: лакирование печатной продукции : учебное пособие для среднего профессионального образования / В. И. Бобров, Л. О. Горшкова.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261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книге рассказано о режимах лакирования, необходимом технологическом оборудовании, об используемых для лакирования инструментах. Также приведены методы оценки качества лакирования и способы исправить различные недостатки продукции.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Издание адресовано студентам образовательных учреждений среднего профессионального образования, обучающимся по инженерно-техническим направлениям, а также специалистам полиграфического производства.</a:t>
            </a:r>
          </a:p>
          <a:p>
            <a:pPr algn="just"/>
            <a:endParaRPr lang="ru-RU" sz="13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29477"/>
            <a:ext cx="2117526" cy="306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895767"/>
            <a:ext cx="636599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 smtClean="0"/>
              <a:t>Черепахин А. А. Материаловедение</a:t>
            </a:r>
            <a:r>
              <a:rPr lang="ru-RU" sz="1300" b="1" dirty="0"/>
              <a:t>. : учебник / А</a:t>
            </a:r>
            <a:r>
              <a:rPr lang="ru-RU" sz="1300" b="1" dirty="0" smtClean="0"/>
              <a:t>. А</a:t>
            </a:r>
            <a:r>
              <a:rPr lang="ru-RU" sz="1300" b="1" dirty="0"/>
              <a:t>. Черепахин, И</a:t>
            </a:r>
            <a:r>
              <a:rPr lang="ru-RU" sz="1300" b="1" dirty="0" smtClean="0"/>
              <a:t>. И</a:t>
            </a:r>
            <a:r>
              <a:rPr lang="ru-RU" sz="1300" b="1" dirty="0"/>
              <a:t>. Колтунов, В</a:t>
            </a:r>
            <a:r>
              <a:rPr lang="ru-RU" sz="1300" b="1" dirty="0" smtClean="0"/>
              <a:t>. А</a:t>
            </a:r>
            <a:r>
              <a:rPr lang="ru-RU" sz="1300" b="1" dirty="0"/>
              <a:t>. Кузнецов.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237 с. </a:t>
            </a:r>
            <a:r>
              <a:rPr lang="ru-RU" sz="1300" b="1" dirty="0">
                <a:solidFill>
                  <a:prstClr val="white"/>
                </a:solidFill>
              </a:rPr>
              <a:t>— (Среднее профессиональное образование). </a:t>
            </a:r>
            <a:endParaRPr lang="ru-RU" sz="1300" b="1" dirty="0" smtClean="0"/>
          </a:p>
          <a:p>
            <a:endParaRPr lang="ru-RU" sz="1300" b="1" dirty="0"/>
          </a:p>
          <a:p>
            <a:pPr algn="just"/>
            <a:r>
              <a:rPr lang="ru-RU" sz="1300" dirty="0"/>
              <a:t>Рассмотрены кристаллическое строение металла, процессы кристаллизации, пластической деформации и рекристаллизации. Изложены современные методы испытаний и критерии оценки конструктивной прочности материалов, определяющие надежность и долговечность изделий. Описаны фазы, образующиеся в сплавах, и диаграммы состояния, а также современные конструкционные материалы. Большое внимание уделено теории и технологии термической обработки. Даны практические рекомендации по выбору способа и режима термической и химико-термической обработки.</a:t>
            </a:r>
          </a:p>
          <a:p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35351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717032"/>
            <a:ext cx="660088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Горшкова Л. О.  Технология </a:t>
            </a:r>
            <a:r>
              <a:rPr lang="ru-RU" sz="1300" b="1" dirty="0" err="1"/>
              <a:t>послепечатных</a:t>
            </a:r>
            <a:r>
              <a:rPr lang="ru-RU" sz="1300" b="1" dirty="0"/>
              <a:t> процессов : учебное пособие для СПО / Л. О. Горшкова, И. К. Корнилов.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166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рассмотрены процессы изготовления </a:t>
            </a:r>
            <a:r>
              <a:rPr lang="ru-RU" sz="1300" dirty="0" err="1"/>
              <a:t>книжно</a:t>
            </a:r>
            <a:r>
              <a:rPr lang="ru-RU" sz="1300" dirty="0"/>
              <a:t>-журнальной продукции в технологической последовательности, а также процессы отделки печатной продукции.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 </a:t>
            </a:r>
          </a:p>
          <a:p>
            <a:pPr algn="just"/>
            <a:endParaRPr lang="ru-RU" sz="13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9" y="3284984"/>
            <a:ext cx="250761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57" y="-189102"/>
            <a:ext cx="2651633" cy="38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1358" y="404664"/>
            <a:ext cx="66092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Самарин </a:t>
            </a:r>
            <a:r>
              <a:rPr lang="ru-RU" sz="1300" b="1" dirty="0"/>
              <a:t>Ю. Н.  Основы полиграфического производства: технология допечатных процессов : учебное пособие для среднего профессионального образования / Ю. Н. Самарин.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109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изложены основные сведения о технологических операциях допечатного процесса, об автоматизированных системах допечатной подготовки изданий и оборудовании, используемом на данном этапе производства печатной продукции. </a:t>
            </a:r>
            <a:r>
              <a:rPr lang="ru-RU" sz="1300" dirty="0" smtClean="0"/>
              <a:t>Учебное </a:t>
            </a:r>
            <a:r>
              <a:rPr lang="ru-RU" sz="1300" dirty="0"/>
              <a:t>пособие может быть полезно при изучении основ полиграфического производства</a:t>
            </a:r>
            <a:r>
              <a:rPr lang="ru-RU" sz="1300" dirty="0" smtClean="0"/>
              <a:t>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010350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4343"/>
            <a:ext cx="6624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 Отделка полиграфической продукции : учебник для СПО / В. И. Бобров.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625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приведены основные понятия и терминология в области технологии отделочных процессов на полиграфических и упаковочных материалах. Рассмотрены теоретические и практические способы отделки продукции, виды отделочных операций, материалы, технологическое оборудование и оснастка, применяемые на производстве. </a:t>
            </a:r>
          </a:p>
          <a:p>
            <a:pPr algn="just"/>
            <a:endParaRPr lang="ru-RU" sz="13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" y="-99392"/>
            <a:ext cx="2259795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3717032"/>
            <a:ext cx="66247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Основы полиграфического производства : лакирование печатной продукции : учебное пособие для СПО / В. И. Бобров, Л. О. Горшкова.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261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 smtClean="0"/>
              <a:t>В предлагаемом </a:t>
            </a:r>
            <a:r>
              <a:rPr lang="ru-RU" sz="1300" dirty="0"/>
              <a:t>учебном пособии рассмотрены основные понятия и терминология в области технологии лакирования печатной продукции. Приведены подробные описания различных видов лакирования, используемых материалов, даны основы теории и практики лакирования. В книге рассказано о режимах лакирования, необходимом технологическом оборудовании, об используемых для лакирования инструментах. Также приведены методы оценки качества лакирования и способы исправить различные недостатки продукции. </a:t>
            </a:r>
          </a:p>
          <a:p>
            <a:pPr algn="just"/>
            <a:endParaRPr lang="ru-RU" sz="13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1" y="3284984"/>
            <a:ext cx="225499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72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288" y="692696"/>
            <a:ext cx="65191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Бобров В. И.  Основы полиграфического производства: эксклюзивные издания : учебное пособие для СПО / В. И. Бобров, И. В. Черная. — 2-е изд., </a:t>
            </a:r>
            <a:r>
              <a:rPr lang="ru-RU" sz="1300" b="1" dirty="0" err="1"/>
              <a:t>перераб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247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учебном пособии рассмотрены конструкции и технологические процессы изготовления эксклюзивных, подарочных изданий, особенно в области </a:t>
            </a:r>
            <a:r>
              <a:rPr lang="ru-RU" sz="1300" dirty="0" err="1"/>
              <a:t>послепечатной</a:t>
            </a:r>
            <a:r>
              <a:rPr lang="ru-RU" sz="1300" dirty="0"/>
              <a:t> обработки. </a:t>
            </a:r>
          </a:p>
          <a:p>
            <a:pPr algn="just"/>
            <a:endParaRPr lang="ru-RU" sz="13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339751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3288" y="3839762"/>
            <a:ext cx="65912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Штоляков</a:t>
            </a:r>
            <a:r>
              <a:rPr lang="ru-RU" sz="1300" b="1" dirty="0"/>
              <a:t> В. И.  Печатное оборудование : учебное пособие для СПО / В. И. </a:t>
            </a:r>
            <a:r>
              <a:rPr lang="ru-RU" sz="1300" b="1" dirty="0" err="1"/>
              <a:t>Штоляков</a:t>
            </a:r>
            <a:r>
              <a:rPr lang="ru-RU" sz="1300" b="1" dirty="0"/>
              <a:t>, В. Н. Румянцев.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470 с. — (Профессиональное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приводятся схемы построения различных моделей печатных машин, их технические характеристики и возможности, принцип работы и методы расчета основных узлов и механизмов, рекомендации по определению основных расчетных параметров, что представляется полезным при выполнении курсовых и дипломных проектов. Материал курса отражает достижения отечественной и зарубежной науки и техники в создании и совершенствовании печатного оборудования</a:t>
            </a:r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149080"/>
            <a:ext cx="62646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. </a:t>
            </a:r>
            <a:endParaRPr lang="ru-RU" sz="1000" dirty="0"/>
          </a:p>
        </p:txBody>
      </p:sp>
      <p:pic>
        <p:nvPicPr>
          <p:cNvPr id="3074" name="Picture 2" descr="Печатное оборудование, купить, продажа, заказ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3279096"/>
            <a:ext cx="2266950" cy="36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48272" cy="37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7026" y="135644"/>
            <a:ext cx="673545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Конюхов </a:t>
            </a:r>
            <a:r>
              <a:rPr lang="ru-RU" sz="1300" b="1" dirty="0"/>
              <a:t>В. Ю.  Физико-химические основы полиграфического производства : учебник для среднего профессионального образования / В. Ю. Конюхов, С. Х. </a:t>
            </a:r>
            <a:r>
              <a:rPr lang="ru-RU" sz="1300" b="1" dirty="0" err="1"/>
              <a:t>Папикян</a:t>
            </a:r>
            <a:r>
              <a:rPr lang="ru-RU" sz="1300" b="1" dirty="0"/>
              <a:t>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322 с. — (Профессиональное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200" dirty="0"/>
              <a:t>Практически все процессы, происходящие при изготовлении печатной продукции, — перенос краски на бумагу, склеивание книжных блоков, образование на поверхности запечатываемого материала красочной пленки и т. п. — суть физико-химические процессы, основанные на явлениях смачивания, адгезии и окислительной полимеризации. Очевидно, что научные основы полиграфической технологии опираются на методы и подходы, разрабатываемые в рамках физической и коллоидной химии. Будущий специалист должен ясно представлять природу полиграфических процессов и закономерности, управляющие ими. Широкое применение при изготовлении книжной продукции нашли различные полимерные материалы: природные, искусственные и синтетические. Полиграфисту-технологу необходимо иметь представления об их строении и физико-химических свойствах. </a:t>
            </a:r>
          </a:p>
          <a:p>
            <a:pPr algn="just"/>
            <a:endParaRPr lang="ru-RU" sz="13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7025" y="4005064"/>
            <a:ext cx="673545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Сафонова </a:t>
            </a:r>
            <a:r>
              <a:rPr lang="ru-RU" sz="1300" b="1" dirty="0"/>
              <a:t>Г. Г. Техническая механика : учебник / Г</a:t>
            </a:r>
            <a:r>
              <a:rPr lang="ru-RU" sz="1300" b="1" dirty="0" smtClean="0"/>
              <a:t>. Г</a:t>
            </a:r>
            <a:r>
              <a:rPr lang="ru-RU" sz="1300" b="1" dirty="0"/>
              <a:t>. Сафонова, Т</a:t>
            </a:r>
            <a:r>
              <a:rPr lang="ru-RU" sz="1300" b="1" dirty="0" smtClean="0"/>
              <a:t>. Ю</a:t>
            </a:r>
            <a:r>
              <a:rPr lang="ru-RU" sz="1300" b="1" dirty="0"/>
              <a:t>. </a:t>
            </a:r>
            <a:r>
              <a:rPr lang="ru-RU" sz="1300" b="1" dirty="0" err="1"/>
              <a:t>Артюховская</a:t>
            </a:r>
            <a:r>
              <a:rPr lang="ru-RU" sz="1300" b="1" dirty="0"/>
              <a:t>, Д</a:t>
            </a:r>
            <a:r>
              <a:rPr lang="ru-RU" sz="1300" b="1" dirty="0" smtClean="0"/>
              <a:t>. А</a:t>
            </a:r>
            <a:r>
              <a:rPr lang="ru-RU" sz="1300" b="1" dirty="0"/>
              <a:t>. Ермаков. — Москва : ИНФРА-М, 2022. — 320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200" dirty="0"/>
              <a:t>В учебнике изложены основные положения статики при действии сил на абсолютно твердое тело для плоской системы. Приведены простейшие расчеты элементов конструкций, работающих в условиях растяжения-сжатия, сдвига, изгиба. Даны методы расчета многопролетных статически определимых и неопределимых балок и рам, плоских ферм, подпорных стен. Подробно разобраны примеры решения задач по всем темам и разделам, а также задачи для самостоятельного решения. Для учащихся строительных колледжей.</a:t>
            </a:r>
          </a:p>
          <a:p>
            <a:pPr algn="just"/>
            <a:endParaRPr lang="ru-RU" sz="1300" b="1" dirty="0"/>
          </a:p>
        </p:txBody>
      </p:sp>
      <p:pic>
        <p:nvPicPr>
          <p:cNvPr id="1026" name="Picture 2" descr="https://znanium.com/cover/1845/1845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706317"/>
            <a:ext cx="2049520" cy="29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6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" y="116632"/>
            <a:ext cx="2200446" cy="314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1760" y="416892"/>
            <a:ext cx="64807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b="1" dirty="0" smtClean="0"/>
              <a:t>Сербин </a:t>
            </a:r>
            <a:r>
              <a:rPr lang="ru-RU" sz="1300" b="1" dirty="0"/>
              <a:t>Е</a:t>
            </a:r>
            <a:r>
              <a:rPr lang="ru-RU" sz="1300" b="1" dirty="0" smtClean="0"/>
              <a:t>. П. </a:t>
            </a:r>
            <a:r>
              <a:rPr lang="ru-RU" sz="1300" b="1" dirty="0"/>
              <a:t>Техническая механика : учебник / Е</a:t>
            </a:r>
            <a:r>
              <a:rPr lang="ru-RU" sz="1300" b="1" dirty="0" smtClean="0"/>
              <a:t>. П</a:t>
            </a:r>
            <a:r>
              <a:rPr lang="ru-RU" sz="1300" b="1" dirty="0"/>
              <a:t>. Сербин. — Москва : </a:t>
            </a:r>
            <a:r>
              <a:rPr lang="ru-RU" sz="1300" b="1" dirty="0" err="1"/>
              <a:t>КноРус</a:t>
            </a:r>
            <a:r>
              <a:rPr lang="ru-RU" sz="1300" b="1" dirty="0"/>
              <a:t>, 2022. — 399 с</a:t>
            </a:r>
            <a:r>
              <a:rPr lang="ru-RU" sz="1300" b="1" dirty="0" smtClean="0"/>
              <a:t>.</a:t>
            </a:r>
            <a:r>
              <a:rPr lang="ru-RU" sz="1300" b="1" dirty="0">
                <a:solidFill>
                  <a:prstClr val="white"/>
                </a:solidFill>
              </a:rPr>
              <a:t> — (Среднее профессиональное образование). </a:t>
            </a:r>
          </a:p>
          <a:p>
            <a:pPr algn="just"/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Содержит три раздела: «Статика», «Сопротивление материалов», «Статика сооружений». Изложены основные положения воздействия сил на твердые тела и условия равновесия, рассмотрена работа материалов и простейших конструктивных элементов, даны расчеты на прочность, устойчивость и жесткость, приведены основы расчета плоских стержневых систем. Теоретические положения и выводы разобраны на примерах. Предлагаются контрольные вопросы и задачи для закрепления изученного материала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" y="3429000"/>
            <a:ext cx="2261258" cy="321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60315" y="3726059"/>
            <a:ext cx="640871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 smtClean="0"/>
              <a:t>Олофинская</a:t>
            </a:r>
            <a:r>
              <a:rPr lang="ru-RU" sz="1300" b="1" dirty="0" smtClean="0"/>
              <a:t> </a:t>
            </a:r>
            <a:r>
              <a:rPr lang="ru-RU" sz="1300" b="1" dirty="0"/>
              <a:t>В. П. Техническая механика. Сборник тестовых заданий : учебное пособие / В</a:t>
            </a:r>
            <a:r>
              <a:rPr lang="ru-RU" sz="1300" b="1" dirty="0" smtClean="0"/>
              <a:t>. П</a:t>
            </a:r>
            <a:r>
              <a:rPr lang="ru-RU" sz="1300" b="1" dirty="0"/>
              <a:t>. </a:t>
            </a:r>
            <a:r>
              <a:rPr lang="ru-RU" sz="1300" b="1" dirty="0" err="1"/>
              <a:t>Олофинская</a:t>
            </a:r>
            <a:r>
              <a:rPr lang="ru-RU" sz="1300" b="1" dirty="0"/>
              <a:t>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ИНФРА-М, 2023. — 132 с. — (Среднее профессиональное образование</a:t>
            </a:r>
            <a:r>
              <a:rPr lang="ru-RU" sz="1300" b="1" dirty="0" smtClean="0"/>
              <a:t>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сборнике представлены тесты для контроля знаний в рамках изучения курса «Техническая механика» по разделам «Теоретическая механика» и «Сопротивление материалов». По основным темам дисциплин предложено по пять вариантов заданий, содержащих пять вопросов (как теоретических, так и расчетных). К каждому вопросу даны четыре варианта ответов, один из которых правильный. Задания соответствуют примерным программам дисциплины «Техническая механика» для машиностроительных и </a:t>
            </a:r>
            <a:r>
              <a:rPr lang="ru-RU" sz="1300" dirty="0" err="1"/>
              <a:t>немашиностроительных</a:t>
            </a:r>
            <a:r>
              <a:rPr lang="ru-RU" sz="1300" dirty="0"/>
              <a:t> специальностей среднего профессионального образования. 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220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48680"/>
            <a:ext cx="6678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Вереина</a:t>
            </a:r>
            <a:r>
              <a:rPr lang="ru-RU" sz="1300" b="1" dirty="0"/>
              <a:t> Л. И. Техническая механика : учебник / Л. И. </a:t>
            </a:r>
            <a:r>
              <a:rPr lang="ru-RU" sz="1300" b="1" dirty="0" err="1"/>
              <a:t>Вереина</a:t>
            </a:r>
            <a:r>
              <a:rPr lang="ru-RU" sz="1300" b="1" dirty="0"/>
              <a:t>, М. М. Краснов. — 4-е изд., стер. — Москва : ИЦ Академия, 2020. — 352 с</a:t>
            </a:r>
            <a:r>
              <a:rPr lang="ru-RU" sz="1300" b="1" dirty="0" smtClean="0"/>
              <a:t>.- (Профессиональное образование).</a:t>
            </a:r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Учебник создан для профессий, связанных с металлообработкой.</a:t>
            </a:r>
          </a:p>
          <a:p>
            <a:pPr algn="just"/>
            <a:r>
              <a:rPr lang="ru-RU" sz="1300" dirty="0"/>
              <a:t>Изложены основы теоретической механики, сопротивления материалов, деталей и механизмов машин; даны примеры расчетов. Приведены сведения об основных способах повышения механических свойств материалов и тенденции развития конструкций машин и механизмов.</a:t>
            </a:r>
          </a:p>
          <a:p>
            <a:pPr algn="just"/>
            <a:endParaRPr lang="ru-RU" sz="1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7998" y="3573015"/>
            <a:ext cx="6678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Завистовский</a:t>
            </a:r>
            <a:r>
              <a:rPr lang="ru-RU" sz="1300" b="1" dirty="0"/>
              <a:t>, В. Э. Техническая механика : учебное пособие / В</a:t>
            </a:r>
            <a:r>
              <a:rPr lang="ru-RU" sz="1300" b="1" dirty="0" smtClean="0"/>
              <a:t>. Э</a:t>
            </a:r>
            <a:r>
              <a:rPr lang="ru-RU" sz="1300" b="1" dirty="0"/>
              <a:t>. </a:t>
            </a:r>
            <a:r>
              <a:rPr lang="ru-RU" sz="1300" b="1" dirty="0" err="1"/>
              <a:t>Завистовский</a:t>
            </a:r>
            <a:r>
              <a:rPr lang="ru-RU" sz="1300" b="1" dirty="0"/>
              <a:t>. — Москва : ИНФРА-М, 2021. — 376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Изложены основы теоретической механики с элементами теории механизмов и машин и сопротивления материалов. Приводятся практические занятия по основным разделам курса, включающие краткие теоретические сведения, задачи для аудиторного решения и домашних заданий, а также примеры решения типовых задач. Составлен словарь терминов и определений. </a:t>
            </a:r>
            <a:endParaRPr lang="ru-RU" sz="1300" b="1" dirty="0"/>
          </a:p>
        </p:txBody>
      </p:sp>
      <p:pic>
        <p:nvPicPr>
          <p:cNvPr id="2050" name="Picture 2" descr="https://znanium.com/cover/1190/1190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8" y="3417966"/>
            <a:ext cx="2094266" cy="31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mpic/1767151/img_id7359493245381300682.jpeg/ori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2671" r="6140" b="2961"/>
          <a:stretch/>
        </p:blipFill>
        <p:spPr bwMode="auto">
          <a:xfrm>
            <a:off x="177298" y="188640"/>
            <a:ext cx="2094266" cy="302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" y="-99392"/>
            <a:ext cx="22379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675049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err="1"/>
              <a:t>Штоляков</a:t>
            </a:r>
            <a:r>
              <a:rPr lang="ru-RU" sz="1300" b="1" dirty="0"/>
              <a:t> В. И.  Печатное оборудование : учебное пособие для СПО / В. И. </a:t>
            </a:r>
            <a:r>
              <a:rPr lang="ru-RU" sz="1300" b="1" dirty="0" err="1"/>
              <a:t>Штоляков</a:t>
            </a:r>
            <a:r>
              <a:rPr lang="ru-RU" sz="1300" b="1" dirty="0"/>
              <a:t>, В. Н. Румянцев.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</a:t>
            </a:r>
            <a:r>
              <a:rPr lang="ru-RU" sz="1300" b="1" dirty="0" err="1"/>
              <a:t>Юрайт</a:t>
            </a:r>
            <a:r>
              <a:rPr lang="ru-RU" sz="1300" b="1" dirty="0"/>
              <a:t>, 2022. — 470 с. </a:t>
            </a:r>
            <a:endParaRPr lang="ru-RU" sz="1300" b="1" dirty="0" smtClean="0"/>
          </a:p>
          <a:p>
            <a:pPr algn="just"/>
            <a:endParaRPr lang="ru-RU" sz="1300" b="1" dirty="0"/>
          </a:p>
          <a:p>
            <a:pPr algn="just"/>
            <a:r>
              <a:rPr lang="ru-RU" sz="1300" dirty="0"/>
              <a:t>В курсе приводятся схемы построения различных моделей печатных машин, их технические характеристики и возможности, принцип работы и методы расчета основных узлов и механизмов, рекомендации по определению основных расчетных параметров, что представляется полезным при выполнении курсовых и дипломных проектов. Материал курса отражает достижения отечественной и зарубежной науки и техники в создании и совершенствовании печатного оборудования. </a:t>
            </a:r>
            <a:endParaRPr lang="ru-RU" sz="13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3" y="3704636"/>
            <a:ext cx="6678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Самарин Ю. Н.  Полиграфическое производство : учебник  / Ю. Н. Самарин. — 2-е изд., </a:t>
            </a:r>
            <a:r>
              <a:rPr lang="ru-RU" sz="1300" b="1" dirty="0" err="1"/>
              <a:t>испр</a:t>
            </a:r>
            <a:r>
              <a:rPr lang="ru-RU" sz="1300" b="1" dirty="0"/>
              <a:t>. и доп. — Москва : Издательство Юрайт, </a:t>
            </a:r>
            <a:r>
              <a:rPr lang="ru-RU" sz="1300" b="1" dirty="0" smtClean="0"/>
              <a:t>2022. </a:t>
            </a:r>
            <a:r>
              <a:rPr lang="ru-RU" sz="1300" b="1" dirty="0"/>
              <a:t>— 503 с. </a:t>
            </a:r>
            <a:r>
              <a:rPr lang="ru-RU" sz="1400" b="1" dirty="0"/>
              <a:t>— (Профессиональное образование</a:t>
            </a:r>
            <a:r>
              <a:rPr lang="ru-RU" sz="1400" b="1" dirty="0" smtClean="0"/>
              <a:t>).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300" dirty="0"/>
              <a:t>В учебнике изложены основные сведения о технологических процессах производства печатной продукции. Приведены сведения о конструкции и характеристиках печатной продукции, технологических операциях допечатного, печатного и </a:t>
            </a:r>
            <a:r>
              <a:rPr lang="ru-RU" sz="1300" dirty="0" err="1"/>
              <a:t>послепечатного</a:t>
            </a:r>
            <a:r>
              <a:rPr lang="ru-RU" sz="1300" dirty="0"/>
              <a:t> процессов, материалах, используемых при изготовлении печатных изданий, о полиграфическом оборудовании и средствах управления производством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7" name="Picture 2" descr="Обложка книги ПОЛИГРАФИЧЕСКОЕ ПРОИЗВОДСТВО Самарин Ю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" y="3212976"/>
            <a:ext cx="2266950" cy="36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3029</TotalTime>
  <Words>9426</Words>
  <Application>Microsoft Office PowerPoint</Application>
  <PresentationFormat>Экран (4:3)</PresentationFormat>
  <Paragraphs>302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137</cp:revision>
  <dcterms:created xsi:type="dcterms:W3CDTF">2022-10-04T11:07:49Z</dcterms:created>
  <dcterms:modified xsi:type="dcterms:W3CDTF">2022-11-14T06:13:32Z</dcterms:modified>
</cp:coreProperties>
</file>