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4" r:id="rId18"/>
    <p:sldId id="275" r:id="rId19"/>
    <p:sldId id="273" r:id="rId20"/>
    <p:sldId id="277" r:id="rId21"/>
    <p:sldId id="278" r:id="rId22"/>
    <p:sldId id="279" r:id="rId23"/>
    <p:sldId id="280"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15.11.2022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15.11.2022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15.11.2022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15.11.2022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15.11.2022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15.11.2022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15.11.2022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15.11.2022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15.11.2022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2308324"/>
          </a:xfrm>
          <a:prstGeom prst="rect">
            <a:avLst/>
          </a:prstGeom>
          <a:noFill/>
        </p:spPr>
        <p:txBody>
          <a:bodyPr wrap="square" rtlCol="0">
            <a:spAutoFit/>
          </a:bodyPr>
          <a:lstStyle/>
          <a:p>
            <a:pPr algn="ctr"/>
            <a:r>
              <a:rPr lang="ru-RU" sz="4800" b="1" dirty="0" smtClean="0"/>
              <a:t>52.02.04 </a:t>
            </a:r>
          </a:p>
          <a:p>
            <a:pPr algn="ctr"/>
            <a:r>
              <a:rPr lang="ru-RU" sz="4800" b="1" dirty="0" smtClean="0"/>
              <a:t>АКТЕРСКОЕ ИСКУССТВО</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16104"/>
            <a:ext cx="6408712" cy="1815882"/>
          </a:xfrm>
          <a:prstGeom prst="rect">
            <a:avLst/>
          </a:prstGeom>
        </p:spPr>
        <p:txBody>
          <a:bodyPr wrap="square">
            <a:spAutoFit/>
          </a:bodyPr>
          <a:lstStyle/>
          <a:p>
            <a:pPr algn="just"/>
            <a:r>
              <a:rPr lang="ru-RU" sz="1400" b="1" dirty="0" err="1"/>
              <a:t>Ладухин</a:t>
            </a:r>
            <a:r>
              <a:rPr lang="ru-RU" sz="1400" b="1" dirty="0"/>
              <a:t> Н. М. 1000 диктантов : ноты / Н. М. </a:t>
            </a:r>
            <a:r>
              <a:rPr lang="ru-RU" sz="1400" b="1" dirty="0" err="1"/>
              <a:t>Ладухин</a:t>
            </a:r>
            <a:r>
              <a:rPr lang="ru-RU" sz="1400" b="1" dirty="0"/>
              <a:t>.  — Санкт-Петербург : Лань, Планета музыки, 2020. — 108 с. </a:t>
            </a:r>
            <a:endParaRPr lang="ru-RU" sz="1400" b="1" dirty="0" smtClean="0"/>
          </a:p>
          <a:p>
            <a:pPr algn="just"/>
            <a:endParaRPr lang="ru-RU" sz="1400" b="1" dirty="0" smtClean="0"/>
          </a:p>
          <a:p>
            <a:pPr algn="just"/>
            <a:r>
              <a:rPr lang="ru-RU" sz="1400" dirty="0" err="1"/>
              <a:t>Ладухин</a:t>
            </a:r>
            <a:r>
              <a:rPr lang="ru-RU" sz="1400" dirty="0"/>
              <a:t> Николай Михайлович (I860–1918)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178681" cy="306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429001"/>
            <a:ext cx="6336704" cy="2246769"/>
          </a:xfrm>
          <a:prstGeom prst="rect">
            <a:avLst/>
          </a:prstGeom>
        </p:spPr>
        <p:txBody>
          <a:bodyPr wrap="square">
            <a:spAutoFit/>
          </a:bodyPr>
          <a:lstStyle/>
          <a:p>
            <a:pPr algn="just"/>
            <a:r>
              <a:rPr lang="ru-RU" sz="1400" b="1" dirty="0" err="1"/>
              <a:t>Селицкий</a:t>
            </a:r>
            <a:r>
              <a:rPr lang="ru-RU" sz="1400" b="1" dirty="0"/>
              <a:t> А. Я. Музыкальная драматургия. Теоретические проблемы : учебное пособие / А. Я. </a:t>
            </a:r>
            <a:r>
              <a:rPr lang="ru-RU" sz="1400" b="1" dirty="0" err="1"/>
              <a:t>Селицкий</a:t>
            </a:r>
            <a:r>
              <a:rPr lang="ru-RU" sz="1400" b="1" dirty="0"/>
              <a:t>. — Санкт-Петербург : Лань, Планета музыки, 2021. — 80 с. </a:t>
            </a:r>
            <a:endParaRPr lang="ru-RU" sz="1400" b="1" dirty="0" smtClean="0"/>
          </a:p>
          <a:p>
            <a:pPr algn="just"/>
            <a:endParaRPr lang="ru-RU" sz="1400" b="1" dirty="0" smtClean="0"/>
          </a:p>
          <a:p>
            <a:pPr algn="just"/>
            <a:r>
              <a:rPr lang="ru-RU" sz="1400" dirty="0"/>
              <a:t>В работе даются обобщающие, универсальные представления о феномене музыкальной драматургии, его функционировании в разных жанрах музыкального искусства. Эти представления способствуют усвоению необходимых теоретических знаний и развитию ценных практических навыков драматургического анализа.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1"/>
            <a:ext cx="2178681" cy="307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8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769989"/>
          </a:xfrm>
          <a:prstGeom prst="rect">
            <a:avLst/>
          </a:prstGeom>
        </p:spPr>
        <p:txBody>
          <a:bodyPr wrap="square">
            <a:spAutoFit/>
          </a:bodyPr>
          <a:lstStyle/>
          <a:p>
            <a:pPr algn="just"/>
            <a:r>
              <a:rPr lang="ru-RU" sz="1400" b="1" dirty="0" err="1"/>
              <a:t>Браудо</a:t>
            </a:r>
            <a:r>
              <a:rPr lang="ru-RU" sz="1400" b="1" dirty="0"/>
              <a:t> Е. М.  История музыки : учебник / Е. М. </a:t>
            </a:r>
            <a:r>
              <a:rPr lang="ru-RU" sz="1400" b="1" dirty="0" err="1"/>
              <a:t>Браудо</a:t>
            </a:r>
            <a:r>
              <a:rPr lang="ru-RU" sz="1400" b="1" dirty="0"/>
              <a:t>. — Москва : Издательство </a:t>
            </a:r>
            <a:r>
              <a:rPr lang="ru-RU" sz="1400" b="1" dirty="0" err="1"/>
              <a:t>Юрайт</a:t>
            </a:r>
            <a:r>
              <a:rPr lang="ru-RU" sz="1400" b="1" dirty="0"/>
              <a:t>, 2022. — 444 с. </a:t>
            </a:r>
            <a:endParaRPr lang="ru-RU" sz="1400" b="1" dirty="0" smtClean="0"/>
          </a:p>
          <a:p>
            <a:pPr algn="just"/>
            <a:endParaRPr lang="ru-RU" sz="1400" b="1" dirty="0" smtClean="0"/>
          </a:p>
          <a:p>
            <a:pPr algn="just"/>
            <a:r>
              <a:rPr lang="ru-RU" sz="1200" dirty="0"/>
              <a:t>В книге представлен краткий вариант трехтомной работы «Всеобщая история музыки» одного из ведущих российско-советских музыковедов Е. М. </a:t>
            </a:r>
            <a:r>
              <a:rPr lang="ru-RU" sz="1200" dirty="0" err="1"/>
              <a:t>Браудо</a:t>
            </a:r>
            <a:r>
              <a:rPr lang="ru-RU" sz="1200" dirty="0"/>
              <a:t>. В ней конспективно рассмотрена история музыки от Античности до первой трети XX века. Автор проводит принцип сравнительного исследования музыки различных стран. Музыкальное творчество каждой страны раскрыто с учетом социологической обусловленности музыкальной формы, общих факторов истории и обособленности отдельных национальных групп. Русская музыка рассмотрена в контексте всеобщей истории параллельно с развитием других европейских стран. Теоретический материал проиллюстрирован нотными примерами, снимками предметов материальной музыкальной культуры, картинами; в конце книги приведены специальные синхронистические таблицы.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7445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933056"/>
            <a:ext cx="6606480" cy="2031325"/>
          </a:xfrm>
          <a:prstGeom prst="rect">
            <a:avLst/>
          </a:prstGeom>
        </p:spPr>
        <p:txBody>
          <a:bodyPr wrap="square">
            <a:spAutoFit/>
          </a:bodyPr>
          <a:lstStyle/>
          <a:p>
            <a:pPr algn="just"/>
            <a:r>
              <a:rPr lang="ru-RU" sz="1400" b="1" dirty="0"/>
              <a:t>Кочетов Н. Р.  Очерк истории музыки / Н. Р. Кочетов. — Москва : Издательство </a:t>
            </a:r>
            <a:r>
              <a:rPr lang="ru-RU" sz="1400" b="1" dirty="0" err="1"/>
              <a:t>Юрайт</a:t>
            </a:r>
            <a:r>
              <a:rPr lang="ru-RU" sz="1400" b="1" dirty="0"/>
              <a:t>, 2022. — 208 с. — (Антология мысли). </a:t>
            </a:r>
            <a:endParaRPr lang="ru-RU" sz="1400" b="1" dirty="0" smtClean="0"/>
          </a:p>
          <a:p>
            <a:pPr algn="just"/>
            <a:endParaRPr lang="ru-RU" sz="1400" b="1" dirty="0" smtClean="0"/>
          </a:p>
          <a:p>
            <a:pPr algn="just"/>
            <a:r>
              <a:rPr lang="ru-RU" sz="1400" dirty="0"/>
              <a:t>Впервые с 1929 переиздается работа Николая </a:t>
            </a:r>
            <a:r>
              <a:rPr lang="ru-RU" sz="1400" dirty="0" err="1"/>
              <a:t>Разумниковича</a:t>
            </a:r>
            <a:r>
              <a:rPr lang="ru-RU" sz="1400" dirty="0"/>
              <a:t> </a:t>
            </a:r>
            <a:r>
              <a:rPr lang="ru-RU" sz="1400" dirty="0" err="1"/>
              <a:t>Кочетова</a:t>
            </a:r>
            <a:r>
              <a:rPr lang="ru-RU" sz="1400" dirty="0"/>
              <a:t> — удивительно разностороннего и талантливого человека, композитора, дирижера, педагога, художника, музыкального и художественного критика. В его «Очерк истории музыки» вошла история музыкального искусства Европы и России с древности до начала XX века.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71867"/>
            <a:ext cx="2178496" cy="340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4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8640"/>
            <a:ext cx="6408712" cy="3170099"/>
          </a:xfrm>
          <a:prstGeom prst="rect">
            <a:avLst/>
          </a:prstGeom>
        </p:spPr>
        <p:txBody>
          <a:bodyPr wrap="square">
            <a:spAutoFit/>
          </a:bodyPr>
          <a:lstStyle/>
          <a:p>
            <a:pPr algn="just"/>
            <a:r>
              <a:rPr lang="ru-RU" sz="1400" b="1" dirty="0" err="1"/>
              <a:t>Барсова</a:t>
            </a:r>
            <a:r>
              <a:rPr lang="ru-RU" sz="1400" b="1" dirty="0"/>
              <a:t> Л. Г. Из истории петербургской вокальной школы. </a:t>
            </a:r>
            <a:r>
              <a:rPr lang="ru-RU" sz="1400" b="1" dirty="0" err="1"/>
              <a:t>Эверарди</a:t>
            </a:r>
            <a:r>
              <a:rPr lang="ru-RU" sz="1400" b="1" dirty="0"/>
              <a:t>, </a:t>
            </a:r>
            <a:r>
              <a:rPr lang="ru-RU" sz="1400" b="1" dirty="0" err="1"/>
              <a:t>Габель</a:t>
            </a:r>
            <a:r>
              <a:rPr lang="ru-RU" sz="1400" b="1" dirty="0"/>
              <a:t>, </a:t>
            </a:r>
            <a:r>
              <a:rPr lang="ru-RU" sz="1400" b="1" dirty="0" err="1"/>
              <a:t>Томарс</a:t>
            </a:r>
            <a:r>
              <a:rPr lang="ru-RU" sz="1400" b="1" dirty="0"/>
              <a:t>, </a:t>
            </a:r>
            <a:r>
              <a:rPr lang="ru-RU" sz="1400" b="1" dirty="0" err="1"/>
              <a:t>Ирецкая</a:t>
            </a:r>
            <a:r>
              <a:rPr lang="ru-RU" sz="1400" b="1" dirty="0"/>
              <a:t> : учебное пособие / Л. Г. </a:t>
            </a:r>
            <a:r>
              <a:rPr lang="ru-RU" sz="1400" b="1" dirty="0" err="1"/>
              <a:t>Барсова</a:t>
            </a:r>
            <a:r>
              <a:rPr lang="ru-RU" sz="1400" b="1" dirty="0"/>
              <a:t>. — Санкт-Петербург : Лань, Планета музыки, 2020. — 156 с. </a:t>
            </a:r>
            <a:endParaRPr lang="ru-RU" sz="1400" b="1" dirty="0" smtClean="0"/>
          </a:p>
          <a:p>
            <a:pPr algn="just"/>
            <a:endParaRPr lang="ru-RU" sz="1400" b="1" dirty="0" smtClean="0"/>
          </a:p>
          <a:p>
            <a:pPr algn="just"/>
            <a:r>
              <a:rPr lang="ru-RU" sz="1200" dirty="0"/>
              <a:t>В книге рассказывается о выдающихся преподавателях сольного пения Петербургской консерватории - </a:t>
            </a:r>
            <a:r>
              <a:rPr lang="ru-RU" sz="1200" dirty="0" err="1"/>
              <a:t>Камилло</a:t>
            </a:r>
            <a:r>
              <a:rPr lang="ru-RU" sz="1200" dirty="0"/>
              <a:t> </a:t>
            </a:r>
            <a:r>
              <a:rPr lang="ru-RU" sz="1200" dirty="0" err="1"/>
              <a:t>Эверарди</a:t>
            </a:r>
            <a:r>
              <a:rPr lang="ru-RU" sz="1200" dirty="0"/>
              <a:t>, С. И. </a:t>
            </a:r>
            <a:r>
              <a:rPr lang="ru-RU" sz="1200" dirty="0" err="1"/>
              <a:t>Габеле</a:t>
            </a:r>
            <a:r>
              <a:rPr lang="ru-RU" sz="1200" dirty="0"/>
              <a:t>, И. С. </a:t>
            </a:r>
            <a:r>
              <a:rPr lang="ru-RU" sz="1200" dirty="0" err="1"/>
              <a:t>Томарсе</a:t>
            </a:r>
            <a:r>
              <a:rPr lang="ru-RU" sz="1200" dirty="0"/>
              <a:t> и Н. А. </a:t>
            </a:r>
            <a:r>
              <a:rPr lang="ru-RU" sz="1200" dirty="0" err="1"/>
              <a:t>Ирецкой</a:t>
            </a:r>
            <a:r>
              <a:rPr lang="ru-RU" sz="1200" dirty="0"/>
              <a:t>, деятельность которых обусловила расцвет и широкое признание отечественной вокальной школы на рубеже XIX - XX вв. В основе 4-х глав - обширные и малоизученные материалы, в том числе и неопубликованные, затрагивающие проблемы образования, методики обучения певцов, оперной практики и т.п. Впервые также представлен путь в педагогику и деятельность в России и в зарубежье одного из ярчайших представителей Петербургской школы А. Д. Александровича. Книга предназначается для студентов музыкальных училищ и колледжей, колледжей культуры и искусства, для вокалистов, вокальных педагогов, а также всех интересующихся историей русской музыки и театра.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185641"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45024"/>
            <a:ext cx="6408712" cy="2031325"/>
          </a:xfrm>
          <a:prstGeom prst="rect">
            <a:avLst/>
          </a:prstGeom>
        </p:spPr>
        <p:txBody>
          <a:bodyPr wrap="square">
            <a:spAutoFit/>
          </a:bodyPr>
          <a:lstStyle/>
          <a:p>
            <a:pPr algn="just"/>
            <a:r>
              <a:rPr lang="ru-RU" sz="1400" b="1" dirty="0" err="1"/>
              <a:t>Данхёйзер</a:t>
            </a:r>
            <a:r>
              <a:rPr lang="ru-RU" sz="1400" b="1" dirty="0"/>
              <a:t> А. Сольфеджио : учебное пособие / А. </a:t>
            </a:r>
            <a:r>
              <a:rPr lang="ru-RU" sz="1400" b="1" dirty="0" err="1"/>
              <a:t>Данхёйзер</a:t>
            </a:r>
            <a:r>
              <a:rPr lang="ru-RU" sz="1400" b="1" dirty="0"/>
              <a:t>. — Санкт-Петербург : Лань, Планета музыки, 2020. — 76 с. </a:t>
            </a:r>
            <a:endParaRPr lang="ru-RU" sz="1400" b="1" dirty="0" smtClean="0"/>
          </a:p>
          <a:p>
            <a:pPr algn="just"/>
            <a:endParaRPr lang="ru-RU" sz="1400" b="1" dirty="0" smtClean="0"/>
          </a:p>
          <a:p>
            <a:pPr algn="just"/>
            <a:r>
              <a:rPr lang="ru-RU" sz="1200" dirty="0"/>
              <a:t>Адольф-Леопольд </a:t>
            </a:r>
            <a:r>
              <a:rPr lang="ru-RU" sz="1200" dirty="0" err="1"/>
              <a:t>Данхёйзер</a:t>
            </a:r>
            <a:r>
              <a:rPr lang="ru-RU" sz="1200" dirty="0"/>
              <a:t> (1835–1896) — французский композитор, педагог, профессор Парижской консерватории, автор учебников по теории музыки и сольфеджио. Настоящее учебное пособие «Сольфеджио» впервые увидело свет в 1881 году. Оно представляет собой начальный курс обучения музыкальной грамоте и сольфеджио. Пособие содержит почти двести нотных примеров – упражнений на пение гамм, интервалов, мелодий различного характера и степени сложности.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6206"/>
            <a:ext cx="2190265" cy="314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6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08712" cy="2246769"/>
          </a:xfrm>
          <a:prstGeom prst="rect">
            <a:avLst/>
          </a:prstGeom>
        </p:spPr>
        <p:txBody>
          <a:bodyPr wrap="square">
            <a:spAutoFit/>
          </a:bodyPr>
          <a:lstStyle/>
          <a:p>
            <a:pPr algn="just"/>
            <a:r>
              <a:rPr lang="ru-RU" sz="1400" b="1" dirty="0"/>
              <a:t>История искусств: учебник / Г.А. Коробова, Г.Р. </a:t>
            </a:r>
            <a:r>
              <a:rPr lang="ru-RU" sz="1400" b="1" dirty="0" err="1"/>
              <a:t>Тараева</a:t>
            </a:r>
            <a:r>
              <a:rPr lang="ru-RU" sz="1400" b="1" dirty="0"/>
              <a:t>, А.В. Кузнецова [и др.] ; под ред. Г.В. Драча, Т.С. </a:t>
            </a:r>
            <a:r>
              <a:rPr lang="ru-RU" sz="1400" b="1" dirty="0" err="1"/>
              <a:t>Паниотовой</a:t>
            </a:r>
            <a:r>
              <a:rPr lang="ru-RU" sz="1400" b="1" dirty="0"/>
              <a:t>. — Москва : </a:t>
            </a:r>
            <a:r>
              <a:rPr lang="ru-RU" sz="1400" b="1" dirty="0" err="1"/>
              <a:t>КноРус</a:t>
            </a:r>
            <a:r>
              <a:rPr lang="ru-RU" sz="1400" b="1" dirty="0"/>
              <a:t>, 2022. — 619 с. </a:t>
            </a:r>
            <a:endParaRPr lang="ru-RU" sz="1400" b="1" dirty="0" smtClean="0"/>
          </a:p>
          <a:p>
            <a:pPr algn="just"/>
            <a:endParaRPr lang="ru-RU" sz="1400" b="1" dirty="0" smtClean="0"/>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или иного 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r>
              <a:rPr lang="ru-RU" sz="1200" dirty="0" smtClean="0"/>
              <a:t>.</a:t>
            </a:r>
            <a:endParaRPr lang="ru-RU" sz="1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8" y="116632"/>
            <a:ext cx="2355160" cy="293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573016"/>
            <a:ext cx="6336704" cy="2215991"/>
          </a:xfrm>
          <a:prstGeom prst="rect">
            <a:avLst/>
          </a:prstGeom>
        </p:spPr>
        <p:txBody>
          <a:bodyPr wrap="square">
            <a:spAutoFit/>
          </a:bodyPr>
          <a:lstStyle/>
          <a:p>
            <a:pPr algn="just"/>
            <a:r>
              <a:rPr lang="ru-RU" sz="1400" b="1" dirty="0" err="1"/>
              <a:t>Непейвода</a:t>
            </a:r>
            <a:r>
              <a:rPr lang="ru-RU" sz="1400" b="1" dirty="0"/>
              <a:t> С. И. Грим : учебное пособие / С. И. </a:t>
            </a:r>
            <a:r>
              <a:rPr lang="ru-RU" sz="1400" b="1" dirty="0" err="1"/>
              <a:t>Непейвода</a:t>
            </a:r>
            <a:r>
              <a:rPr lang="ru-RU" sz="1400" b="1" dirty="0"/>
              <a:t>. — Санкт-Петербург : Лань, Планета музыки, 2020. — 128 с. </a:t>
            </a:r>
            <a:endParaRPr lang="ru-RU" sz="1400" b="1" dirty="0" smtClean="0"/>
          </a:p>
          <a:p>
            <a:pPr algn="just"/>
            <a:endParaRPr lang="ru-RU" sz="1400" b="1" dirty="0" smtClean="0"/>
          </a:p>
          <a:p>
            <a:pPr algn="just"/>
            <a:r>
              <a:rPr lang="ru-RU" sz="1200" dirty="0"/>
              <a:t>Учебное пособие представляет собой изложение основных принципов по искусству театрального грима. Автор ставит перед собой задачу познакомить читателя с наиболее употребляемыми способами изменения черт лица. В работе рассматривается значение грима, представлен очерк истории гримировального искусства, приводятся основные технические приемы и способы их выполнения, а также описываются наиболее распространенные гримировальные краски. Книга содержит множество иллюстраций и видео-приложение с авторским мастер-классом.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2139846" cy="31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4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499350" cy="1661993"/>
          </a:xfrm>
          <a:prstGeom prst="rect">
            <a:avLst/>
          </a:prstGeom>
        </p:spPr>
        <p:txBody>
          <a:bodyPr wrap="square">
            <a:spAutoFit/>
          </a:bodyPr>
          <a:lstStyle/>
          <a:p>
            <a:pPr algn="just"/>
            <a:r>
              <a:rPr lang="ru-RU" sz="1400" b="1" dirty="0"/>
              <a:t>Черняк Е. Ф.  Грим : учебное пособие / Е. Ф. Черняк. — 2-е изд. — Москва : Издательство </a:t>
            </a:r>
            <a:r>
              <a:rPr lang="ru-RU" sz="1400" b="1" dirty="0" err="1"/>
              <a:t>Юрайт</a:t>
            </a:r>
            <a:r>
              <a:rPr lang="ru-RU" sz="1400" b="1" dirty="0"/>
              <a:t>, 2022. — 99 с</a:t>
            </a:r>
            <a:r>
              <a:rPr lang="ru-RU" sz="1400" b="1" dirty="0" smtClean="0"/>
              <a:t>.</a:t>
            </a:r>
          </a:p>
          <a:p>
            <a:pPr algn="just"/>
            <a:endParaRPr lang="ru-RU" sz="1400" b="1" dirty="0" smtClean="0"/>
          </a:p>
          <a:p>
            <a:pPr algn="just"/>
            <a:r>
              <a:rPr lang="ru-RU" sz="1200" dirty="0" smtClean="0"/>
              <a:t>Издание </a:t>
            </a:r>
            <a:r>
              <a:rPr lang="ru-RU" sz="1200" dirty="0"/>
              <a:t>является дополнительным учебно-практическим материалом по дисциплине «Грим», содержит описание практических заданий, методические указания по организации самостоятельной работы студентов, Соответствует актуальным требованиям Федерального государственного образовательного стандарта высшего образования.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6" y="-105791"/>
            <a:ext cx="2564305" cy="361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2239" y="3717032"/>
            <a:ext cx="6425647" cy="1508105"/>
          </a:xfrm>
          <a:prstGeom prst="rect">
            <a:avLst/>
          </a:prstGeom>
        </p:spPr>
        <p:txBody>
          <a:bodyPr wrap="square">
            <a:spAutoFit/>
          </a:bodyPr>
          <a:lstStyle/>
          <a:p>
            <a:pPr algn="just"/>
            <a:r>
              <a:rPr lang="ru-RU" sz="1400" b="1" dirty="0"/>
              <a:t>Печкурова Л.С. Грим. Практикум : учебник и практикум / Л. С. Печкурова. — 2-е изд. — Москва : Издательство </a:t>
            </a:r>
            <a:r>
              <a:rPr lang="ru-RU" sz="1400" b="1" dirty="0" err="1"/>
              <a:t>Юрайт</a:t>
            </a:r>
            <a:r>
              <a:rPr lang="ru-RU" sz="1400" b="1" dirty="0"/>
              <a:t>, 2022. — 62 с</a:t>
            </a:r>
            <a:r>
              <a:rPr lang="ru-RU" sz="1400" b="1" dirty="0" smtClean="0"/>
              <a:t>.</a:t>
            </a:r>
          </a:p>
          <a:p>
            <a:pPr algn="just"/>
            <a:endParaRPr lang="ru-RU" sz="1400" b="1" dirty="0" smtClean="0"/>
          </a:p>
          <a:p>
            <a:pPr algn="just"/>
            <a:r>
              <a:rPr lang="ru-RU" sz="1200" dirty="0" smtClean="0"/>
              <a:t>Практикум </a:t>
            </a:r>
            <a:r>
              <a:rPr lang="ru-RU" sz="1200" dirty="0"/>
              <a:t>является дополнительным учебно-практическим материалом по курсу «Грим», содержит описание практических заданий, методических указаний по организации самостоятельной работы </a:t>
            </a:r>
            <a:r>
              <a:rPr lang="ru-RU" sz="1200" dirty="0" smtClean="0"/>
              <a:t>студентов. </a:t>
            </a:r>
            <a:endParaRPr lang="ru-RU"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20279"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6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552728" cy="3200876"/>
          </a:xfrm>
          <a:prstGeom prst="rect">
            <a:avLst/>
          </a:prstGeom>
        </p:spPr>
        <p:txBody>
          <a:bodyPr wrap="square">
            <a:spAutoFit/>
          </a:bodyPr>
          <a:lstStyle/>
          <a:p>
            <a:pPr algn="just"/>
            <a:r>
              <a:rPr lang="ru-RU" sz="1400" b="1" dirty="0"/>
              <a:t>Романова Л. В. Школа эстрадного вокала : учебное пособие / Л. В. Романова. — Санкт-Петербург : Лань, Планета музыки, 2021. — 40 с</a:t>
            </a:r>
            <a:r>
              <a:rPr lang="ru-RU" sz="1400" b="1" dirty="0" smtClean="0"/>
              <a:t>.</a:t>
            </a:r>
          </a:p>
          <a:p>
            <a:pPr algn="just"/>
            <a:endParaRPr lang="ru-RU" sz="1400" b="1" dirty="0" smtClean="0"/>
          </a:p>
          <a:p>
            <a:pPr algn="just"/>
            <a:r>
              <a:rPr lang="ru-RU" sz="1200" dirty="0" smtClean="0"/>
              <a:t>Методика </a:t>
            </a:r>
            <a:r>
              <a:rPr lang="ru-RU" sz="1200" dirty="0" smtClean="0"/>
              <a:t>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вокально-дыхательные 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a:p>
            <a:pPr algn="just"/>
            <a:endParaRPr lang="ru-RU" sz="1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26" y="248828"/>
            <a:ext cx="2071861" cy="296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18391"/>
            <a:ext cx="6336704" cy="2477601"/>
          </a:xfrm>
          <a:prstGeom prst="rect">
            <a:avLst/>
          </a:prstGeom>
        </p:spPr>
        <p:txBody>
          <a:bodyPr wrap="square">
            <a:spAutoFit/>
          </a:bodyPr>
          <a:lstStyle/>
          <a:p>
            <a:pPr algn="just"/>
            <a:r>
              <a:rPr lang="ru-RU" sz="1400" b="1" dirty="0"/>
              <a:t>Прянишников И. П.  Советы обучающимся пению : учебное пособие / И. П. Прянишников. - 9-е изд., стер. - Санкт-Петербург : Лань, 2019. - 144 с. </a:t>
            </a:r>
            <a:endParaRPr lang="ru-RU" sz="1400" b="1" dirty="0" smtClean="0"/>
          </a:p>
          <a:p>
            <a:pPr algn="just"/>
            <a:endParaRPr lang="ru-RU" sz="1400" b="1" dirty="0" smtClean="0"/>
          </a:p>
          <a:p>
            <a:pPr algn="just"/>
            <a:r>
              <a:rPr lang="ru-RU" sz="11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 отразил,)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физиология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r>
              <a:rPr lang="ru-RU" sz="1100" dirty="0" smtClean="0"/>
              <a:t>.</a:t>
            </a:r>
            <a:endParaRPr lang="ru-RU" sz="11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26" y="3717032"/>
            <a:ext cx="207186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6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336704" cy="2031325"/>
          </a:xfrm>
          <a:prstGeom prst="rect">
            <a:avLst/>
          </a:prstGeom>
        </p:spPr>
        <p:txBody>
          <a:bodyPr wrap="square">
            <a:spAutoFit/>
          </a:bodyPr>
          <a:lstStyle/>
          <a:p>
            <a:pPr algn="just"/>
            <a:r>
              <a:rPr lang="ru-RU" sz="1400" b="1" dirty="0" err="1"/>
              <a:t>Бархатова</a:t>
            </a:r>
            <a:r>
              <a:rPr lang="ru-RU" sz="1400" b="1" dirty="0"/>
              <a:t> И. Б. Гигиена голоса для певцов : учебное пособие / И. Б. </a:t>
            </a:r>
            <a:r>
              <a:rPr lang="ru-RU" sz="1400" b="1" dirty="0" err="1"/>
              <a:t>Бархатова</a:t>
            </a:r>
            <a:r>
              <a:rPr lang="ru-RU" sz="1400" b="1" dirty="0"/>
              <a:t>. — Санкт-Петербург : Лань, Планета музыки, 2021. — 128 с</a:t>
            </a:r>
            <a:r>
              <a:rPr lang="ru-RU" sz="1400" b="1" dirty="0" smtClean="0"/>
              <a:t>.</a:t>
            </a:r>
          </a:p>
          <a:p>
            <a:pPr algn="just"/>
            <a:endParaRPr lang="ru-RU" sz="1400" b="1" dirty="0" smtClean="0"/>
          </a:p>
          <a:p>
            <a:pPr algn="just"/>
            <a:r>
              <a:rPr lang="ru-RU" sz="1300" dirty="0" smtClean="0"/>
              <a:t>Рассматривая </a:t>
            </a:r>
            <a:r>
              <a:rPr lang="ru-RU" sz="1300" dirty="0"/>
              <a:t>пение как художественно-эстетическое 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905"/>
            <a:ext cx="2106488" cy="31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63004" y="3509603"/>
            <a:ext cx="6336704" cy="3154710"/>
          </a:xfrm>
          <a:prstGeom prst="rect">
            <a:avLst/>
          </a:prstGeom>
        </p:spPr>
        <p:txBody>
          <a:bodyPr wrap="square">
            <a:spAutoFit/>
          </a:bodyPr>
          <a:lstStyle/>
          <a:p>
            <a:pPr algn="just"/>
            <a:r>
              <a:rPr lang="ru-RU" sz="1400" b="1" dirty="0" err="1"/>
              <a:t>Вербов</a:t>
            </a:r>
            <a:r>
              <a:rPr lang="ru-RU" sz="1400" b="1" dirty="0"/>
              <a:t> А. М. Техника постановки голоса : учебное пособие / А. М. </a:t>
            </a:r>
            <a:r>
              <a:rPr lang="ru-RU" sz="1400" b="1" dirty="0" err="1"/>
              <a:t>Вербов</a:t>
            </a:r>
            <a:r>
              <a:rPr lang="ru-RU" sz="1400" b="1" dirty="0"/>
              <a:t>. — 5-е изд., стер. — Санкт-Петербург : Планета музыки, 2021. — 64 </a:t>
            </a:r>
            <a:r>
              <a:rPr lang="ru-RU" sz="1400" b="1" dirty="0" smtClean="0"/>
              <a:t>с.</a:t>
            </a:r>
          </a:p>
          <a:p>
            <a:pPr algn="just"/>
            <a:endParaRPr lang="ru-RU" sz="1400" b="1" dirty="0" smtClean="0"/>
          </a:p>
          <a:p>
            <a:pPr algn="just"/>
            <a:r>
              <a:rPr lang="ru-RU" sz="13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a:t>
            </a:r>
            <a:r>
              <a:rPr lang="ru-RU" sz="1300" dirty="0" err="1"/>
              <a:t>Вербова</a:t>
            </a:r>
            <a:r>
              <a:rPr lang="ru-RU" sz="1300" dirty="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02555"/>
            <a:ext cx="213794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6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893100"/>
          </a:xfrm>
          <a:prstGeom prst="rect">
            <a:avLst/>
          </a:prstGeom>
        </p:spPr>
        <p:txBody>
          <a:bodyPr wrap="square">
            <a:spAutoFit/>
          </a:bodyPr>
          <a:lstStyle/>
          <a:p>
            <a:pPr algn="just"/>
            <a:r>
              <a:rPr lang="ru-RU" sz="1400" b="1" dirty="0"/>
              <a:t>Самарин В. А.  Хор : учебник и практикум для СПО / В. А. Самарин, М. С. </a:t>
            </a:r>
            <a:r>
              <a:rPr lang="ru-RU" sz="1400" b="1" dirty="0" err="1"/>
              <a:t>Осеннева</a:t>
            </a:r>
            <a:r>
              <a:rPr lang="ru-RU" sz="1400" b="1" dirty="0"/>
              <a:t>. — Москва : Издательство </a:t>
            </a:r>
            <a:r>
              <a:rPr lang="ru-RU" sz="1400" b="1" dirty="0" err="1"/>
              <a:t>Юрайт</a:t>
            </a:r>
            <a:r>
              <a:rPr lang="ru-RU" sz="1400" b="1" dirty="0"/>
              <a:t>, 2022. — 265 с. — (Профессиональное образование</a:t>
            </a:r>
            <a:r>
              <a:rPr lang="ru-RU" sz="1400" b="1" dirty="0" smtClean="0"/>
              <a:t>).</a:t>
            </a:r>
          </a:p>
          <a:p>
            <a:pPr algn="just"/>
            <a:endParaRPr lang="ru-RU" sz="1400" b="1" dirty="0" smtClean="0"/>
          </a:p>
          <a:p>
            <a:pPr algn="just"/>
            <a:r>
              <a:rPr lang="ru-RU" sz="1400" dirty="0"/>
              <a:t>В учебнике рассмотрены вопросы </a:t>
            </a:r>
            <a:r>
              <a:rPr lang="ru-RU" sz="1400" dirty="0" err="1"/>
              <a:t>хороведения</a:t>
            </a:r>
            <a:r>
              <a:rPr lang="ru-RU" sz="1400" dirty="0"/>
              <a:t>. Дана теория вокально-хорового искусства, в том числе приведен материал по вокальной организации хора, строению голосового аппарата, характеристике голосов и хоров. Подробно описана работа над ансамблем, строем и дикцией, а также художественно-выразительные средства хорового исполнения. Рассмотрены организационные принципы управления хором. Теоретический материал дополнен нотными примерами, а также вопросами и заданиями для самопроверки и повторения.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6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9"/>
            <a:ext cx="6678488" cy="3170099"/>
          </a:xfrm>
          <a:prstGeom prst="rect">
            <a:avLst/>
          </a:prstGeom>
        </p:spPr>
        <p:txBody>
          <a:bodyPr wrap="square">
            <a:spAutoFit/>
          </a:bodyPr>
          <a:lstStyle/>
          <a:p>
            <a:pPr algn="just"/>
            <a:r>
              <a:rPr lang="ru-RU" sz="1400" b="1" dirty="0" err="1"/>
              <a:t>Бархатова</a:t>
            </a:r>
            <a:r>
              <a:rPr lang="ru-RU" sz="1400" b="1" dirty="0"/>
              <a:t> И. Б. Постановка голоса эстрадного вокалиста. Метод диагностики проблем : учебное пособие / И. Б. </a:t>
            </a:r>
            <a:r>
              <a:rPr lang="ru-RU" sz="1400" b="1" dirty="0" err="1"/>
              <a:t>Бархатова</a:t>
            </a:r>
            <a:r>
              <a:rPr lang="ru-RU" sz="1400" b="1" dirty="0"/>
              <a:t>. — Санкт-Петербург : Лань, Планета музыки, 2021. — 64 с. </a:t>
            </a:r>
            <a:endParaRPr lang="ru-RU" sz="1400" b="1" dirty="0" smtClean="0"/>
          </a:p>
          <a:p>
            <a:pPr algn="just"/>
            <a:endParaRPr lang="ru-RU" sz="1400" b="1" dirty="0" smtClean="0"/>
          </a:p>
          <a:p>
            <a:pPr algn="just"/>
            <a:r>
              <a:rPr lang="ru-RU" sz="1200" dirty="0"/>
              <a:t>Учебное пособие «Постановка голоса эстрадного вокалиста. Метод диагностики проблем» предназначено для студентов и преподавателей средних учебных заведений направления «</a:t>
            </a:r>
            <a:r>
              <a:rPr lang="ru-RU" sz="1200" dirty="0" err="1"/>
              <a:t>Эстрадно</a:t>
            </a:r>
            <a:r>
              <a:rPr lang="ru-RU" sz="1200" dirty="0"/>
              <a:t>-джазовое пение». 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a:t>
            </a:r>
            <a:r>
              <a:rPr lang="ru-RU" sz="1200" dirty="0" smtClean="0"/>
              <a:t>психологические </a:t>
            </a:r>
            <a:r>
              <a:rPr lang="ru-RU" sz="1200" dirty="0"/>
              <a:t>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педагога-вокалиста.</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8" y="3528347"/>
            <a:ext cx="1961270" cy="299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0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48680"/>
            <a:ext cx="6480720" cy="1846659"/>
          </a:xfrm>
          <a:prstGeom prst="rect">
            <a:avLst/>
          </a:prstGeom>
        </p:spPr>
        <p:txBody>
          <a:bodyPr wrap="square">
            <a:spAutoFit/>
          </a:bodyPr>
          <a:lstStyle/>
          <a:p>
            <a:pPr algn="just"/>
            <a:r>
              <a:rPr lang="ru-RU" sz="1400" b="1" dirty="0" err="1"/>
              <a:t>Безант</a:t>
            </a:r>
            <a:r>
              <a:rPr lang="ru-RU" sz="1400" b="1" dirty="0"/>
              <a:t>  А. Вокалист. Школа пения : учебное пособие / А. </a:t>
            </a:r>
            <a:r>
              <a:rPr lang="ru-RU" sz="1400" b="1" dirty="0" err="1"/>
              <a:t>Безант</a:t>
            </a:r>
            <a:r>
              <a:rPr lang="ru-RU" sz="1400" b="1" dirty="0"/>
              <a:t>. — 4-е изд., стер. — Санкт-Петербург : Планета музыки, 2021. — 192 с. </a:t>
            </a:r>
            <a:endParaRPr lang="ru-RU" sz="1400" b="1" dirty="0" smtClean="0"/>
          </a:p>
          <a:p>
            <a:pPr algn="just"/>
            <a:endParaRPr lang="ru-RU" sz="1400" b="1" dirty="0" smtClean="0"/>
          </a:p>
          <a:p>
            <a:pPr algn="just"/>
            <a:r>
              <a:rPr lang="ru-RU" sz="1200" dirty="0"/>
              <a:t>Настоящее руководство по обучению пению принадлежит видному русскому вокальному педагогу конца </a:t>
            </a:r>
            <a:r>
              <a:rPr lang="en-US" sz="1200" dirty="0"/>
              <a:t>XIX </a:t>
            </a:r>
            <a:r>
              <a:rPr lang="ru-RU" sz="1200" dirty="0"/>
              <a:t>века Анне </a:t>
            </a:r>
            <a:r>
              <a:rPr lang="ru-RU" sz="1200" dirty="0" err="1"/>
              <a:t>Безант</a:t>
            </a:r>
            <a:r>
              <a:rPr lang="ru-RU" sz="1200" dirty="0"/>
              <a:t>.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5" y="188640"/>
            <a:ext cx="2106488" cy="298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17032"/>
            <a:ext cx="6408712" cy="2031325"/>
          </a:xfrm>
          <a:prstGeom prst="rect">
            <a:avLst/>
          </a:prstGeom>
        </p:spPr>
        <p:txBody>
          <a:bodyPr wrap="square">
            <a:spAutoFit/>
          </a:bodyPr>
          <a:lstStyle/>
          <a:p>
            <a:pPr algn="just"/>
            <a:r>
              <a:rPr lang="ru-RU" sz="1400" b="1" dirty="0" err="1"/>
              <a:t>Малишава</a:t>
            </a:r>
            <a:r>
              <a:rPr lang="ru-RU" sz="1400" b="1" dirty="0"/>
              <a:t> В. П. Опыт теории вокальной педагогики в классе эстрадного пения : учебное пособие / В. П. </a:t>
            </a:r>
            <a:r>
              <a:rPr lang="ru-RU" sz="1400" b="1" dirty="0" err="1"/>
              <a:t>Малишава</a:t>
            </a:r>
            <a:r>
              <a:rPr lang="ru-RU" sz="1400" b="1" dirty="0"/>
              <a:t>. — Санкт-Петербург : Планета музыки, 2021. — 52 с. </a:t>
            </a:r>
            <a:endParaRPr lang="ru-RU" sz="1400" b="1" dirty="0" smtClean="0"/>
          </a:p>
          <a:p>
            <a:pPr algn="just"/>
            <a:endParaRPr lang="ru-RU" sz="1400" b="1" dirty="0" smtClean="0"/>
          </a:p>
          <a:p>
            <a:pPr algn="just"/>
            <a:r>
              <a:rPr lang="ru-RU" sz="14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3429095"/>
            <a:ext cx="2070484" cy="302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61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1556792"/>
            <a:ext cx="6120680" cy="3323987"/>
          </a:xfrm>
          <a:prstGeom prst="rect">
            <a:avLst/>
          </a:prstGeom>
        </p:spPr>
        <p:txBody>
          <a:bodyPr wrap="square">
            <a:spAutoFit/>
          </a:bodyPr>
          <a:lstStyle/>
          <a:p>
            <a:pPr algn="just"/>
            <a:r>
              <a:rPr lang="ru-RU" sz="1400" b="1" dirty="0"/>
              <a:t>Кочетов Н. Р. Вокальная техника и ее значение : учебное пособие / Н. Р. Кочетов. — 3-е изд., стер. — Санкт-Петербург : Планета музыки, </a:t>
            </a:r>
            <a:r>
              <a:rPr lang="ru-RU" sz="1400" b="1" dirty="0" smtClean="0"/>
              <a:t>2021</a:t>
            </a:r>
          </a:p>
          <a:p>
            <a:pPr algn="just"/>
            <a:endParaRPr lang="ru-RU" sz="1400" b="1" dirty="0" smtClean="0"/>
          </a:p>
          <a:p>
            <a:pPr algn="just"/>
            <a:r>
              <a:rPr lang="ru-RU" sz="1400" dirty="0"/>
              <a:t>В работе Николая </a:t>
            </a:r>
            <a:r>
              <a:rPr lang="ru-RU" sz="1400" dirty="0" err="1"/>
              <a:t>Разумниковича</a:t>
            </a:r>
            <a:r>
              <a:rPr lang="ru-RU" sz="1400" dirty="0"/>
              <a:t> </a:t>
            </a:r>
            <a:r>
              <a:rPr lang="ru-RU" sz="1400" dirty="0" err="1"/>
              <a:t>Кочетова</a:t>
            </a:r>
            <a:r>
              <a:rPr lang="ru-RU" sz="1400" dirty="0"/>
              <a:t>, опубликованной впервые в 1930 году, вокальная техника трактуется в широком смысле слова - 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 Пособие адресовано педагогам и студентам вокальных отделений средних специальных учебных заведений.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25922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2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484784"/>
            <a:ext cx="6768752" cy="1569660"/>
          </a:xfrm>
          <a:prstGeom prst="rect">
            <a:avLst/>
          </a:prstGeom>
          <a:noFill/>
        </p:spPr>
        <p:txBody>
          <a:bodyPr wrap="square" rtlCol="0">
            <a:spAutoFit/>
          </a:bodyPr>
          <a:lstStyle/>
          <a:p>
            <a:pPr algn="ctr"/>
            <a:r>
              <a:rPr lang="ru-RU" sz="4800" b="1" dirty="0" smtClean="0"/>
              <a:t>МДК.01</a:t>
            </a:r>
            <a:endParaRPr lang="ru-RU" sz="4800" b="1" dirty="0" smtClean="0"/>
          </a:p>
          <a:p>
            <a:pPr algn="ctr"/>
            <a:r>
              <a:rPr lang="ru-RU" sz="4800" b="1" dirty="0" smtClean="0"/>
              <a:t>МАСТЕРСТВО </a:t>
            </a:r>
            <a:r>
              <a:rPr lang="ru-RU" sz="4800" b="1" dirty="0"/>
              <a:t>АКТЕРА</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2985433"/>
          </a:xfrm>
          <a:prstGeom prst="rect">
            <a:avLst/>
          </a:prstGeom>
        </p:spPr>
        <p:txBody>
          <a:bodyPr wrap="square">
            <a:spAutoFit/>
          </a:bodyPr>
          <a:lstStyle/>
          <a:p>
            <a:pPr algn="just"/>
            <a:r>
              <a:rPr lang="ru-RU" sz="1400" b="1" dirty="0"/>
              <a:t>Черная Е. И. Основы сценической речи. Фонационное дыхание и голос : учебное пособие / Е. И. Черная. — Санкт-Петербург : Лань, Планета музыки, 2021. — 176 с. </a:t>
            </a:r>
            <a:endParaRPr lang="ru-RU" sz="1400" b="1" dirty="0" smtClean="0"/>
          </a:p>
          <a:p>
            <a:pPr algn="just"/>
            <a:endParaRPr lang="ru-RU" sz="1400" b="1" dirty="0" smtClean="0"/>
          </a:p>
          <a:p>
            <a:pPr algn="just"/>
            <a:r>
              <a:rPr lang="ru-RU" sz="1200" dirty="0"/>
              <a:t>Автор учебного пособия Е. И. Черная — профессор кафедры сценической речи Санкт-Петербургской академии театрального искусства, кандидат искусствоведения. Сфера ее научных и педагогических интересов связана с важнейшей областью преподавания сценической речи — процессом формирования навыков фонационного дыхания актера. Наряду с теоретическими выкладками, касающимися проблем постановки дыхания и голоса, автор предлагает большое количество упражнений, систематизированных по принципам их воздействия на дыхательный и голосовой аппарат и предполагающих прохождение полноценного курса воспитания профессионального дыхания. Учебное пособие дополнено видеоматериалом — демонстрацией тренинга дыхания — на диске в формате DVD.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 y="260648"/>
            <a:ext cx="2150715" cy="317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45024"/>
            <a:ext cx="6624736" cy="3016210"/>
          </a:xfrm>
          <a:prstGeom prst="rect">
            <a:avLst/>
          </a:prstGeom>
        </p:spPr>
        <p:txBody>
          <a:bodyPr wrap="square">
            <a:spAutoFit/>
          </a:bodyPr>
          <a:lstStyle/>
          <a:p>
            <a:pPr algn="just"/>
            <a:r>
              <a:rPr lang="ru-RU" sz="1400" b="1" dirty="0"/>
              <a:t>Савостьянов А. И.  Техника речи в профессиональной подготовке актера : практическое пособие для СПО / А. И. Савостьянов. — 2-е изд., </a:t>
            </a:r>
            <a:r>
              <a:rPr lang="ru-RU" sz="1400" b="1" dirty="0" err="1"/>
              <a:t>испр</a:t>
            </a:r>
            <a:r>
              <a:rPr lang="ru-RU" sz="1400" b="1" dirty="0"/>
              <a:t>. и доп. — Москва : Издательство </a:t>
            </a:r>
            <a:r>
              <a:rPr lang="ru-RU" sz="1400" b="1" dirty="0" err="1"/>
              <a:t>Юрайт</a:t>
            </a:r>
            <a:r>
              <a:rPr lang="ru-RU" sz="1400" b="1" dirty="0"/>
              <a:t>, 2022. — 137 с. — (Профессиональное образование). </a:t>
            </a:r>
            <a:endParaRPr lang="ru-RU" sz="1400" b="1" dirty="0" smtClean="0"/>
          </a:p>
          <a:p>
            <a:pPr algn="just"/>
            <a:endParaRPr lang="ru-RU" sz="1400" b="1" dirty="0" smtClean="0"/>
          </a:p>
          <a:p>
            <a:pPr algn="just"/>
            <a:r>
              <a:rPr lang="ru-RU" sz="1200" dirty="0"/>
              <a:t>Книга заслуженного деятеля искусств РФ, известного российского театрального педагога, режиссера, теоретика актерского мастерства и режиссерского искусства Савостьянова Александра Ивановича является первым учебным пособием по технике речи для студентов театральных учебных заведений. Автор знакомит читателя с теоретической основой рассматриваемого вопроса, без знания и понимания которой невозможно приступить к самостоятельной работе, направленной на развитие речевого дыхания, и тренировочной работы над голосом. Пособие содержит систематизированный материал для практических занятий по дикции, сведения о нормах современного произношения и подробное методические указания к их изучению.</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7363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09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0227" y="476672"/>
            <a:ext cx="6606480" cy="1107996"/>
          </a:xfrm>
          <a:prstGeom prst="rect">
            <a:avLst/>
          </a:prstGeom>
        </p:spPr>
        <p:txBody>
          <a:bodyPr wrap="square">
            <a:spAutoFit/>
          </a:bodyPr>
          <a:lstStyle/>
          <a:p>
            <a:pPr algn="just"/>
            <a:r>
              <a:rPr lang="ru-RU" sz="1400" b="1" dirty="0"/>
              <a:t>Прокопова Н. Л.  Сценическая речь : учебное пособие / Н. Л. Прокопова. — 2-е изд. — Москва : Издательство </a:t>
            </a:r>
            <a:r>
              <a:rPr lang="ru-RU" sz="1400" b="1" dirty="0" err="1"/>
              <a:t>Юрайт</a:t>
            </a:r>
            <a:r>
              <a:rPr lang="ru-RU" sz="1400" b="1" dirty="0"/>
              <a:t>, 2022. — 117 с</a:t>
            </a:r>
            <a:r>
              <a:rPr lang="ru-RU" sz="1400" b="1" dirty="0" smtClean="0"/>
              <a:t>.</a:t>
            </a:r>
          </a:p>
          <a:p>
            <a:pPr algn="just"/>
            <a:endParaRPr lang="ru-RU" sz="1400" b="1" dirty="0" smtClean="0"/>
          </a:p>
          <a:p>
            <a:pPr algn="just"/>
            <a:r>
              <a:rPr lang="ru-RU" sz="1200" dirty="0" smtClean="0"/>
              <a:t>В </a:t>
            </a:r>
            <a:r>
              <a:rPr lang="ru-RU" sz="1200" dirty="0"/>
              <a:t>учебном пособии раскрываются стратегии совершенствования навыков в области </a:t>
            </a:r>
            <a:r>
              <a:rPr lang="ru-RU" sz="1200" dirty="0" err="1"/>
              <a:t>голосоречевой</a:t>
            </a:r>
            <a:r>
              <a:rPr lang="ru-RU" sz="1200" dirty="0"/>
              <a:t> техники.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55706"/>
            <a:ext cx="2736304"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4454" y="3428999"/>
            <a:ext cx="6518026" cy="3170099"/>
          </a:xfrm>
          <a:prstGeom prst="rect">
            <a:avLst/>
          </a:prstGeom>
        </p:spPr>
        <p:txBody>
          <a:bodyPr wrap="square">
            <a:spAutoFit/>
          </a:bodyPr>
          <a:lstStyle/>
          <a:p>
            <a:pPr algn="just"/>
            <a:r>
              <a:rPr lang="ru-RU" sz="1400" b="1" dirty="0"/>
              <a:t>Багрова Е. О. От техники речи к словесному действию : учебно-методическое пособие / Е. О. Багрова, О. В. Викторова.  — Санкт-Петербург : Планета музыки, 2021. — 248 с. </a:t>
            </a:r>
            <a:endParaRPr lang="ru-RU" sz="1400" b="1" dirty="0" smtClean="0"/>
          </a:p>
          <a:p>
            <a:pPr algn="just"/>
            <a:endParaRPr lang="ru-RU" sz="1400" b="1" dirty="0" smtClean="0"/>
          </a:p>
          <a:p>
            <a:pPr algn="just"/>
            <a:r>
              <a:rPr lang="ru-RU" sz="1200" dirty="0"/>
              <a:t>Данное пособие посвящено вопросам сценической речи и включает в себя разделы по техники речи: артикуляция, дикция, орфоэпия, дыхание и голосоведение. Также в него вошли разделы «Логика сценической речи» и «Стихосложение». К каждой теме предложен ряд практических заданий и упражнений, которые способствуют формированию и развитию соответствующего навыка. Практический материал по дикции и орфоэпии подкреплен методическими рекомендациями, направленными на исправление речевых недостатков. Здесь же предлагается комплекс </a:t>
            </a:r>
            <a:r>
              <a:rPr lang="ru-RU" sz="1200" dirty="0" err="1"/>
              <a:t>речеголосовых</a:t>
            </a:r>
            <a:r>
              <a:rPr lang="ru-RU" sz="1200" dirty="0"/>
              <a:t> упражнений, доступных для самостоятельного освоения. В разделах «Логика сценической речи» и «Стихосложение» предложены задания, связанные с анализом и исполнением прозаических и стихотворных текстов. Сборник адресован студентам и педагогам средних специальных учебных заведений.</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8"/>
            <a:ext cx="2160240"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0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6704" cy="2646878"/>
          </a:xfrm>
          <a:prstGeom prst="rect">
            <a:avLst/>
          </a:prstGeom>
        </p:spPr>
        <p:txBody>
          <a:bodyPr wrap="square">
            <a:spAutoFit/>
          </a:bodyPr>
          <a:lstStyle/>
          <a:p>
            <a:pPr algn="just"/>
            <a:r>
              <a:rPr lang="ru-RU" sz="1400" b="1" dirty="0" smtClean="0"/>
              <a:t>Оссовская М. П. Практическая орфоэпия : учебное пособие / М. П. Оссовская. — Санкт-Петербург : Лань, Планета музыки, 2021. — 124 с. </a:t>
            </a:r>
          </a:p>
          <a:p>
            <a:pPr algn="just"/>
            <a:endParaRPr lang="ru-RU" sz="1400" b="1" dirty="0" smtClean="0"/>
          </a:p>
          <a:p>
            <a:pPr algn="just"/>
            <a:r>
              <a:rPr lang="ru-RU" sz="1400" dirty="0"/>
              <a:t>Данное учебное пособие предназначено для студентов и педагогов средних специальных театральных учебных заведений. Автором представлены не только основные правила произношения (орфоэпические нормы русского языка), но и авторские практические упражнения для освоения этих правил, а также проведен сравнительный анализ сценической речи и современной речи.</a:t>
            </a:r>
            <a:endParaRPr lang="ru-RU" sz="1400" dirty="0" smtClean="0"/>
          </a:p>
          <a:p>
            <a:pPr algn="just"/>
            <a:endParaRPr lang="ru-RU"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30425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3490882"/>
            <a:ext cx="6048672" cy="2246769"/>
          </a:xfrm>
          <a:prstGeom prst="rect">
            <a:avLst/>
          </a:prstGeom>
        </p:spPr>
        <p:txBody>
          <a:bodyPr wrap="square">
            <a:spAutoFit/>
          </a:bodyPr>
          <a:lstStyle/>
          <a:p>
            <a:pPr algn="just"/>
            <a:r>
              <a:rPr lang="ru-RU" sz="1400" b="1" dirty="0" err="1"/>
              <a:t>Бруссер</a:t>
            </a:r>
            <a:r>
              <a:rPr lang="ru-RU" sz="1400" b="1" dirty="0"/>
              <a:t>  А. М. Основы дикции. Практикум : учебное пособие / А. М. </a:t>
            </a:r>
            <a:r>
              <a:rPr lang="ru-RU" sz="1400" b="1" dirty="0" err="1"/>
              <a:t>Бруссер</a:t>
            </a:r>
            <a:r>
              <a:rPr lang="ru-RU" sz="1400" b="1" dirty="0"/>
              <a:t>. — 5-е изд., стер. — Санкт-Петербург : Планета музыки, 2021. — 88 с. </a:t>
            </a:r>
            <a:endParaRPr lang="ru-RU" sz="1400" b="1" dirty="0" smtClean="0"/>
          </a:p>
          <a:p>
            <a:pPr algn="just"/>
            <a:endParaRPr lang="ru-RU" sz="1400" b="1" dirty="0" smtClean="0"/>
          </a:p>
          <a:p>
            <a:pPr algn="just"/>
            <a:r>
              <a:rPr lang="ru-RU" sz="1400" dirty="0"/>
              <a:t>Учебное пособие «Основы дикции. Практикум» представляет собой теоретические и практические разработки, связанные с исправлением дикционных недостатков речи. Методические рекомендации, упражнения и контрольные тексты дают возможность самостоятельного освоения читателем предложенного материала.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90882"/>
            <a:ext cx="2304255" cy="325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3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80720" cy="2893100"/>
          </a:xfrm>
          <a:prstGeom prst="rect">
            <a:avLst/>
          </a:prstGeom>
        </p:spPr>
        <p:txBody>
          <a:bodyPr wrap="square">
            <a:spAutoFit/>
          </a:bodyPr>
          <a:lstStyle/>
          <a:p>
            <a:pPr algn="just"/>
            <a:r>
              <a:rPr lang="ru-RU" sz="1400" b="1" dirty="0" err="1"/>
              <a:t>Бруссер</a:t>
            </a:r>
            <a:r>
              <a:rPr lang="ru-RU" sz="1400" b="1" dirty="0"/>
              <a:t>  А. М. 104 упражнения по дикции и орфоэпии (для самостоятельной работы) : учебное пособие / А. М. </a:t>
            </a:r>
            <a:r>
              <a:rPr lang="ru-RU" sz="1400" b="1" dirty="0" err="1"/>
              <a:t>Бруссер</a:t>
            </a:r>
            <a:r>
              <a:rPr lang="ru-RU" sz="1400" b="1" dirty="0"/>
              <a:t>, М. П. Оссовская. — 2-е изд., </a:t>
            </a:r>
            <a:r>
              <a:rPr lang="ru-RU" sz="1400" b="1" dirty="0" err="1"/>
              <a:t>испр</a:t>
            </a:r>
            <a:r>
              <a:rPr lang="ru-RU" sz="1400" b="1" dirty="0"/>
              <a:t>. — Санкт-Петербург : Планета музыки, 2021. — 136 с. </a:t>
            </a:r>
            <a:endParaRPr lang="ru-RU" sz="1400" b="1" dirty="0" smtClean="0"/>
          </a:p>
          <a:p>
            <a:pPr algn="just"/>
            <a:endParaRPr lang="ru-RU" sz="1400" b="1" dirty="0" smtClean="0"/>
          </a:p>
          <a:p>
            <a:pPr algn="just"/>
            <a:r>
              <a:rPr lang="ru-RU" sz="1400" dirty="0"/>
              <a:t>В данном учебно-методическом пособии разработаны и собраны воедино упражнения по технике речи (дикция и орфоэпия). Авторами систематизированы типичные речевые ошибки, которые встречаются в современной речи и предложены практические пути их устранения. А.М. </a:t>
            </a:r>
            <a:r>
              <a:rPr lang="ru-RU" sz="1400" dirty="0" err="1"/>
              <a:t>Бруссер</a:t>
            </a:r>
            <a:r>
              <a:rPr lang="ru-RU" sz="1400" dirty="0"/>
              <a:t> и М.П. Оссовская, основываясь на многолетнем опыте педагогической работы, создали уникальную методику по исправлению речевых недостатков, дающую стабильный положительный результат.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7" y="260649"/>
            <a:ext cx="215599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17032"/>
            <a:ext cx="6264696" cy="2462213"/>
          </a:xfrm>
          <a:prstGeom prst="rect">
            <a:avLst/>
          </a:prstGeom>
        </p:spPr>
        <p:txBody>
          <a:bodyPr wrap="square">
            <a:spAutoFit/>
          </a:bodyPr>
          <a:lstStyle/>
          <a:p>
            <a:pPr algn="just"/>
            <a:r>
              <a:rPr lang="ru-RU" sz="1400" b="1" dirty="0" err="1"/>
              <a:t>Кнебель</a:t>
            </a:r>
            <a:r>
              <a:rPr lang="ru-RU" sz="1400" b="1" dirty="0"/>
              <a:t> М. О. Слово в творчестве актера : учебное пособие / М. О. </a:t>
            </a:r>
            <a:r>
              <a:rPr lang="ru-RU" sz="1400" b="1" dirty="0" err="1"/>
              <a:t>Кнебель</a:t>
            </a:r>
            <a:r>
              <a:rPr lang="ru-RU" sz="1400" b="1" dirty="0"/>
              <a:t>. — 7-е изд., стер. — Санкт-Петербург : Планета музыки, 2021. — 152 с. </a:t>
            </a:r>
            <a:endParaRPr lang="ru-RU" sz="1400" b="1" dirty="0" smtClean="0"/>
          </a:p>
          <a:p>
            <a:pPr algn="just"/>
            <a:endParaRPr lang="ru-RU" sz="1400" b="1" dirty="0" smtClean="0"/>
          </a:p>
          <a:p>
            <a:pPr algn="just"/>
            <a:r>
              <a:rPr lang="ru-RU" sz="1400" dirty="0"/>
              <a:t>Предлагаемый в книге метод анализа текста, воспринятый М. О. </a:t>
            </a:r>
            <a:r>
              <a:rPr lang="ru-RU" sz="1400" dirty="0" err="1"/>
              <a:t>Кнебель</a:t>
            </a:r>
            <a:r>
              <a:rPr lang="ru-RU" sz="1400" dirty="0"/>
              <a:t> непосредственно от К. С. Станиславского, помогает актеру с самого начала работы над ролью связать слово с событиями и действиями образа. В результате такого анализа актер не просто заучивает текст, но как бы «присваивает» его себе, наполняя его своими мыслями и чувствами, создавая живой современный характер.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7" y="3717032"/>
            <a:ext cx="2155996" cy="304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58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08712" cy="2954655"/>
          </a:xfrm>
          <a:prstGeom prst="rect">
            <a:avLst/>
          </a:prstGeom>
        </p:spPr>
        <p:txBody>
          <a:bodyPr wrap="square">
            <a:spAutoFit/>
          </a:bodyPr>
          <a:lstStyle/>
          <a:p>
            <a:pPr algn="just"/>
            <a:r>
              <a:rPr lang="ru-RU" sz="1400" b="1" dirty="0"/>
              <a:t>Кох И. Э. Основы сценического движения : учебник / И. Э. Кох. — Санкт-Петербург : Лань, Планета музыки, 2021. — 512 с. </a:t>
            </a:r>
            <a:endParaRPr lang="ru-RU" sz="1400" b="1" dirty="0" smtClean="0"/>
          </a:p>
          <a:p>
            <a:pPr algn="just"/>
            <a:endParaRPr lang="ru-RU" sz="1400" b="1" dirty="0" smtClean="0"/>
          </a:p>
          <a:p>
            <a:pPr algn="just"/>
            <a:r>
              <a:rPr lang="ru-RU" sz="1200" dirty="0"/>
              <a:t>Сценическое движение — одна из важнейших дисциплин, воспитывающих внешнюю технику актера. О создании учебника по сценическому движению мечтал еще К. С. Станиславский. Книга И. Э. Коха и была первой попыткой создания такого учебника. 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XVI–XIX веков на Западе и в России. </a:t>
            </a:r>
            <a:r>
              <a:rPr lang="ru-RU" sz="1200" dirty="0" smtClean="0"/>
              <a:t>Книга </a:t>
            </a:r>
            <a:r>
              <a:rPr lang="ru-RU" sz="1200" dirty="0"/>
              <a:t>представляет собой в полном смысле слова энциклопедию по сценическому движению, начиная с общих теоретических вопросов и кончая мельчайшими практическими деталями.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292"/>
            <a:ext cx="2178496" cy="311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45024"/>
            <a:ext cx="6480720" cy="2031325"/>
          </a:xfrm>
          <a:prstGeom prst="rect">
            <a:avLst/>
          </a:prstGeom>
        </p:spPr>
        <p:txBody>
          <a:bodyPr wrap="square">
            <a:spAutoFit/>
          </a:bodyPr>
          <a:lstStyle/>
          <a:p>
            <a:pPr algn="just"/>
            <a:r>
              <a:rPr lang="ru-RU" sz="1400" b="1" dirty="0" err="1"/>
              <a:t>Григорьянц</a:t>
            </a:r>
            <a:r>
              <a:rPr lang="ru-RU" sz="1400" b="1" dirty="0"/>
              <a:t> Т. А.  Сценическое движение: пластический этюд : учебное пособие </a:t>
            </a:r>
            <a:r>
              <a:rPr lang="ru-RU" sz="1400" b="1" dirty="0" smtClean="0"/>
              <a:t>/ </a:t>
            </a:r>
            <a:r>
              <a:rPr lang="ru-RU" sz="1400" b="1" dirty="0"/>
              <a:t>Т. А. </a:t>
            </a:r>
            <a:r>
              <a:rPr lang="ru-RU" sz="1400" b="1" dirty="0" err="1"/>
              <a:t>Григорьянц</a:t>
            </a:r>
            <a:r>
              <a:rPr lang="ru-RU" sz="1400" b="1" dirty="0"/>
              <a:t>, В. А. </a:t>
            </a:r>
            <a:r>
              <a:rPr lang="ru-RU" sz="1400" b="1" dirty="0" err="1"/>
              <a:t>Ладутько</a:t>
            </a:r>
            <a:r>
              <a:rPr lang="ru-RU" sz="1400" b="1" dirty="0"/>
              <a:t>, В. В. </a:t>
            </a:r>
            <a:r>
              <a:rPr lang="ru-RU" sz="1400" b="1" dirty="0" err="1"/>
              <a:t>Чепурина</a:t>
            </a:r>
            <a:r>
              <a:rPr lang="ru-RU" sz="1400" b="1" dirty="0"/>
              <a:t>. — 2-е изд. — Москва : Издательство </a:t>
            </a:r>
            <a:r>
              <a:rPr lang="ru-RU" sz="1400" b="1" dirty="0" err="1"/>
              <a:t>Юрайт</a:t>
            </a:r>
            <a:r>
              <a:rPr lang="ru-RU" sz="1400" b="1" dirty="0"/>
              <a:t>, 2022 ; Кемерово : </a:t>
            </a:r>
            <a:r>
              <a:rPr lang="ru-RU" sz="1400" b="1" dirty="0" err="1"/>
              <a:t>КемГИК</a:t>
            </a:r>
            <a:r>
              <a:rPr lang="ru-RU" sz="1400" b="1" dirty="0"/>
              <a:t>. — 125 с. </a:t>
            </a:r>
            <a:endParaRPr lang="ru-RU" sz="1400" b="1" dirty="0" smtClean="0"/>
          </a:p>
          <a:p>
            <a:pPr algn="just"/>
            <a:endParaRPr lang="ru-RU" sz="1400" b="1" dirty="0"/>
          </a:p>
          <a:p>
            <a:pPr algn="just"/>
            <a:r>
              <a:rPr lang="ru-RU" sz="1400" dirty="0">
                <a:latin typeface="Roboto"/>
              </a:rPr>
              <a:t>Целью пособия является воспитание и совершенствование профессиональных навыков будущего артиста в области пластической культуры.</a:t>
            </a:r>
            <a:endParaRPr lang="ru-RU" sz="1400" b="1" dirty="0" smtClean="0"/>
          </a:p>
          <a:p>
            <a:pPr algn="just"/>
            <a:endParaRPr lang="ru-RU" sz="14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30631"/>
            <a:ext cx="2178495" cy="29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77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846933"/>
          </a:xfrm>
          <a:prstGeom prst="rect">
            <a:avLst/>
          </a:prstGeom>
        </p:spPr>
        <p:txBody>
          <a:bodyPr wrap="square">
            <a:spAutoFit/>
          </a:bodyPr>
          <a:lstStyle/>
          <a:p>
            <a:pPr algn="just"/>
            <a:r>
              <a:rPr lang="ru-RU" sz="1200" b="1" dirty="0"/>
              <a:t>Зыков А. И.  Сценическая пластика и танец. История театра : учебное пособие для СПО / А. И. Зыков. — 2-е изд., </a:t>
            </a:r>
            <a:r>
              <a:rPr lang="ru-RU" sz="1200" b="1" dirty="0" err="1"/>
              <a:t>испр</a:t>
            </a:r>
            <a:r>
              <a:rPr lang="ru-RU" sz="1200" b="1" dirty="0"/>
              <a:t>. и доп. — Москва : Издательство </a:t>
            </a:r>
            <a:r>
              <a:rPr lang="ru-RU" sz="1200" b="1" dirty="0" err="1"/>
              <a:t>Юрайт</a:t>
            </a:r>
            <a:r>
              <a:rPr lang="ru-RU" sz="1200" b="1" dirty="0"/>
              <a:t>, 2022. — 115 с. — (Профессиональное образование). </a:t>
            </a:r>
            <a:endParaRPr lang="ru-RU" sz="1200" b="1" dirty="0" smtClean="0"/>
          </a:p>
          <a:p>
            <a:pPr algn="just"/>
            <a:endParaRPr lang="ru-RU" sz="1100" b="1" dirty="0" smtClean="0"/>
          </a:p>
          <a:p>
            <a:pPr algn="just"/>
            <a:r>
              <a:rPr lang="ru-RU" sz="1200" dirty="0" smtClean="0"/>
              <a:t>Данное </a:t>
            </a:r>
            <a:r>
              <a:rPr lang="ru-RU" sz="1200" dirty="0"/>
              <a:t>пособие стало одним из результатов педагогической работы автора. Оно включает в себя авторские лекции и материалы первоисточников по истории развития пластических и танцевальных начал в драматическом театре от древности до конца нового времени. В них характеризуется место пластики и танца в восточном, античном, новоевропейском театрах, излагаются вопросы истории актёрского обучения в России XVIII-XIX вв. и пути развития пластики и танца в ХХ веке. Лекции основываются на первоисточниках разного рода от древних трактатов-«пособий» по пластике до рассуждений театральных деятелей и манифестов известных русских режиссёров и на материале искусствоведческих исследований по истории театра. Они сопровождаются методическими разработками и списками литературы.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66429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17032"/>
            <a:ext cx="6606480" cy="2985433"/>
          </a:xfrm>
          <a:prstGeom prst="rect">
            <a:avLst/>
          </a:prstGeom>
        </p:spPr>
        <p:txBody>
          <a:bodyPr wrap="square">
            <a:spAutoFit/>
          </a:bodyPr>
          <a:lstStyle/>
          <a:p>
            <a:pPr algn="just"/>
            <a:r>
              <a:rPr lang="ru-RU" sz="1400" b="1" dirty="0"/>
              <a:t>Богданов Г. Ф.  Народно-сценический танец. Теория и история : учебник для СПО / Г. Ф. Богданов. — Москва : Издательство </a:t>
            </a:r>
            <a:r>
              <a:rPr lang="ru-RU" sz="1400" b="1" dirty="0" err="1"/>
              <a:t>Юрайт</a:t>
            </a:r>
            <a:r>
              <a:rPr lang="ru-RU" sz="1400" b="1" dirty="0"/>
              <a:t>, 2022. — 167 с. — (Профессиональное образование). </a:t>
            </a:r>
            <a:endParaRPr lang="ru-RU" sz="1400" b="1" dirty="0" smtClean="0"/>
          </a:p>
          <a:p>
            <a:pPr algn="just"/>
            <a:endParaRPr lang="ru-RU" sz="1400" b="1" dirty="0" smtClean="0"/>
          </a:p>
          <a:p>
            <a:pPr algn="just"/>
            <a:r>
              <a:rPr lang="ru-RU" sz="1200" dirty="0"/>
              <a:t>Изучение традиционной русской народной пляски является настоятельной необходимостью, которая определяется не только развитием хореографического искусства. Художественным руководителям театральных коллективов, творческим работникам кино, телевидения приходится воссоздавать исторические картины русской жизни, показывать быт русского народа, вводить в действие подлинные народные гуляния, обряды, пляски. Все это требует углубленных познаний в области русского традиционного хореографического фольклора, умения передавать его живые черты и приметы. Настоящее издание посвящено таким вопросам, как опыт отечественного хореографического образования, истоки хореографического образования, народное плясовое искусство на сцене, сценическая интерпретация плясового фольклора и другим вопросам и темам.</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 y="3409126"/>
            <a:ext cx="2266950" cy="354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8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188640"/>
            <a:ext cx="6264696" cy="2246769"/>
          </a:xfrm>
          <a:prstGeom prst="rect">
            <a:avLst/>
          </a:prstGeom>
        </p:spPr>
        <p:txBody>
          <a:bodyPr wrap="square">
            <a:spAutoFit/>
          </a:bodyPr>
          <a:lstStyle/>
          <a:p>
            <a:pPr algn="just"/>
            <a:r>
              <a:rPr lang="ru-RU" sz="1400" b="1" dirty="0"/>
              <a:t>Вернигора О. Н. Современный танец : учебно-методическое пособие / О. Н. Вернигора. — Барнаул : </a:t>
            </a:r>
            <a:r>
              <a:rPr lang="ru-RU" sz="1400" b="1" dirty="0" err="1"/>
              <a:t>АлтГИК</a:t>
            </a:r>
            <a:r>
              <a:rPr lang="ru-RU" sz="1400" b="1" dirty="0"/>
              <a:t>, 2020. — 211 с. </a:t>
            </a:r>
            <a:endParaRPr lang="ru-RU" sz="1400" b="1" dirty="0" smtClean="0"/>
          </a:p>
          <a:p>
            <a:pPr algn="just"/>
            <a:endParaRPr lang="ru-RU" sz="1400" b="1" dirty="0" smtClean="0"/>
          </a:p>
          <a:p>
            <a:pPr algn="just"/>
            <a:r>
              <a:rPr lang="ru-RU" sz="1400" dirty="0"/>
              <a:t>В пособии излагается теоретический и практический материал по изучению современного танца, дается характеристика новой парадигмы в хореографии, пришедшая на смену классической модели телесности, рассматриваются истоки возникновения и развития современного танца в эпоху модерна и постмодерна; раскрываются особенности авторской методики преподавания современного </a:t>
            </a:r>
            <a:r>
              <a:rPr lang="ru-RU" sz="1400" dirty="0" smtClean="0"/>
              <a:t>танца</a:t>
            </a:r>
            <a:r>
              <a:rPr lang="ru-RU" sz="1400" dirty="0"/>
              <a:t>.</a:t>
            </a:r>
            <a:endParaRPr lang="ru-RU" sz="1400" dirty="0"/>
          </a:p>
        </p:txBody>
      </p:sp>
      <p:sp>
        <p:nvSpPr>
          <p:cNvPr id="3" name="Прямоугольник 2"/>
          <p:cNvSpPr/>
          <p:nvPr/>
        </p:nvSpPr>
        <p:spPr>
          <a:xfrm>
            <a:off x="2699792" y="3273364"/>
            <a:ext cx="6264696" cy="3108543"/>
          </a:xfrm>
          <a:prstGeom prst="rect">
            <a:avLst/>
          </a:prstGeom>
        </p:spPr>
        <p:txBody>
          <a:bodyPr wrap="square">
            <a:spAutoFit/>
          </a:bodyPr>
          <a:lstStyle/>
          <a:p>
            <a:pPr algn="just"/>
            <a:endParaRPr lang="ru-RU" sz="1400" b="1" dirty="0" smtClean="0"/>
          </a:p>
          <a:p>
            <a:pPr algn="just"/>
            <a:r>
              <a:rPr lang="ru-RU" sz="1400" b="1" dirty="0" smtClean="0"/>
              <a:t>Александрова </a:t>
            </a:r>
            <a:r>
              <a:rPr lang="ru-RU" sz="1400" b="1" dirty="0"/>
              <a:t>Н. А. Балет. Танец. Хореография : Краткий словарь танцевальных терминов и понятий : словарь / Н. А. Александрова. — 2-е изд., </a:t>
            </a:r>
            <a:r>
              <a:rPr lang="ru-RU" sz="1400" b="1" dirty="0" err="1"/>
              <a:t>испр</a:t>
            </a:r>
            <a:r>
              <a:rPr lang="ru-RU" sz="1400" b="1" dirty="0"/>
              <a:t>. и доп. — Санкт-Петербург : Планета музыки, 2021. — 624 с. </a:t>
            </a:r>
            <a:endParaRPr lang="ru-RU" sz="1400" b="1" dirty="0" smtClean="0"/>
          </a:p>
          <a:p>
            <a:pPr algn="just"/>
            <a:endParaRPr lang="ru-RU" sz="1400" b="1" dirty="0" smtClean="0"/>
          </a:p>
          <a:p>
            <a:pPr algn="just"/>
            <a:r>
              <a:rPr lang="ru-RU" sz="1400" dirty="0"/>
              <a:t>В словарь включено более 2700 статей, посвященных </a:t>
            </a:r>
            <a:r>
              <a:rPr lang="ru-RU" sz="1400" dirty="0" err="1"/>
              <a:t>различ-ным</a:t>
            </a:r>
            <a:r>
              <a:rPr lang="ru-RU" sz="1400" dirty="0"/>
              <a:t> сферам и понятиям хореографического искусства. Словарь содержит термины классического, народного, характерного, исторического, бытового, бального, современного и других видов танца, а также ряд понятий из смежных областей (музыки, эстетики, театра). Более 200 статей словаря иллюстрированы рисунками. Словарь содержит специальный раздел, включающий иностранные термины.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428258"/>
            <a:ext cx="2171130" cy="316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1180"/>
            <a:ext cx="2171130" cy="292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8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139321"/>
          </a:xfrm>
          <a:prstGeom prst="rect">
            <a:avLst/>
          </a:prstGeom>
        </p:spPr>
        <p:txBody>
          <a:bodyPr wrap="square">
            <a:spAutoFit/>
          </a:bodyPr>
          <a:lstStyle/>
          <a:p>
            <a:pPr algn="just"/>
            <a:r>
              <a:rPr lang="ru-RU" sz="1400" b="1" dirty="0"/>
              <a:t>Кох И. Э. Основы сценического движения : учебник / И. Э. Кох. —— Санкт-Петербург : Лань, Планета музыки, 2021. — 512 с. </a:t>
            </a:r>
            <a:endParaRPr lang="ru-RU" sz="1400" b="1" dirty="0" smtClean="0"/>
          </a:p>
          <a:p>
            <a:pPr algn="just"/>
            <a:endParaRPr lang="ru-RU" sz="1400" b="1" dirty="0" smtClean="0"/>
          </a:p>
          <a:p>
            <a:pPr algn="just"/>
            <a:r>
              <a:rPr lang="ru-RU" sz="1200" dirty="0"/>
              <a:t>Сценическое движение - одна из важнейших дисциплин, воспитывающих внешнюю технику актера. Настоятельная потребность в учебнике по сценическому движению назрела давно - о нем мечтал еще К. С. Станиславский. Книга И. Э. Коха является первой попыткой создания такого учебника.</a:t>
            </a:r>
          </a:p>
          <a:p>
            <a:pPr algn="just"/>
            <a:r>
              <a:rPr lang="ru-RU" sz="1200" dirty="0"/>
              <a:t>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XVI-XIX веков на Западе и в России. Отсутствие серьезных работ по истории быта прошедших эпох делает эту часть книги особенно нужной и </a:t>
            </a:r>
            <a:r>
              <a:rPr lang="ru-RU" sz="1200" dirty="0" smtClean="0"/>
              <a:t>интересной</a:t>
            </a:r>
            <a:endParaRPr lang="ru-RU" sz="1200" dirty="0"/>
          </a:p>
        </p:txBody>
      </p:sp>
      <p:sp>
        <p:nvSpPr>
          <p:cNvPr id="3" name="Прямоугольник 2"/>
          <p:cNvSpPr/>
          <p:nvPr/>
        </p:nvSpPr>
        <p:spPr>
          <a:xfrm>
            <a:off x="2411760" y="3763298"/>
            <a:ext cx="6552728" cy="2826509"/>
          </a:xfrm>
          <a:prstGeom prst="rect">
            <a:avLst/>
          </a:prstGeom>
        </p:spPr>
        <p:txBody>
          <a:bodyPr wrap="square">
            <a:spAutoFit/>
          </a:bodyPr>
          <a:lstStyle/>
          <a:p>
            <a:pPr algn="just"/>
            <a:r>
              <a:rPr lang="ru-RU" sz="1400" b="1" dirty="0"/>
              <a:t>Базарова Н. П. Классический танец : учебное пособие / Н. П. Базарова. - 5-е изд., стер. - Санкт-Петербург : Лань, Планета музыки, 2019. - 204 с. </a:t>
            </a:r>
            <a:endParaRPr lang="ru-RU" sz="1400" b="1" dirty="0" smtClean="0"/>
          </a:p>
          <a:p>
            <a:pPr algn="just"/>
            <a:endParaRPr lang="ru-RU" sz="1400" b="1" dirty="0" smtClean="0"/>
          </a:p>
          <a:p>
            <a:pPr algn="just"/>
            <a:r>
              <a:rPr lang="ru-RU" sz="1200" dirty="0"/>
              <a:t>В книге Н. П. Базаровой изложена методика преподавания классического танца в четвертом и пятом классах балетной школы. В программу вводятся большие прыжки, усложняются </a:t>
            </a:r>
            <a:r>
              <a:rPr lang="ru-RU" sz="1200" dirty="0" err="1"/>
              <a:t>заноски</a:t>
            </a:r>
            <a:r>
              <a:rPr lang="ru-RU" sz="1200" dirty="0"/>
              <a:t>, начинается изучение туров в больших позах. Мышцы набирают силу, исполнение приобретает художественную окраску и выразительность. Закладывается крепкая основа профессиональных навыков, которые необходимы для дальнейшего технического развития и совершенствования учащихся. В книге отражен и личный опыт педагога с почти сорокалетним стажем, и опыт всего Ленинградского хореографического училища, которое непрерывно совершенствует методику обучения классическому танцу.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73016"/>
            <a:ext cx="218668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39"/>
            <a:ext cx="22057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0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08712" cy="1600438"/>
          </a:xfrm>
          <a:prstGeom prst="rect">
            <a:avLst/>
          </a:prstGeom>
        </p:spPr>
        <p:txBody>
          <a:bodyPr wrap="square">
            <a:spAutoFit/>
          </a:bodyPr>
          <a:lstStyle/>
          <a:p>
            <a:pPr algn="just"/>
            <a:r>
              <a:rPr lang="ru-RU" sz="1400" b="1" dirty="0" err="1"/>
              <a:t>Дубских</a:t>
            </a:r>
            <a:r>
              <a:rPr lang="ru-RU" sz="1400" b="1" dirty="0"/>
              <a:t> Т. М. Народно-сценический танец : учебное пособие / Т. М. </a:t>
            </a:r>
            <a:r>
              <a:rPr lang="ru-RU" sz="1400" b="1" dirty="0" err="1"/>
              <a:t>Дубских</a:t>
            </a:r>
            <a:r>
              <a:rPr lang="ru-RU" sz="1400" b="1" dirty="0"/>
              <a:t>. —Санкт-Петербург : Лань, Планета музыки, 2021. — 112 с. </a:t>
            </a:r>
            <a:endParaRPr lang="ru-RU" sz="1400" b="1" dirty="0" smtClean="0"/>
          </a:p>
          <a:p>
            <a:pPr algn="just"/>
            <a:endParaRPr lang="ru-RU" sz="1400" b="1" dirty="0" smtClean="0"/>
          </a:p>
          <a:p>
            <a:pPr algn="just"/>
            <a:r>
              <a:rPr lang="ru-RU" sz="1400" dirty="0"/>
              <a:t>Пособие адресовано студентам и педагогам средних специальных учебных заведений, направление подготовки "Искусство танца (по видам)".</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1" y="188640"/>
            <a:ext cx="2256951"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8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980728"/>
            <a:ext cx="6408712" cy="4524315"/>
          </a:xfrm>
          <a:prstGeom prst="rect">
            <a:avLst/>
          </a:prstGeom>
        </p:spPr>
        <p:txBody>
          <a:bodyPr wrap="square">
            <a:spAutoFit/>
          </a:bodyPr>
          <a:lstStyle/>
          <a:p>
            <a:pPr algn="ctr"/>
            <a:r>
              <a:rPr lang="ru-RU" sz="4800" b="1" dirty="0"/>
              <a:t>МДК </a:t>
            </a:r>
            <a:r>
              <a:rPr lang="ru-RU" sz="4800" b="1" dirty="0" smtClean="0"/>
              <a:t>02. </a:t>
            </a:r>
            <a:r>
              <a:rPr lang="ru-RU" sz="4800" b="1" dirty="0"/>
              <a:t>ПЕДАГОГИЧЕСКИЕ ОСНОВЫ ПРЕПОДАВАНИЯ ТВОРЧЕСКИХ ДИСЦИПЛИН</a:t>
            </a:r>
          </a:p>
        </p:txBody>
      </p:sp>
    </p:spTree>
    <p:extLst>
      <p:ext uri="{BB962C8B-B14F-4D97-AF65-F5344CB8AC3E}">
        <p14:creationId xmlns:p14="http://schemas.microsoft.com/office/powerpoint/2010/main" val="424378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1692771"/>
          </a:xfrm>
          <a:prstGeom prst="rect">
            <a:avLst/>
          </a:prstGeom>
        </p:spPr>
        <p:txBody>
          <a:bodyPr wrap="square">
            <a:spAutoFit/>
          </a:bodyPr>
          <a:lstStyle/>
          <a:p>
            <a:pPr algn="just"/>
            <a:r>
              <a:rPr lang="ru-RU" sz="1400" b="1" dirty="0" err="1"/>
              <a:t>Латынникова</a:t>
            </a:r>
            <a:r>
              <a:rPr lang="ru-RU" sz="1400" b="1" dirty="0"/>
              <a:t> И. Н.  Актерское мастерство : учебное пособие / И. Н. </a:t>
            </a:r>
            <a:r>
              <a:rPr lang="ru-RU" sz="1400" b="1" dirty="0" err="1"/>
              <a:t>Латынникова</a:t>
            </a:r>
            <a:r>
              <a:rPr lang="ru-RU" sz="1400" b="1" dirty="0"/>
              <a:t>, В. Л. Прокопов, Н. Л. Прокопова. — 2-е изд. — Москва : Издательство </a:t>
            </a:r>
            <a:r>
              <a:rPr lang="ru-RU" sz="1400" b="1" dirty="0" err="1"/>
              <a:t>Юрайт</a:t>
            </a:r>
            <a:r>
              <a:rPr lang="ru-RU" sz="1400" b="1" dirty="0"/>
              <a:t>, 2022. — 170 с. </a:t>
            </a:r>
            <a:endParaRPr lang="ru-RU" sz="1400" b="1" dirty="0" smtClean="0"/>
          </a:p>
          <a:p>
            <a:pPr algn="just"/>
            <a:endParaRPr lang="ru-RU" sz="1400" b="1" dirty="0" smtClean="0"/>
          </a:p>
          <a:p>
            <a:pPr algn="just"/>
            <a:r>
              <a:rPr lang="ru-RU" sz="1200" dirty="0" smtClean="0"/>
              <a:t>В </a:t>
            </a:r>
            <a:r>
              <a:rPr lang="ru-RU" sz="1200" dirty="0"/>
              <a:t>пособии раскрываются основные темы, необходимые для освоения студентами на первом курсе обучения по специальности «Актерское искусство». При освещении тем предлагаются эффективные упражнения для воспитания будущих актеров драматического театра.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860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17032"/>
            <a:ext cx="6606480" cy="1877437"/>
          </a:xfrm>
          <a:prstGeom prst="rect">
            <a:avLst/>
          </a:prstGeom>
        </p:spPr>
        <p:txBody>
          <a:bodyPr wrap="square">
            <a:spAutoFit/>
          </a:bodyPr>
          <a:lstStyle/>
          <a:p>
            <a:pPr algn="just"/>
            <a:r>
              <a:rPr lang="ru-RU" sz="1400" b="1" dirty="0"/>
              <a:t>Гиппиус С. В.  Актерский тренинг. Гимнастика чувств : учебное пособие / С. В. Гиппиус. - 7-е изд., стер. - Санкт-Петербург : Лань, 2019. - 304 с. </a:t>
            </a:r>
            <a:endParaRPr lang="ru-RU" sz="1400" b="1" dirty="0" smtClean="0"/>
          </a:p>
          <a:p>
            <a:pPr algn="just"/>
            <a:endParaRPr lang="ru-RU" sz="14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 признанная во всем мире за эталон актерского мастерства - система Станиславского, глубоко осмысленная и переработанная автором.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85" y="3429000"/>
            <a:ext cx="190329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18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264696" cy="2462213"/>
          </a:xfrm>
          <a:prstGeom prst="rect">
            <a:avLst/>
          </a:prstGeom>
        </p:spPr>
        <p:txBody>
          <a:bodyPr wrap="square">
            <a:spAutoFit/>
          </a:bodyPr>
          <a:lstStyle/>
          <a:p>
            <a:pPr algn="just"/>
            <a:r>
              <a:rPr lang="ru-RU" sz="1400" b="1" dirty="0"/>
              <a:t>Ефимова Н. С. Основы общей психологии : учебник / Н. С. Ефимова. — Москва : ИД «ФОРУМ» : ИНФРА-М, 2022. — 288 с. — (Среднее профессиональное образование</a:t>
            </a:r>
            <a:r>
              <a:rPr lang="ru-RU" sz="1400" b="1" dirty="0" smtClean="0"/>
              <a:t>).</a:t>
            </a:r>
          </a:p>
          <a:p>
            <a:pPr algn="just"/>
            <a:endParaRPr lang="ru-RU" sz="1400" b="1" dirty="0" smtClean="0"/>
          </a:p>
          <a:p>
            <a:pPr algn="just"/>
            <a:r>
              <a:rPr lang="ru-RU" sz="1400" dirty="0"/>
              <a:t>В учебнике с учетом современных достижений психолого-педагогической науки рассматриваются общие вопросы психологии, психические процессы, состояния и свойства, эмоционально-волевая сфера личности, ее индивидуальные особенности. Предлагаются практические работы для самостоятельных исследований и изучения собственных психических процессов с целью самопознания и саморазвития.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06488"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387665"/>
            <a:ext cx="6264696" cy="3323987"/>
          </a:xfrm>
          <a:prstGeom prst="rect">
            <a:avLst/>
          </a:prstGeom>
        </p:spPr>
        <p:txBody>
          <a:bodyPr wrap="square">
            <a:spAutoFit/>
          </a:bodyPr>
          <a:lstStyle/>
          <a:p>
            <a:pPr algn="just"/>
            <a:r>
              <a:rPr lang="ru-RU" sz="1400" b="1" dirty="0"/>
              <a:t>Крысько В. Г.  Основы общей педагогики и психологии : учебник для СПО / В. Г. Крысько. — Москва : Издательство </a:t>
            </a:r>
            <a:r>
              <a:rPr lang="ru-RU" sz="1400" b="1" dirty="0" err="1"/>
              <a:t>Юрайт</a:t>
            </a:r>
            <a:r>
              <a:rPr lang="ru-RU" sz="1400" b="1" dirty="0"/>
              <a:t>, 2022. — 471 с. — (Профессиональное образование). </a:t>
            </a:r>
            <a:endParaRPr lang="ru-RU" sz="1400" b="1" dirty="0" smtClean="0"/>
          </a:p>
          <a:p>
            <a:pPr algn="just"/>
            <a:endParaRPr lang="ru-RU" sz="1400" b="1" dirty="0" smtClean="0"/>
          </a:p>
          <a:p>
            <a:pPr algn="just"/>
            <a:r>
              <a:rPr lang="ru-RU" sz="14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психолого-педагогическими 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66429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2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8846" y="332656"/>
            <a:ext cx="6645642" cy="2800767"/>
          </a:xfrm>
          <a:prstGeom prst="rect">
            <a:avLst/>
          </a:prstGeom>
        </p:spPr>
        <p:txBody>
          <a:bodyPr wrap="square">
            <a:spAutoFit/>
          </a:bodyPr>
          <a:lstStyle/>
          <a:p>
            <a:pPr algn="just"/>
            <a:r>
              <a:rPr lang="ru-RU" sz="1400" b="1" dirty="0"/>
              <a:t>Бороздина Г. В.  Основы педагогики и психологии : учебник для СПО / Г. В. Бороздина. — 2-е изд., </a:t>
            </a:r>
            <a:r>
              <a:rPr lang="ru-RU" sz="1400" b="1" dirty="0" err="1"/>
              <a:t>испр</a:t>
            </a:r>
            <a:r>
              <a:rPr lang="ru-RU" sz="1400" b="1" dirty="0"/>
              <a:t>. и доп. — Москва : Издательство </a:t>
            </a:r>
            <a:r>
              <a:rPr lang="ru-RU" sz="1400" b="1" dirty="0" err="1"/>
              <a:t>Юрайт</a:t>
            </a:r>
            <a:r>
              <a:rPr lang="ru-RU" sz="1400" b="1" dirty="0"/>
              <a:t>, 2022. — 477 с. — (Профессиональное образование). </a:t>
            </a:r>
            <a:endParaRPr lang="ru-RU" sz="1400" b="1" dirty="0" smtClean="0"/>
          </a:p>
          <a:p>
            <a:pPr algn="just"/>
            <a:endParaRPr lang="ru-RU" sz="1400" b="1" dirty="0" smtClean="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понятийно-категориальным аппаратом педагогической и психологической науки.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 y="-99392"/>
            <a:ext cx="228766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813311"/>
            <a:ext cx="6678488" cy="2831544"/>
          </a:xfrm>
          <a:prstGeom prst="rect">
            <a:avLst/>
          </a:prstGeom>
        </p:spPr>
        <p:txBody>
          <a:bodyPr wrap="square">
            <a:spAutoFit/>
          </a:bodyPr>
          <a:lstStyle/>
          <a:p>
            <a:pPr algn="just"/>
            <a:r>
              <a:rPr lang="ru-RU" sz="1400" b="1" dirty="0" err="1"/>
              <a:t>Басалаев</a:t>
            </a:r>
            <a:r>
              <a:rPr lang="ru-RU" sz="1400" b="1" dirty="0"/>
              <a:t> С. Н.  Теория и практика театральной деятельности: сценическое общение : учебное пособие для вузов / С. Н. </a:t>
            </a:r>
            <a:r>
              <a:rPr lang="ru-RU" sz="1400" b="1" dirty="0" err="1"/>
              <a:t>Басалаев</a:t>
            </a:r>
            <a:r>
              <a:rPr lang="ru-RU" sz="1400" b="1" dirty="0"/>
              <a:t>, Н. В. </a:t>
            </a:r>
            <a:r>
              <a:rPr lang="ru-RU" sz="1400" b="1" dirty="0" err="1"/>
              <a:t>Григорьянц</a:t>
            </a:r>
            <a:r>
              <a:rPr lang="ru-RU" sz="1400" b="1" dirty="0"/>
              <a:t>. — 2-е изд. — Москва : Издательство </a:t>
            </a:r>
            <a:r>
              <a:rPr lang="ru-RU" sz="1400" b="1" dirty="0" err="1"/>
              <a:t>Юрайт</a:t>
            </a:r>
            <a:r>
              <a:rPr lang="ru-RU" sz="1400" b="1" dirty="0"/>
              <a:t>, 2022. — 234 </a:t>
            </a:r>
            <a:r>
              <a:rPr lang="ru-RU" sz="1400" b="1" dirty="0" smtClean="0"/>
              <a:t>с.</a:t>
            </a:r>
          </a:p>
          <a:p>
            <a:pPr algn="just"/>
            <a:endParaRPr lang="ru-RU" sz="1400" b="1" dirty="0" smtClean="0"/>
          </a:p>
          <a:p>
            <a:pPr algn="just"/>
            <a:r>
              <a:rPr lang="ru-RU" sz="1200" dirty="0"/>
              <a:t>Проект «Университеты России» позволит высшим учебным заведениям нашей страны использовать в образовательном процессе издания (в том числе учебники и учебные пособия) по различным дисциплинам, подготовленные преподавателями лучших университетов России и впервые опубликованные в издательствах вузов. Все представленные в этой серии работы прошли экспертную оценку учебно-методического отдела издательства и публикуются в оригинальной редакции. Учебно-методическое пособие содержит теоретический и практический материал по профильной дисциплине «Теория и практика театрального творчества».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2784"/>
            <a:ext cx="2520280" cy="37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1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408712" cy="2462213"/>
          </a:xfrm>
          <a:prstGeom prst="rect">
            <a:avLst/>
          </a:prstGeom>
        </p:spPr>
        <p:txBody>
          <a:bodyPr wrap="square">
            <a:spAutoFit/>
          </a:bodyPr>
          <a:lstStyle/>
          <a:p>
            <a:pPr algn="just"/>
            <a:r>
              <a:rPr lang="ru-RU" sz="1400" b="1" dirty="0"/>
              <a:t>Островский Э. В. Основы психологии : учебное пособие / Э. В. Островский. – Москва : ИНФРА-М, 2021. - 272 с. </a:t>
            </a:r>
            <a:endParaRPr lang="ru-RU" sz="1400" b="1" dirty="0" smtClean="0"/>
          </a:p>
          <a:p>
            <a:pPr algn="just"/>
            <a:endParaRPr lang="ru-RU" sz="1400" b="1" dirty="0" smtClean="0"/>
          </a:p>
          <a:p>
            <a:pPr algn="just"/>
            <a:r>
              <a:rPr lang="ru-RU" sz="1400" dirty="0"/>
              <a:t>В соответствии с требованиями действующего государственного стандарта высшего профессионального образования по дисциплине «Психология» в пособии рассматриваются основные понятия психологической науки, процесс ее становления, а также актуальные проблемы современного этапа ее развития. Четкая структура, доступный язык, интересные примеры облегчают усвоение психологических категорий, позволяют применить полученные знания на практике.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33056"/>
            <a:ext cx="6327318" cy="2246769"/>
          </a:xfrm>
          <a:prstGeom prst="rect">
            <a:avLst/>
          </a:prstGeom>
        </p:spPr>
        <p:txBody>
          <a:bodyPr wrap="square">
            <a:spAutoFit/>
          </a:bodyPr>
          <a:lstStyle/>
          <a:p>
            <a:pPr algn="just"/>
            <a:r>
              <a:rPr lang="ru-RU" sz="1400" b="1" dirty="0" err="1"/>
              <a:t>Гонина</a:t>
            </a:r>
            <a:r>
              <a:rPr lang="ru-RU" sz="1400" b="1" dirty="0"/>
              <a:t> О. О. Психология : учебное пособие / О.О. </a:t>
            </a:r>
            <a:r>
              <a:rPr lang="ru-RU" sz="1400" b="1" dirty="0" err="1"/>
              <a:t>Гонина</a:t>
            </a:r>
            <a:r>
              <a:rPr lang="ru-RU" sz="1400" b="1" dirty="0"/>
              <a:t>. — Москва : </a:t>
            </a:r>
            <a:r>
              <a:rPr lang="ru-RU" sz="1400" b="1" dirty="0" err="1"/>
              <a:t>КноРус</a:t>
            </a:r>
            <a:r>
              <a:rPr lang="ru-RU" sz="1400" b="1" dirty="0"/>
              <a:t>, 2021. — 316 с. — (Среднее профессиональное образование). </a:t>
            </a:r>
            <a:endParaRPr lang="ru-RU" sz="1400" b="1" dirty="0" smtClean="0"/>
          </a:p>
          <a:p>
            <a:pPr algn="just"/>
            <a:endParaRPr lang="ru-RU" sz="1400" b="1" dirty="0" smtClean="0"/>
          </a:p>
          <a:p>
            <a:pPr algn="just"/>
            <a:r>
              <a:rPr lang="ru-RU" sz="1400" dirty="0"/>
              <a:t>Излагаются основные положения важнейших разделов психологической науки— общей психологии, экспериментальной психологии, психологии развития, психологии общения и межличностных отношений в группе. Для лучшего усвоения материала после каждой главы приведены контрольные вопросы и практические задания</a:t>
            </a:r>
            <a:r>
              <a:rPr lang="ru-RU" sz="1400" dirty="0" smtClean="0"/>
              <a:t>.</a:t>
            </a:r>
            <a:endParaRPr lang="ru-RU" sz="1400" dirty="0"/>
          </a:p>
        </p:txBody>
      </p:sp>
      <p:pic>
        <p:nvPicPr>
          <p:cNvPr id="1026" name="Picture 2" descr="Псих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73016"/>
            <a:ext cx="205287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466143"/>
            <a:ext cx="6430860" cy="2677656"/>
          </a:xfrm>
          <a:prstGeom prst="rect">
            <a:avLst/>
          </a:prstGeom>
        </p:spPr>
        <p:txBody>
          <a:bodyPr wrap="square">
            <a:spAutoFit/>
          </a:bodyPr>
          <a:lstStyle/>
          <a:p>
            <a:pPr algn="just"/>
            <a:r>
              <a:rPr lang="ru-RU" sz="1400" b="1" dirty="0"/>
              <a:t>Гуревич П. С. Психология. : учебник / П.С. Гуревич. — Москва : </a:t>
            </a:r>
            <a:r>
              <a:rPr lang="ru-RU" sz="1400" b="1" dirty="0" err="1"/>
              <a:t>КноРус</a:t>
            </a:r>
            <a:r>
              <a:rPr lang="ru-RU" sz="1400" b="1" dirty="0"/>
              <a:t>, 2020. — 439 с. </a:t>
            </a:r>
            <a:endParaRPr lang="ru-RU" sz="1400" b="1" dirty="0" smtClean="0"/>
          </a:p>
          <a:p>
            <a:pPr algn="just"/>
            <a:endParaRPr lang="ru-RU" sz="1400" b="1" dirty="0" smtClean="0"/>
          </a:p>
          <a:p>
            <a:pPr algn="just"/>
            <a:r>
              <a:rPr lang="ru-RU" sz="1400" dirty="0"/>
              <a:t>Учебник вооружает педагогов основными знаниями в области психологии. Педагогическая психология всегда удерживала в поле своего внимания обучение и воспитание. В учебнике даны основные сведения по двум разделам психологического знания — индивидуальной и социальной психологии. В свою очередь социальная психология представлена тремя основными блоками: психология общения, психология группового сознания и психология групп. Особо подчеркивается связь психологии с педагогикой и социальной </a:t>
            </a:r>
            <a:r>
              <a:rPr lang="ru-RU" sz="1400" dirty="0" smtClean="0"/>
              <a:t>философией. </a:t>
            </a:r>
            <a:endParaRPr lang="ru-RU" sz="1400" dirty="0"/>
          </a:p>
        </p:txBody>
      </p:sp>
      <p:sp>
        <p:nvSpPr>
          <p:cNvPr id="3" name="Прямоугольник 2"/>
          <p:cNvSpPr/>
          <p:nvPr/>
        </p:nvSpPr>
        <p:spPr>
          <a:xfrm>
            <a:off x="2483767" y="3717032"/>
            <a:ext cx="6430859" cy="2246769"/>
          </a:xfrm>
          <a:prstGeom prst="rect">
            <a:avLst/>
          </a:prstGeom>
        </p:spPr>
        <p:txBody>
          <a:bodyPr wrap="square">
            <a:spAutoFit/>
          </a:bodyPr>
          <a:lstStyle/>
          <a:p>
            <a:pPr algn="just"/>
            <a:r>
              <a:rPr lang="ru-RU" sz="1400" b="1" dirty="0" err="1"/>
              <a:t>Мандель</a:t>
            </a:r>
            <a:r>
              <a:rPr lang="ru-RU" sz="1400" b="1" dirty="0"/>
              <a:t> Б. Р. Возрастная психология : учебное пособие / Б.Р. </a:t>
            </a:r>
            <a:r>
              <a:rPr lang="ru-RU" sz="1400" b="1" dirty="0" err="1"/>
              <a:t>Мандель</a:t>
            </a:r>
            <a:r>
              <a:rPr lang="ru-RU" sz="1400" b="1" dirty="0"/>
              <a:t>. — Москва : ИНФРА-М, 2021. — 338 с. — (Среднее профессиональное образование). </a:t>
            </a:r>
            <a:endParaRPr lang="ru-RU" sz="1400" b="1" dirty="0" smtClean="0"/>
          </a:p>
          <a:p>
            <a:pPr algn="just"/>
            <a:endParaRPr lang="ru-RU" sz="1400" b="1" dirty="0" smtClean="0"/>
          </a:p>
          <a:p>
            <a:pPr algn="just"/>
            <a:r>
              <a:rPr lang="ru-RU" sz="1400" dirty="0"/>
              <a:t>В учебном пособии раскрыты предпосылки, условия и движущие силы психического развития человека с момента рождения до глубокой старости, описаны динамика развития отдельных психических процессов (познавательных, волевых, эмоциональных) и свойств формирования качеств личности, возрастных и индивидуальных особенностей деятельности и общения.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700347"/>
            <a:ext cx="19050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Псих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404663"/>
            <a:ext cx="1905001"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2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04664"/>
            <a:ext cx="6768752" cy="2800767"/>
          </a:xfrm>
          <a:prstGeom prst="rect">
            <a:avLst/>
          </a:prstGeom>
        </p:spPr>
        <p:txBody>
          <a:bodyPr wrap="square">
            <a:spAutoFit/>
          </a:bodyPr>
          <a:lstStyle/>
          <a:p>
            <a:pPr algn="just"/>
            <a:r>
              <a:rPr lang="ru-RU" sz="1400" b="1" dirty="0"/>
              <a:t>Возрастная и педагогическая психология : учебник для СПО / Б.А. Сосновский; под ред. Б.А. Сосновского.- Москва : Издательство </a:t>
            </a:r>
            <a:r>
              <a:rPr lang="ru-RU" sz="1400" b="1" dirty="0" err="1"/>
              <a:t>Юрайт</a:t>
            </a:r>
            <a:r>
              <a:rPr lang="ru-RU" sz="1400" b="1" dirty="0"/>
              <a:t>, 2020.-359 с.- (Профессиональное образование</a:t>
            </a:r>
            <a:r>
              <a:rPr lang="ru-RU" sz="1400" b="1" dirty="0" smtClean="0"/>
              <a:t>).</a:t>
            </a:r>
          </a:p>
          <a:p>
            <a:pPr algn="just"/>
            <a:endParaRPr lang="ru-RU" sz="1400" b="1" dirty="0" smtClean="0"/>
          </a:p>
          <a:p>
            <a:pPr algn="just"/>
            <a:r>
              <a:rPr lang="ru-RU" sz="1200" dirty="0"/>
              <a:t>Систематическое изучение возрастной и педагогической психологии — неотъемлемая часть отечественного профессионально-педагогического образования. В учебнике представлены базовые знания по возрастной и педагогической психологии. В нем раскрыты основные проблемы возрастной психологии, особенности психического развития человека в течение жизни, показана роль и проблематика педагогической психологии в обучении. Материал изложен в едином методологическом ключе и в лаконичной форме. Контрольные вопросы, приведенные в конце каждой главы, следует рассматривать как предложение читателю к раздумью, к сомнению, к поиску собственных психологических вопросов и убедительных ответов.</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40412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5606" y="3543300"/>
            <a:ext cx="6524865" cy="2800767"/>
          </a:xfrm>
          <a:prstGeom prst="rect">
            <a:avLst/>
          </a:prstGeom>
        </p:spPr>
        <p:txBody>
          <a:bodyPr wrap="square">
            <a:spAutoFit/>
          </a:bodyPr>
          <a:lstStyle/>
          <a:p>
            <a:pPr algn="just"/>
            <a:r>
              <a:rPr lang="ru-RU" sz="1400" b="1" dirty="0"/>
              <a:t>Обухова Л. Ф.  Возрастная психология : учебник для СПО / Л. Ф. Обухова. — Москва : Издательство </a:t>
            </a:r>
            <a:r>
              <a:rPr lang="ru-RU" sz="1400" b="1" dirty="0" err="1"/>
              <a:t>Юрайт</a:t>
            </a:r>
            <a:r>
              <a:rPr lang="ru-RU" sz="1400" b="1" dirty="0"/>
              <a:t>, 2022. — 460 с. — (Профессиональное образование). </a:t>
            </a:r>
            <a:endParaRPr lang="ru-RU" sz="1400" b="1" dirty="0" smtClean="0"/>
          </a:p>
          <a:p>
            <a:pPr algn="just"/>
            <a:endParaRPr lang="ru-RU" sz="1400" b="1" dirty="0" smtClean="0"/>
          </a:p>
          <a:p>
            <a:pPr algn="just"/>
            <a:r>
              <a:rPr lang="ru-RU" sz="1200" dirty="0"/>
              <a:t>Содержание учебника включает анализ ведущих мировых и отечественных теорий психического развития, многообразный фактический материал, а также описание животрепещущих проблем, решаемых наукой в области возрастной психологии. Предлагаемая вниманию читателя книга создавалась в основном для того, чтобы представить многообразные подходы к пониманию психического развития ребенка, которые были разработаны в XX в., т.е. за весь период существования детской психологии как отдельной научной дисциплины. В конце каждой главы даны вопросы для самоконтроля и список литературы, включающий наиболее значимые работы в области детской психологии. Их чтение позволит углубить и расширить знания, представленные в учебнике.</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5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2728" cy="1477328"/>
          </a:xfrm>
          <a:prstGeom prst="rect">
            <a:avLst/>
          </a:prstGeom>
        </p:spPr>
        <p:txBody>
          <a:bodyPr wrap="square">
            <a:spAutoFit/>
          </a:bodyPr>
          <a:lstStyle/>
          <a:p>
            <a:pPr algn="just"/>
            <a:r>
              <a:rPr lang="ru-RU" sz="1400" b="1" dirty="0" err="1"/>
              <a:t>Гонина</a:t>
            </a:r>
            <a:r>
              <a:rPr lang="ru-RU" sz="1400" b="1" dirty="0"/>
              <a:t> О. О. Психология развития и возрастная психология : учебное пособие / О. О. </a:t>
            </a:r>
            <a:r>
              <a:rPr lang="ru-RU" sz="1400" b="1" dirty="0" err="1"/>
              <a:t>Гонина</a:t>
            </a:r>
            <a:r>
              <a:rPr lang="ru-RU" sz="1400" b="1" dirty="0"/>
              <a:t>. — Москва : </a:t>
            </a:r>
            <a:r>
              <a:rPr lang="ru-RU" sz="1400" b="1" dirty="0" err="1"/>
              <a:t>КноРус</a:t>
            </a:r>
            <a:r>
              <a:rPr lang="ru-RU" sz="1400" b="1" dirty="0"/>
              <a:t>, 2022. — 149 с. </a:t>
            </a:r>
            <a:endParaRPr lang="ru-RU" sz="1400" b="1" dirty="0" smtClean="0"/>
          </a:p>
          <a:p>
            <a:pPr algn="just"/>
            <a:endParaRPr lang="ru-RU" sz="1400" b="1" dirty="0" smtClean="0"/>
          </a:p>
          <a:p>
            <a:pPr algn="just"/>
            <a:r>
              <a:rPr lang="ru-RU" sz="1200" dirty="0"/>
              <a:t>Излагаются основные положения психологии развития и возрастной психологии: движущие силы и факторы психического развития, возрастные периодизации, теории психического развития, возрастные закономерности развития психики на различных этапах онтогенеза</a:t>
            </a:r>
            <a:r>
              <a:rPr lang="ru-RU" sz="1200" dirty="0" smtClean="0"/>
              <a:t>.</a:t>
            </a:r>
            <a:endParaRPr lang="ru-RU" sz="1200" dirty="0"/>
          </a:p>
        </p:txBody>
      </p:sp>
      <p:sp>
        <p:nvSpPr>
          <p:cNvPr id="3" name="Прямоугольник 2"/>
          <p:cNvSpPr/>
          <p:nvPr/>
        </p:nvSpPr>
        <p:spPr>
          <a:xfrm>
            <a:off x="2446190" y="3212975"/>
            <a:ext cx="6518297" cy="2646878"/>
          </a:xfrm>
          <a:prstGeom prst="rect">
            <a:avLst/>
          </a:prstGeom>
        </p:spPr>
        <p:txBody>
          <a:bodyPr wrap="square">
            <a:spAutoFit/>
          </a:bodyPr>
          <a:lstStyle/>
          <a:p>
            <a:pPr algn="just"/>
            <a:r>
              <a:rPr lang="ru-RU" sz="1400" b="1" dirty="0"/>
              <a:t>Сорокоумова Е. А.  Возрастная психология : учебное пособие для СПО / Е. А. Сорокоумова. — 2-е изд., </a:t>
            </a:r>
            <a:r>
              <a:rPr lang="ru-RU" sz="1400" b="1" dirty="0" err="1"/>
              <a:t>испр</a:t>
            </a:r>
            <a:r>
              <a:rPr lang="ru-RU" sz="1400" b="1" dirty="0"/>
              <a:t>. и доп. — Москва : Издательство </a:t>
            </a:r>
            <a:r>
              <a:rPr lang="ru-RU" sz="1400" b="1" dirty="0" err="1"/>
              <a:t>Юрайт</a:t>
            </a:r>
            <a:r>
              <a:rPr lang="ru-RU" sz="1400" b="1" dirty="0"/>
              <a:t>, 2022. — 227 с. — (Профессиональное образование). </a:t>
            </a:r>
            <a:endParaRPr lang="ru-RU" sz="1400" b="1" dirty="0" smtClean="0"/>
          </a:p>
          <a:p>
            <a:pPr algn="just"/>
            <a:endParaRPr lang="ru-RU" sz="1400" b="1" dirty="0" smtClean="0"/>
          </a:p>
          <a:p>
            <a:pPr algn="just"/>
            <a:r>
              <a:rPr lang="ru-RU" sz="1200" dirty="0"/>
              <a:t>В учебном пособии раскрыты вопросы возрастного развития на всех этапах онтогенеза от младенчества до старости. Обобщены исследования, проведенные с момента возникновения возрастной психологии как одной из отраслей психологического знания до настоящего времени. В пособии нашли отражение позиция культурно-исторической научной школы, а также теоретические подходы зарубежных авторов. Освещаются некоторые проблемы </a:t>
            </a:r>
            <a:r>
              <a:rPr lang="ru-RU" sz="1200" dirty="0" err="1"/>
              <a:t>акмеологии</a:t>
            </a:r>
            <a:r>
              <a:rPr lang="ru-RU" sz="1200" dirty="0"/>
              <a:t> и </a:t>
            </a:r>
            <a:r>
              <a:rPr lang="ru-RU" sz="1200" dirty="0" err="1"/>
              <a:t>геронтопсихологии</a:t>
            </a:r>
            <a:r>
              <a:rPr lang="ru-RU" sz="1200" dirty="0"/>
              <a:t>. Данное пособие — хорошая база для изучения курса и подготовки к текущей и итоговой аттестации по дисциплине.</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9" y="2996952"/>
            <a:ext cx="251749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Психология развития и возрастная псих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01622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3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646878"/>
          </a:xfrm>
          <a:prstGeom prst="rect">
            <a:avLst/>
          </a:prstGeom>
        </p:spPr>
        <p:txBody>
          <a:bodyPr wrap="square">
            <a:spAutoFit/>
          </a:bodyPr>
          <a:lstStyle/>
          <a:p>
            <a:pPr algn="just"/>
            <a:r>
              <a:rPr lang="ru-RU" sz="1400" b="1" dirty="0" err="1"/>
              <a:t>Хилько</a:t>
            </a:r>
            <a:r>
              <a:rPr lang="ru-RU" sz="1400" b="1" dirty="0"/>
              <a:t> М. Е.  Возрастная психология : учебное пособие для СПО / М. Е. </a:t>
            </a:r>
            <a:r>
              <a:rPr lang="ru-RU" sz="1400" b="1" dirty="0" err="1"/>
              <a:t>Хилько</a:t>
            </a:r>
            <a:r>
              <a:rPr lang="ru-RU" sz="1400" b="1" dirty="0"/>
              <a:t>, М. С. Ткачева. — 2-е изд., </a:t>
            </a:r>
            <a:r>
              <a:rPr lang="ru-RU" sz="1400" b="1" dirty="0" err="1"/>
              <a:t>перераб</a:t>
            </a:r>
            <a:r>
              <a:rPr lang="ru-RU" sz="1400" b="1" dirty="0"/>
              <a:t>. и доп. — Москва : Издательство </a:t>
            </a:r>
            <a:r>
              <a:rPr lang="ru-RU" sz="1400" b="1" dirty="0" err="1"/>
              <a:t>Юрайт</a:t>
            </a:r>
            <a:r>
              <a:rPr lang="ru-RU" sz="1400" b="1" dirty="0"/>
              <a:t>, 2022. — 202 с. — (Профессиональное </a:t>
            </a:r>
            <a:r>
              <a:rPr lang="ru-RU" sz="1400" b="1" dirty="0" smtClean="0"/>
              <a:t>образование)</a:t>
            </a:r>
          </a:p>
          <a:p>
            <a:pPr algn="just"/>
            <a:endParaRPr lang="ru-RU" sz="1400" b="1" dirty="0" smtClean="0"/>
          </a:p>
          <a:p>
            <a:pPr algn="just"/>
            <a:r>
              <a:rPr lang="ru-RU" sz="1200" dirty="0"/>
              <a:t>Данное пособие поможет студентам овладеть теоретическими знаниями и методами исследования в области возрастной психологии, изучить возрастную динамику психики человека, онтогенез психических процессов и качеств личности развивающегося человека, закономерности развития психических процессов с привязкой к определенным возрастным периодам. Пособие содержит методические рекомендации по развивающей и коррекционной работе, которые будут полезны для будущих психологов и уже практикующих специалистов.</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2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26722"/>
            <a:ext cx="6534472" cy="2646878"/>
          </a:xfrm>
          <a:prstGeom prst="rect">
            <a:avLst/>
          </a:prstGeom>
        </p:spPr>
        <p:txBody>
          <a:bodyPr wrap="square">
            <a:spAutoFit/>
          </a:bodyPr>
          <a:lstStyle/>
          <a:p>
            <a:pPr algn="just"/>
            <a:r>
              <a:rPr lang="ru-RU" sz="1400" b="1" dirty="0" smtClean="0"/>
              <a:t>Шаповаленко И. В.  Психология развития и возрастная психология : учебник и практикум для СПО / И. В. Шаповаленко. — 3-е изд., </a:t>
            </a:r>
            <a:r>
              <a:rPr lang="ru-RU" sz="1400" b="1" dirty="0" err="1" smtClean="0"/>
              <a:t>перераб</a:t>
            </a:r>
            <a:r>
              <a:rPr lang="ru-RU" sz="1400" b="1" dirty="0" smtClean="0"/>
              <a:t>. и доп. — Москва : Издательство </a:t>
            </a:r>
            <a:r>
              <a:rPr lang="ru-RU" sz="1400" b="1" dirty="0" err="1" smtClean="0"/>
              <a:t>Юрайт</a:t>
            </a:r>
            <a:r>
              <a:rPr lang="ru-RU" sz="1400" b="1" dirty="0" smtClean="0"/>
              <a:t>, 2022. — 457 с. — (Профессиональное образование). </a:t>
            </a:r>
          </a:p>
          <a:p>
            <a:pPr algn="just"/>
            <a:endParaRPr lang="ru-RU" sz="1400" b="1" dirty="0" smtClean="0"/>
          </a:p>
          <a:p>
            <a:pPr algn="just"/>
            <a:r>
              <a:rPr lang="ru-RU" sz="1200" dirty="0"/>
              <a:t>В учебнике изложены основные теории психического развития человека, рассмотрены закономерности психического развития на протяжении всей жизни человека, дано описание психологических возрастов. Приведены многочисленные примеры из психологических исследований и жизни, произведений художественной литературы, что призвано облегчить читателям восприятие материала и обеспечить понимание его практической пользы. Каждая глава сопровождается вопросами и заданиями, списками литературы. В приложении дана возрастная периодизация развития человека.</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8" y="3212976"/>
            <a:ext cx="226695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20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8707"/>
            <a:ext cx="6408712" cy="3016210"/>
          </a:xfrm>
          <a:prstGeom prst="rect">
            <a:avLst/>
          </a:prstGeom>
        </p:spPr>
        <p:txBody>
          <a:bodyPr wrap="square">
            <a:spAutoFit/>
          </a:bodyPr>
          <a:lstStyle/>
          <a:p>
            <a:pPr algn="just"/>
            <a:r>
              <a:rPr lang="ru-RU" sz="1400" b="1" dirty="0"/>
              <a:t>Шапошникова Т. Е.  Возрастная психология и педагогика : учебник и практикум для СПО / Т. Е. Шапошникова, В. А. Шапошников, В. А. </a:t>
            </a:r>
            <a:r>
              <a:rPr lang="ru-RU" sz="1400" b="1" dirty="0" err="1"/>
              <a:t>Корчуганов</a:t>
            </a:r>
            <a:r>
              <a:rPr lang="ru-RU" sz="1400" b="1" dirty="0"/>
              <a:t>. — 2-е изд., </a:t>
            </a:r>
            <a:r>
              <a:rPr lang="ru-RU" sz="1400" b="1" dirty="0" err="1"/>
              <a:t>испр</a:t>
            </a:r>
            <a:r>
              <a:rPr lang="ru-RU" sz="1400" b="1" dirty="0"/>
              <a:t>. и доп. — Москва : Издательство </a:t>
            </a:r>
            <a:r>
              <a:rPr lang="ru-RU" sz="1400" b="1" dirty="0" err="1"/>
              <a:t>Юрайт</a:t>
            </a:r>
            <a:r>
              <a:rPr lang="ru-RU" sz="1400" b="1" dirty="0"/>
              <a:t>, 2022. — 218 с. — (Профессиональное образование). </a:t>
            </a:r>
            <a:endParaRPr lang="ru-RU" sz="1400" b="1" dirty="0" smtClean="0"/>
          </a:p>
          <a:p>
            <a:pPr algn="just"/>
            <a:endParaRPr lang="ru-RU" sz="1400" b="1" dirty="0" smtClean="0"/>
          </a:p>
          <a:p>
            <a:pPr algn="just"/>
            <a:r>
              <a:rPr lang="ru-RU" sz="1200" dirty="0"/>
              <a:t>Учебник включает учебно-тематический план занятий, краткий план лекций, планы семинарских и лабораторных занятий со списками основной и дополнительной литературы, задания для самостоятельной работы, материалы для самопроверки, задания по общему контролю по курсу для самоподготовки студентов. Посредством контрольных материалов, тестов и заданий для самостоятельной работы в основном проверяется «</a:t>
            </a:r>
            <a:r>
              <a:rPr lang="ru-RU" sz="1200" dirty="0" err="1"/>
              <a:t>знаниевая</a:t>
            </a:r>
            <a:r>
              <a:rPr lang="ru-RU" sz="1200" dirty="0"/>
              <a:t>» компонента содержания обучения, освоение минимума. Цель тестовой системы — определение уровня овладения студентами категориально-понятийным аппаратом, усвоения учебного материала, степени </a:t>
            </a:r>
            <a:r>
              <a:rPr lang="ru-RU" sz="1200" dirty="0" smtClean="0"/>
              <a:t> </a:t>
            </a:r>
            <a:r>
              <a:rPr lang="ru-RU" sz="1200" dirty="0" err="1" smtClean="0"/>
              <a:t>сформированности</a:t>
            </a:r>
            <a:r>
              <a:rPr lang="ru-RU" sz="1200" dirty="0" smtClean="0"/>
              <a:t> </a:t>
            </a:r>
            <a:r>
              <a:rPr lang="ru-RU" sz="1200" dirty="0"/>
              <a:t>знаний, умений и навыков.</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4" y="-171400"/>
            <a:ext cx="26529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011525"/>
            <a:ext cx="6480720" cy="1877437"/>
          </a:xfrm>
          <a:prstGeom prst="rect">
            <a:avLst/>
          </a:prstGeom>
        </p:spPr>
        <p:txBody>
          <a:bodyPr wrap="square">
            <a:spAutoFit/>
          </a:bodyPr>
          <a:lstStyle/>
          <a:p>
            <a:pPr algn="just"/>
            <a:r>
              <a:rPr lang="ru-RU" sz="1400" b="1" dirty="0" err="1"/>
              <a:t>Рындак</a:t>
            </a:r>
            <a:r>
              <a:rPr lang="ru-RU" sz="1400" b="1" dirty="0"/>
              <a:t> В. Г. Педагогика : учебник / В. Г. </a:t>
            </a:r>
            <a:r>
              <a:rPr lang="ru-RU" sz="1400" b="1" dirty="0" err="1"/>
              <a:t>Рындак</a:t>
            </a:r>
            <a:r>
              <a:rPr lang="ru-RU" sz="1400" b="1" dirty="0"/>
              <a:t>, А. М. </a:t>
            </a:r>
            <a:r>
              <a:rPr lang="ru-RU" sz="1400" b="1" dirty="0" err="1"/>
              <a:t>Аллагулов</a:t>
            </a:r>
            <a:r>
              <a:rPr lang="ru-RU" sz="1400" b="1" dirty="0"/>
              <a:t>, Т. В. </a:t>
            </a:r>
            <a:r>
              <a:rPr lang="ru-RU" sz="1400" b="1" dirty="0" err="1"/>
              <a:t>Челпаченко</a:t>
            </a:r>
            <a:r>
              <a:rPr lang="ru-RU" sz="1400" b="1" dirty="0"/>
              <a:t> [и др.] ; под общ. ред. В. Г. </a:t>
            </a:r>
            <a:r>
              <a:rPr lang="ru-RU" sz="1400" b="1" dirty="0" err="1"/>
              <a:t>Рындак</a:t>
            </a:r>
            <a:r>
              <a:rPr lang="ru-RU" sz="1400" b="1" dirty="0"/>
              <a:t>. — Москва : ИНФРА-М, 2021. — 421 с. — (Среднее профессиональное образование). </a:t>
            </a:r>
            <a:endParaRPr lang="ru-RU" sz="1400" b="1" dirty="0" smtClean="0"/>
          </a:p>
          <a:p>
            <a:pPr algn="just"/>
            <a:endParaRPr lang="ru-RU" sz="1400" b="1" dirty="0" smtClean="0"/>
          </a:p>
          <a:p>
            <a:pPr algn="just"/>
            <a:r>
              <a:rPr lang="ru-RU" sz="1200" dirty="0"/>
              <a:t>Целью учебника является повышение уровня и качества научно-методической подготовки специалистов среднего звена, педагогов-практиков, внедрение современных технологий образования. Учебник подготовлен в соответствии с требованиями федеральных государственных образовательных стандартов среднего профессионального образования последнего поколения.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3" y="3645024"/>
            <a:ext cx="20867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09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711" y="470192"/>
            <a:ext cx="6390769" cy="2893100"/>
          </a:xfrm>
          <a:prstGeom prst="rect">
            <a:avLst/>
          </a:prstGeom>
        </p:spPr>
        <p:txBody>
          <a:bodyPr wrap="square">
            <a:spAutoFit/>
          </a:bodyPr>
          <a:lstStyle/>
          <a:p>
            <a:pPr algn="just"/>
            <a:r>
              <a:rPr lang="ru-RU" sz="1400" b="1" dirty="0"/>
              <a:t>Кроль В. М. Педагогика : учебное пособие / В. М. Кроль. — Москва : РИОР : ИНФРА-М, 2020. — 303 с. — (Среднее профессиональное образование). </a:t>
            </a:r>
            <a:endParaRPr lang="ru-RU" sz="1400" b="1" dirty="0" smtClean="0"/>
          </a:p>
          <a:p>
            <a:pPr algn="just"/>
            <a:endParaRPr lang="ru-RU" sz="1400" b="1" dirty="0" smtClean="0"/>
          </a:p>
          <a:p>
            <a:pPr algn="just"/>
            <a:r>
              <a:rPr lang="ru-RU" sz="1400" dirty="0"/>
              <a:t>Учебное пособие представляет собой многоплановый и в то же время целостный курс, рассматривающий основные факты, теории и проблемы педагогики. Изложены основы современных образовательных, в том числе информационных технологий, а также основы психологического инструментария педагога (элементы педагогической психологии). Учебный материал изложен живым языком, снабжен большим количеством иллюстраций и направлен на формирование социальной устойчивости молодого специалиста.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4419"/>
            <a:ext cx="2049016" cy="299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01711" y="3765987"/>
            <a:ext cx="6434933" cy="2246769"/>
          </a:xfrm>
          <a:prstGeom prst="rect">
            <a:avLst/>
          </a:prstGeom>
        </p:spPr>
        <p:txBody>
          <a:bodyPr wrap="square">
            <a:spAutoFit/>
          </a:bodyPr>
          <a:lstStyle/>
          <a:p>
            <a:pPr algn="just"/>
            <a:r>
              <a:rPr lang="ru-RU" sz="1400" b="1" dirty="0"/>
              <a:t>Богданов Г. Ф.  Основы преподавания хореографических дисциплин : учебное пособие для СПО / Г. Ф. Богданов. — Москва : Издательство </a:t>
            </a:r>
            <a:r>
              <a:rPr lang="ru-RU" sz="1400" b="1" dirty="0" err="1"/>
              <a:t>Юрайт</a:t>
            </a:r>
            <a:r>
              <a:rPr lang="ru-RU" sz="1400" b="1" dirty="0"/>
              <a:t>, 2022. — 152 с. — (Профессиональное образование). </a:t>
            </a:r>
            <a:endParaRPr lang="ru-RU" sz="1400" b="1" dirty="0" smtClean="0"/>
          </a:p>
          <a:p>
            <a:pPr algn="just"/>
            <a:endParaRPr lang="ru-RU" sz="1400" b="1" dirty="0" smtClean="0"/>
          </a:p>
          <a:p>
            <a:pPr algn="just"/>
            <a:r>
              <a:rPr lang="ru-RU" sz="1400" dirty="0"/>
              <a:t>Учебник посвящен самодеятельному хореографическому творчеству в контексте современной культуры России. В книге рассмотрено организационно-творческое взаимодействие участников любительского коллектива, в частности его психолого-педагогические аспекты, и роль руководителя при этом.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31353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705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04664"/>
            <a:ext cx="6480720" cy="2062103"/>
          </a:xfrm>
          <a:prstGeom prst="rect">
            <a:avLst/>
          </a:prstGeom>
        </p:spPr>
        <p:txBody>
          <a:bodyPr wrap="square">
            <a:spAutoFit/>
          </a:bodyPr>
          <a:lstStyle/>
          <a:p>
            <a:pPr algn="just"/>
            <a:r>
              <a:rPr lang="ru-RU" sz="1400" b="1" dirty="0" err="1"/>
              <a:t>Кренке</a:t>
            </a:r>
            <a:r>
              <a:rPr lang="ru-RU" sz="1400" b="1" dirty="0"/>
              <a:t>  Ю. А. Практический курс воспитания актера : учебное пособие / Ю. А. </a:t>
            </a:r>
            <a:r>
              <a:rPr lang="ru-RU" sz="1400" b="1" dirty="0" err="1"/>
              <a:t>Кренке</a:t>
            </a:r>
            <a:r>
              <a:rPr lang="ru-RU" sz="1400" b="1" dirty="0"/>
              <a:t> ; под редакцией Б. Е. </a:t>
            </a:r>
            <a:r>
              <a:rPr lang="ru-RU" sz="1400" b="1" dirty="0" err="1"/>
              <a:t>Захавы</a:t>
            </a:r>
            <a:r>
              <a:rPr lang="ru-RU" sz="1400" b="1" dirty="0"/>
              <a:t>. — 2-е изд., стер. — Санкт-Петербург : Планета музыки, 2021. — 288 с. </a:t>
            </a:r>
            <a:endParaRPr lang="ru-RU" sz="1400" b="1" dirty="0" smtClean="0"/>
          </a:p>
          <a:p>
            <a:pPr algn="just"/>
            <a:endParaRPr lang="ru-RU" sz="14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074402" cy="322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408712" cy="2062103"/>
          </a:xfrm>
          <a:prstGeom prst="rect">
            <a:avLst/>
          </a:prstGeom>
        </p:spPr>
        <p:txBody>
          <a:bodyPr wrap="square">
            <a:spAutoFit/>
          </a:bodyPr>
          <a:lstStyle/>
          <a:p>
            <a:pPr algn="just"/>
            <a:r>
              <a:rPr lang="ru-RU" sz="1400" b="1" dirty="0"/>
              <a:t>Кипнис М.  Актерский тренинг. Драма. Импровизация. Дилемма. Мастер-класс : учебное пособие / М. Кипнис. - 4-е изд., стер. - Санкт-Петербург : Лань, 2019. - 320 с. </a:t>
            </a:r>
            <a:endParaRPr lang="ru-RU" sz="1400" b="1" dirty="0" smtClean="0"/>
          </a:p>
          <a:p>
            <a:pPr algn="just"/>
            <a:endParaRPr lang="ru-RU" sz="14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«мастер-класс»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3"/>
            <a:ext cx="20744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9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04664"/>
            <a:ext cx="6552728" cy="2062103"/>
          </a:xfrm>
          <a:prstGeom prst="rect">
            <a:avLst/>
          </a:prstGeom>
        </p:spPr>
        <p:txBody>
          <a:bodyPr wrap="square">
            <a:spAutoFit/>
          </a:bodyPr>
          <a:lstStyle/>
          <a:p>
            <a:pPr algn="just"/>
            <a:r>
              <a:rPr lang="ru-RU" sz="1400" b="1" dirty="0"/>
              <a:t>Кипнис М. Актёрский тренинг. Драма. Импровизация. Дилемма. Мастер-класс : учебное пособие / М. Кипнис.— Санкт-Петербург : Лань, Планета музыки, 2021. — 320 с. </a:t>
            </a:r>
            <a:endParaRPr lang="ru-RU" sz="1400" b="1" dirty="0" smtClean="0"/>
          </a:p>
          <a:p>
            <a:pPr algn="just"/>
            <a:endParaRPr lang="ru-RU" sz="14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«мастер-класс»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911474" cy="28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552728" cy="2062103"/>
          </a:xfrm>
          <a:prstGeom prst="rect">
            <a:avLst/>
          </a:prstGeom>
        </p:spPr>
        <p:txBody>
          <a:bodyPr wrap="square">
            <a:spAutoFit/>
          </a:bodyPr>
          <a:lstStyle/>
          <a:p>
            <a:pPr algn="just"/>
            <a:r>
              <a:rPr lang="ru-RU" sz="1400" b="1" dirty="0" err="1"/>
              <a:t>Кренке</a:t>
            </a:r>
            <a:r>
              <a:rPr lang="ru-RU" sz="1400" b="1" dirty="0"/>
              <a:t> Ю. А. Практический курс воспитания актера : учебное пособие / Ю. А. </a:t>
            </a:r>
            <a:r>
              <a:rPr lang="ru-RU" sz="1400" b="1" dirty="0" err="1"/>
              <a:t>Кренке</a:t>
            </a:r>
            <a:r>
              <a:rPr lang="ru-RU" sz="1400" b="1" dirty="0"/>
              <a:t> ; под редакцией Б. Е. </a:t>
            </a:r>
            <a:r>
              <a:rPr lang="ru-RU" sz="1400" b="1" dirty="0" err="1"/>
              <a:t>Захавы</a:t>
            </a:r>
            <a:r>
              <a:rPr lang="ru-RU" sz="1400" b="1" dirty="0"/>
              <a:t>. — 2-е изд., стер. — Санкт-Петербург : Планета музыки, 2021. — 288 с. </a:t>
            </a:r>
            <a:endParaRPr lang="ru-RU" sz="1400" b="1" dirty="0" smtClean="0"/>
          </a:p>
          <a:p>
            <a:pPr algn="just"/>
            <a:endParaRPr lang="ru-RU" sz="14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1911474" cy="278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8726362"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99394" y="3933056"/>
            <a:ext cx="6606480" cy="2585323"/>
          </a:xfrm>
          <a:prstGeom prst="rect">
            <a:avLst/>
          </a:prstGeom>
        </p:spPr>
        <p:txBody>
          <a:bodyPr wrap="square">
            <a:spAutoFit/>
          </a:bodyPr>
          <a:lstStyle/>
          <a:p>
            <a:pPr algn="just"/>
            <a:r>
              <a:rPr lang="ru-RU" sz="1400" b="1" dirty="0"/>
              <a:t>Волконский С. М. Человек на сцене : учебное пособие / С. М. Волконский.  — Санкт-Петербург : Лань, Планета музыки, 2021. — 144 с. </a:t>
            </a:r>
            <a:endParaRPr lang="ru-RU" sz="14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a:t>
            </a:r>
            <a:r>
              <a:rPr lang="ru-RU" sz="1200" dirty="0" err="1"/>
              <a:t>Далькроза</a:t>
            </a:r>
            <a:r>
              <a:rPr lang="ru-RU" sz="1200" dirty="0"/>
              <a:t>;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Книга предназначена студентам и педагогам средних специальных учебных заведений.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687837"/>
            <a:ext cx="2016224" cy="304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8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363" y="404664"/>
            <a:ext cx="6552728" cy="1877437"/>
          </a:xfrm>
          <a:prstGeom prst="rect">
            <a:avLst/>
          </a:prstGeom>
        </p:spPr>
        <p:txBody>
          <a:bodyPr wrap="square">
            <a:spAutoFit/>
          </a:bodyPr>
          <a:lstStyle/>
          <a:p>
            <a:pPr algn="just"/>
            <a:r>
              <a:rPr lang="ru-RU" sz="1400" b="1" dirty="0" err="1"/>
              <a:t>Захава</a:t>
            </a:r>
            <a:r>
              <a:rPr lang="ru-RU" sz="1400" b="1" dirty="0"/>
              <a:t> Б. Е. Современники. Вахтангов. Мейерхольд : учебное пособие / Б. Е. </a:t>
            </a:r>
            <a:r>
              <a:rPr lang="ru-RU" sz="1400" b="1" dirty="0" err="1"/>
              <a:t>Захава</a:t>
            </a:r>
            <a:r>
              <a:rPr lang="ru-RU" sz="1400" b="1" dirty="0"/>
              <a:t> ; под ред. П. </a:t>
            </a:r>
            <a:r>
              <a:rPr lang="ru-RU" sz="1400" b="1" dirty="0" err="1"/>
              <a:t>Любимцева</a:t>
            </a:r>
            <a:r>
              <a:rPr lang="ru-RU" sz="1400" b="1" dirty="0"/>
              <a:t>.. — Санкт-Петербург : Лань, Планета музыки, 2021. — 412 с. </a:t>
            </a:r>
            <a:endParaRPr lang="ru-RU" sz="1400" b="1" dirty="0" smtClean="0"/>
          </a:p>
          <a:p>
            <a:pPr algn="just"/>
            <a:endParaRPr lang="ru-RU" sz="1400" b="1" dirty="0" smtClean="0"/>
          </a:p>
          <a:p>
            <a:pPr algn="just"/>
            <a:r>
              <a:rPr lang="ru-RU" sz="1200" dirty="0"/>
              <a:t>Борис Евгеньевич </a:t>
            </a:r>
            <a:r>
              <a:rPr lang="ru-RU" sz="1200" dirty="0" err="1"/>
              <a:t>Захава</a:t>
            </a:r>
            <a:r>
              <a:rPr lang="ru-RU" sz="1200" dirty="0"/>
              <a:t> (1896-1976) — русский советский театральный актёр, режиссёр, педагог, театровед, народный артист СССР. В данной книге автор пишет не только про Е.Б. Вахтангова и В.Э. Мейерхольда, но также касается других ключевых фигур театральной жизни того периода, с которыми так или иначе контактировали Вахтангов и Мейерхольд.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7"/>
            <a:ext cx="2028025" cy="30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7363" y="3694092"/>
            <a:ext cx="6552728" cy="2062103"/>
          </a:xfrm>
          <a:prstGeom prst="rect">
            <a:avLst/>
          </a:prstGeom>
        </p:spPr>
        <p:txBody>
          <a:bodyPr wrap="square">
            <a:spAutoFit/>
          </a:bodyPr>
          <a:lstStyle/>
          <a:p>
            <a:pPr algn="just"/>
            <a:r>
              <a:rPr lang="ru-RU" sz="1400" b="1" dirty="0"/>
              <a:t>Савина А. А. Театр. Актер. Режиссер: Краткий словарь терминов и понятий: учебное пособие / сост. А. А. Савина. — Санкт-Петербург : Лань, Планета музыки, 2021. — 352 с</a:t>
            </a:r>
            <a:r>
              <a:rPr lang="ru-RU" sz="1400" b="1" dirty="0" smtClean="0"/>
              <a:t>.</a:t>
            </a:r>
          </a:p>
          <a:p>
            <a:pPr algn="just"/>
            <a:r>
              <a:rPr lang="ru-RU" sz="1400" b="1" dirty="0" smtClean="0"/>
              <a:t> </a:t>
            </a:r>
          </a:p>
          <a:p>
            <a:pPr algn="just"/>
            <a:r>
              <a:rPr lang="ru-RU" sz="1200" dirty="0"/>
              <a:t>В словарь </a:t>
            </a:r>
            <a:r>
              <a:rPr lang="ru-RU" sz="1200" dirty="0" smtClean="0"/>
              <a:t>включено </a:t>
            </a:r>
            <a:r>
              <a:rPr lang="ru-RU" sz="1200" dirty="0"/>
              <a:t>более 1200 статей, посвященных самым различным сферам и понятиям, относящимся к театральному искусству. Словарь содержит основные термины из области театральной постановки, декораторского искусства, актерского мастерства, направлений народных национальных театров всего мира, истории театра, драматургии, театральной архитектуры, а также ряд смежных понятий из области музыки, балета и литературы.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22" y="3501008"/>
            <a:ext cx="205902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98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336704" cy="2893100"/>
          </a:xfrm>
          <a:prstGeom prst="rect">
            <a:avLst/>
          </a:prstGeom>
        </p:spPr>
        <p:txBody>
          <a:bodyPr wrap="square">
            <a:spAutoFit/>
          </a:bodyPr>
          <a:lstStyle/>
          <a:p>
            <a:pPr algn="just"/>
            <a:r>
              <a:rPr lang="ru-RU" sz="1400" b="1" dirty="0"/>
              <a:t>Сазонова В. А. Театральная педагогика Ю. А. Завадского : учебное пособие / В. А. Сазонова. — 3-е изд., доп. — Санкт-Петербург : Планета музыки, 2021. — 176 с. </a:t>
            </a:r>
            <a:endParaRPr lang="ru-RU" sz="1400" b="1" dirty="0" smtClean="0"/>
          </a:p>
          <a:p>
            <a:pPr algn="just"/>
            <a:endParaRPr lang="ru-RU" sz="1400" dirty="0" smtClean="0"/>
          </a:p>
          <a:p>
            <a:pPr algn="just"/>
            <a:r>
              <a:rPr lang="ru-RU" sz="1400" dirty="0"/>
              <a:t>Юрий Александрович Завадский – один из крупнейших режиссёров XX века. Более 50 лет Завадский руководил театром Моссовета, воспитав блистательную плеяду актёров: В. Марецкую, Р. Плятта, Н. </a:t>
            </a:r>
            <a:r>
              <a:rPr lang="ru-RU" sz="1400" dirty="0" err="1"/>
              <a:t>Мордвинова</a:t>
            </a:r>
            <a:r>
              <a:rPr lang="ru-RU" sz="1400" dirty="0"/>
              <a:t>, Г. </a:t>
            </a:r>
            <a:r>
              <a:rPr lang="ru-RU" sz="1400" dirty="0" err="1"/>
              <a:t>Жжёнова</a:t>
            </a:r>
            <a:r>
              <a:rPr lang="ru-RU" sz="1400" dirty="0"/>
              <a:t>, М. Терехову, В. Талызину и др. С 1939 года и до конца своей жизни он был профессором кафедры режиссуры </a:t>
            </a:r>
            <a:r>
              <a:rPr lang="ru-RU" sz="1400" dirty="0" err="1"/>
              <a:t>ГИТИСа</a:t>
            </a:r>
            <a:r>
              <a:rPr lang="ru-RU" sz="1400" dirty="0"/>
              <a:t>. В пособии обобщается опыт работы Завадского, прослеживаются пути формирования личности студента – режиссера, раскрывается своеобразие методики Завадского в работе с этюдом на литературной основе.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2562"/>
            <a:ext cx="2140654" cy="31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4236999"/>
            <a:ext cx="6192688" cy="1600438"/>
          </a:xfrm>
          <a:prstGeom prst="rect">
            <a:avLst/>
          </a:prstGeom>
        </p:spPr>
        <p:txBody>
          <a:bodyPr wrap="square">
            <a:spAutoFit/>
          </a:bodyPr>
          <a:lstStyle/>
          <a:p>
            <a:pPr algn="just"/>
            <a:r>
              <a:rPr lang="ru-RU" sz="1400" b="1" dirty="0"/>
              <a:t>Товстоногов Г. А. Зеркало сцены / Г. А. Товстоногов. – 4-е изд. – Москва : Планета музыки, 2021. - 400 с. </a:t>
            </a:r>
            <a:endParaRPr lang="ru-RU" sz="1400" b="1" dirty="0" smtClean="0"/>
          </a:p>
          <a:p>
            <a:pPr algn="just"/>
            <a:endParaRPr lang="ru-RU" sz="1400" b="1" dirty="0" smtClean="0"/>
          </a:p>
          <a:p>
            <a:pPr algn="just"/>
            <a:r>
              <a:rPr lang="ru-RU" sz="1400" dirty="0"/>
              <a:t>Г. А. Товстоногов (1915 — 1989) — советский театральный режиссёр и педагог, Народный артист СССР. Книга содержит статьи и выступления проблемного и общетеоретического характера, режиссерские экспликации, записи репетиций.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4048"/>
            <a:ext cx="2106488" cy="30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78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431435"/>
          </a:xfrm>
          <a:prstGeom prst="rect">
            <a:avLst/>
          </a:prstGeom>
        </p:spPr>
        <p:txBody>
          <a:bodyPr wrap="square">
            <a:spAutoFit/>
          </a:bodyPr>
          <a:lstStyle/>
          <a:p>
            <a:pPr algn="just"/>
            <a:r>
              <a:rPr lang="ru-RU" sz="1400" b="1" dirty="0"/>
              <a:t>Шихматов Л. М. Сценические этюды : учебное пособие / Л. М. Шихматов, В. К. Львова.— Санкт-Петербург : Лань, Планета музыки, 2021. — 320 с. </a:t>
            </a:r>
            <a:endParaRPr lang="ru-RU" sz="1400" b="1" dirty="0" smtClean="0"/>
          </a:p>
          <a:p>
            <a:pPr algn="just"/>
            <a:endParaRPr lang="ru-RU" sz="1400" b="1" dirty="0" smtClean="0"/>
          </a:p>
          <a:p>
            <a:pPr algn="just"/>
            <a:r>
              <a:rPr lang="ru-RU" sz="1200" dirty="0"/>
              <a:t>В книге непосредственных учеников Е. Б. Вахтангова Л. М. Шихматова и В. К. Львовой «Сценические этюды» освещаются вопросы воспитания актера в </a:t>
            </a:r>
            <a:r>
              <a:rPr lang="ru-RU" sz="1200" dirty="0" err="1"/>
              <a:t>Вахтанговской</a:t>
            </a:r>
            <a:r>
              <a:rPr lang="ru-RU" sz="1200" dirty="0"/>
              <a:t> школе. Авторы обобщают свой богатейший педагогический опыт работы со студентами на 1 -м и 2-м году обучения актерскому мастерству Театрального института имени Бориса Щукина. В пособии рассматриваются основные принципы обучения, даются методические рекомендации по освоению предложенных упражнений, а так же освещаются последовательные этапы анализа отрывка и репетиционный процесс.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911474" cy="268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8999"/>
            <a:ext cx="6534472" cy="1877437"/>
          </a:xfrm>
          <a:prstGeom prst="rect">
            <a:avLst/>
          </a:prstGeom>
        </p:spPr>
        <p:txBody>
          <a:bodyPr wrap="square">
            <a:spAutoFit/>
          </a:bodyPr>
          <a:lstStyle/>
          <a:p>
            <a:pPr algn="just"/>
            <a:r>
              <a:rPr lang="ru-RU" sz="1400" b="1" dirty="0" err="1"/>
              <a:t>Шрайман</a:t>
            </a:r>
            <a:r>
              <a:rPr lang="ru-RU" sz="1400" b="1" dirty="0"/>
              <a:t> В. Л. Профессия — актер. С приложением тренинга для актеров драматического театра : учебное пособие / В. Л. </a:t>
            </a:r>
            <a:r>
              <a:rPr lang="ru-RU" sz="1400" b="1" dirty="0" err="1"/>
              <a:t>Шрайман</a:t>
            </a:r>
            <a:r>
              <a:rPr lang="ru-RU" sz="1400" b="1" dirty="0"/>
              <a:t>. — 2-е, стер. — Санкт-Петербург : Планета музыки, 2021. — 148 с. </a:t>
            </a:r>
            <a:endParaRPr lang="ru-RU" sz="1400" b="1" dirty="0" smtClean="0"/>
          </a:p>
          <a:p>
            <a:pPr algn="just"/>
            <a:endParaRPr lang="ru-RU" sz="1400" b="1" dirty="0" smtClean="0"/>
          </a:p>
          <a:p>
            <a:pPr algn="just"/>
            <a:r>
              <a:rPr lang="ru-RU" sz="1200" dirty="0"/>
              <a:t>Книга «Профессия — актер» представляет собой подборку упражнений тренинга актерского мастерства, упражнений на развитие воображения, фантазии, речевого аппарата. Особое место занимает в книге глава «Что такое искусство?» В ней автор пробует сформулировать подчас бессознательные, но существующие реально цели творческого акта.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7"/>
            <a:ext cx="1911474" cy="287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2693045"/>
          </a:xfrm>
          <a:prstGeom prst="rect">
            <a:avLst/>
          </a:prstGeom>
        </p:spPr>
        <p:txBody>
          <a:bodyPr wrap="square">
            <a:spAutoFit/>
          </a:bodyPr>
          <a:lstStyle/>
          <a:p>
            <a:pPr algn="just"/>
            <a:r>
              <a:rPr lang="ru-RU" sz="1300" b="1" dirty="0"/>
              <a:t>Волконский С. М. Человек на сцене : учебное пособие / С. М. Волконский.  — Санкт-Петербург : Лань, Планета музыки, 2021. — 144 с. </a:t>
            </a:r>
            <a:endParaRPr lang="ru-RU" sz="1300" b="1" dirty="0" smtClean="0"/>
          </a:p>
          <a:p>
            <a:pPr algn="just"/>
            <a:endParaRPr lang="ru-RU" sz="1300" b="1" dirty="0" smtClean="0"/>
          </a:p>
          <a:p>
            <a:pPr algn="just"/>
            <a:r>
              <a:rPr lang="ru-RU" sz="13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a:t>
            </a:r>
            <a:r>
              <a:rPr lang="ru-RU" sz="1300" dirty="0" err="1"/>
              <a:t>Далькроза</a:t>
            </a:r>
            <a:r>
              <a:rPr lang="ru-RU" sz="1300" dirty="0"/>
              <a:t>;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1911474"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50307"/>
            <a:ext cx="6606480" cy="2246769"/>
          </a:xfrm>
          <a:prstGeom prst="rect">
            <a:avLst/>
          </a:prstGeom>
        </p:spPr>
        <p:txBody>
          <a:bodyPr wrap="square">
            <a:spAutoFit/>
          </a:bodyPr>
          <a:lstStyle/>
          <a:p>
            <a:pPr algn="just"/>
            <a:r>
              <a:rPr lang="ru-RU" sz="1400" b="1" dirty="0" err="1"/>
              <a:t>Захава</a:t>
            </a:r>
            <a:r>
              <a:rPr lang="ru-RU" sz="1400" b="1" dirty="0"/>
              <a:t> Б. Е. Мастерство актера и режиссера: учебное пособие / Б. Е. </a:t>
            </a:r>
            <a:r>
              <a:rPr lang="ru-RU" sz="1400" b="1" dirty="0" err="1"/>
              <a:t>Захава</a:t>
            </a:r>
            <a:r>
              <a:rPr lang="ru-RU" sz="1400" b="1" dirty="0"/>
              <a:t>.  — Санкт-Петербург : Лань, Планета музыки, 2021. — 456 с</a:t>
            </a:r>
            <a:r>
              <a:rPr lang="ru-RU" sz="1400" b="1" dirty="0" smtClean="0"/>
              <a:t>.</a:t>
            </a:r>
          </a:p>
          <a:p>
            <a:pPr algn="just"/>
            <a:endParaRPr lang="ru-RU" sz="1400" b="1" dirty="0" smtClean="0"/>
          </a:p>
          <a:p>
            <a:pPr algn="just"/>
            <a:r>
              <a:rPr lang="ru-RU" sz="1400" b="1" dirty="0"/>
              <a:t> </a:t>
            </a:r>
            <a:r>
              <a:rPr lang="ru-RU" sz="1400" dirty="0"/>
              <a:t>Б. Е. </a:t>
            </a:r>
            <a:r>
              <a:rPr lang="ru-RU" sz="1400" dirty="0" err="1"/>
              <a:t>Захава</a:t>
            </a:r>
            <a:r>
              <a:rPr lang="ru-RU" sz="1400" dirty="0"/>
              <a:t> (1896–1976) — выдающийся театральный педагог, режиссер и артист. В данной книге автор </a:t>
            </a:r>
            <a:r>
              <a:rPr lang="ru-RU" sz="1400" dirty="0" err="1"/>
              <a:t>обощил</a:t>
            </a:r>
            <a:r>
              <a:rPr lang="ru-RU" sz="1400" dirty="0"/>
              <a:t> весь свой жизненный, актерски и педагогический опыт, сформулировал основные методы воспитания и обучения будущих артистов и </a:t>
            </a:r>
            <a:r>
              <a:rPr lang="ru-RU" sz="1400" dirty="0" err="1"/>
              <a:t>рижессеров</a:t>
            </a:r>
            <a:r>
              <a:rPr lang="ru-RU" sz="1400" dirty="0"/>
              <a:t>. Пособие имеет не только теоретическое, но и практическое значение. В нем представлена система упражнений, необходимых всем начинающим актерам.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32174"/>
            <a:ext cx="1911474" cy="28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47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6462" y="548680"/>
            <a:ext cx="6446018" cy="2400657"/>
          </a:xfrm>
          <a:prstGeom prst="rect">
            <a:avLst/>
          </a:prstGeom>
        </p:spPr>
        <p:txBody>
          <a:bodyPr wrap="square">
            <a:spAutoFit/>
          </a:bodyPr>
          <a:lstStyle/>
          <a:p>
            <a:pPr algn="just"/>
            <a:r>
              <a:rPr lang="ru-RU" sz="1400" b="1" dirty="0"/>
              <a:t>Станиславский, К. С.  Работа актера над собой в 2 ч. Часть 1 / К. С. Станиславский. — Москва : Издательство </a:t>
            </a:r>
            <a:r>
              <a:rPr lang="ru-RU" sz="1400" b="1" dirty="0" err="1"/>
              <a:t>Юрайт</a:t>
            </a:r>
            <a:r>
              <a:rPr lang="ru-RU" sz="1400" b="1" dirty="0"/>
              <a:t>, 2020. — 171 с. </a:t>
            </a:r>
            <a:endParaRPr lang="ru-RU" sz="1400" b="1" dirty="0" smtClean="0"/>
          </a:p>
          <a:p>
            <a:pPr algn="just"/>
            <a:endParaRPr lang="ru-RU" sz="1400" b="1" dirty="0" smtClean="0"/>
          </a:p>
          <a:p>
            <a:pPr algn="just"/>
            <a:r>
              <a:rPr lang="ru-RU" sz="1200" dirty="0"/>
              <a:t>Перед вами одно из самых знаменитых и востребованных произведений великого русского режиссера, знаменитого актера, педагога и театрального деятеля К. С. Станиславского. Этот труд на протяжении многих десятилетий является настольной книгой любого актера и режиссера. Его по праву называют одним из самых знаменитых учебников по актерскому мастерству. В этой книге последовательно изложено содержание системы К. С. Станиславского, которая и сегодня лежит в основе практического обучения актеров и режиссеров. Настоящая книга публикуется по тексту первого издания на русском языке (М. : Гос. изд-во «Художественная литература», 1938).</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6462" cy="37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31940"/>
            <a:ext cx="6192688" cy="2954655"/>
          </a:xfrm>
          <a:prstGeom prst="rect">
            <a:avLst/>
          </a:prstGeom>
        </p:spPr>
        <p:txBody>
          <a:bodyPr wrap="square">
            <a:spAutoFit/>
          </a:bodyPr>
          <a:lstStyle/>
          <a:p>
            <a:pPr algn="just"/>
            <a:r>
              <a:rPr lang="ru-RU" sz="1400" b="1" dirty="0"/>
              <a:t>Станиславский, К. С.  Работа актера над собой в 2 ч. Часть 2 / К. С. Станиславский. — Москва : Издательство </a:t>
            </a:r>
            <a:r>
              <a:rPr lang="ru-RU" sz="1400" b="1" dirty="0" err="1"/>
              <a:t>Юрайт</a:t>
            </a:r>
            <a:r>
              <a:rPr lang="ru-RU" sz="1400" b="1" dirty="0"/>
              <a:t>, 2020. — 215 с</a:t>
            </a:r>
            <a:r>
              <a:rPr lang="ru-RU" sz="1400" b="1" dirty="0" smtClean="0"/>
              <a:t>.</a:t>
            </a:r>
          </a:p>
          <a:p>
            <a:pPr algn="just"/>
            <a:r>
              <a:rPr lang="ru-RU" sz="1200" dirty="0"/>
              <a:t> Деятельность К. С. Станиславского оказала значительное влияние на российский и мировой театр XX в. Он впервые утвердил на российской сцене принципы режиссерского театра (единство художественного замысла, подчиняющего себе все элементы спектакля; целостность актерского ансамбля; психологическую обусловленность мизансцен), а также разработал методологию актерского творчества, технику органичного перевоплощения в образ («система Станиславского»). Его учениками и последователями были выдающиеся театральные деятели, режиссеры и актеры: В. Э. Мейерхольд, М. А. Чехов, Е. Б. Вахтангов, О. Н. </a:t>
            </a:r>
            <a:r>
              <a:rPr lang="ru-RU" sz="1200" dirty="0" err="1"/>
              <a:t>Андровская</a:t>
            </a:r>
            <a:r>
              <a:rPr lang="ru-RU" sz="1200" dirty="0"/>
              <a:t>, А. П. Зуева, Н. П. Баталов, М. Н. Кедров, Б. Н. Ливанов, А. Н. Грибов, М. М. Яншин и многие другие. Система Станиславского и сегодня лежит в основе практического обучения актеров и режиссеров.</a:t>
            </a:r>
            <a:endParaRPr lang="ru-RU" sz="1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0689"/>
            <a:ext cx="241176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76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1600438"/>
          </a:xfrm>
          <a:prstGeom prst="rect">
            <a:avLst/>
          </a:prstGeom>
        </p:spPr>
        <p:txBody>
          <a:bodyPr wrap="square">
            <a:spAutoFit/>
          </a:bodyPr>
          <a:lstStyle/>
          <a:p>
            <a:pPr algn="just"/>
            <a:r>
              <a:rPr lang="ru-RU" sz="1400" b="1" dirty="0"/>
              <a:t>Казанцева Л. П. Содержание музыкального произведения в контексте музыкальной жизни : учебное пособие / Л. П. Казанцева. — Санкт-Петербург : Лань, Планета музыки, 2021. — 192 с. </a:t>
            </a:r>
            <a:endParaRPr lang="ru-RU" sz="1400" b="1" dirty="0" smtClean="0"/>
          </a:p>
          <a:p>
            <a:pPr algn="just"/>
            <a:endParaRPr lang="ru-RU" sz="1400" b="1" dirty="0" smtClean="0"/>
          </a:p>
          <a:p>
            <a:pPr algn="just"/>
            <a:r>
              <a:rPr lang="ru-RU" sz="1400" dirty="0"/>
              <a:t>Издание представляет собою изложение двух тем курса, посвященных особенностям музыкального содержания в исполнительской интерпретации и </a:t>
            </a:r>
            <a:r>
              <a:rPr lang="ru-RU" sz="1400" dirty="0" err="1"/>
              <a:t>слушательском</a:t>
            </a:r>
            <a:r>
              <a:rPr lang="ru-RU" sz="1400" dirty="0"/>
              <a:t> восприятии.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062669" cy="287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9000"/>
            <a:ext cx="6390456" cy="2462213"/>
          </a:xfrm>
          <a:prstGeom prst="rect">
            <a:avLst/>
          </a:prstGeom>
        </p:spPr>
        <p:txBody>
          <a:bodyPr wrap="square">
            <a:spAutoFit/>
          </a:bodyPr>
          <a:lstStyle/>
          <a:p>
            <a:pPr algn="just"/>
            <a:r>
              <a:rPr lang="ru-RU" sz="1400" b="1" dirty="0"/>
              <a:t>Драгомиров П. Н. Учебник сольфеджио : учебное пособие / П. Н. Драгомиров. — Санкт-Петербург : Лань, Планета музыки, 2021. — 64 с. </a:t>
            </a:r>
            <a:endParaRPr lang="ru-RU" sz="1400" b="1" dirty="0" smtClean="0"/>
          </a:p>
          <a:p>
            <a:pPr algn="just"/>
            <a:endParaRPr lang="ru-RU" sz="1400" b="1" dirty="0" smtClean="0"/>
          </a:p>
          <a:p>
            <a:pPr algn="just"/>
            <a:r>
              <a:rPr lang="ru-RU" sz="1400" dirty="0"/>
              <a:t>Драгомиров Павел Нилович (1880 - 1938) – хоровой дирижер, регент, композитор, педагог. Составленный им «Учебник сольфеджио» – популярное учебное пособие, предназначенное для детских музыкальных школ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композиторов-классиков.</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284984"/>
            <a:ext cx="2062668" cy="295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7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60648"/>
            <a:ext cx="6606480" cy="2246769"/>
          </a:xfrm>
          <a:prstGeom prst="rect">
            <a:avLst/>
          </a:prstGeom>
        </p:spPr>
        <p:txBody>
          <a:bodyPr wrap="square">
            <a:spAutoFit/>
          </a:bodyPr>
          <a:lstStyle/>
          <a:p>
            <a:pPr algn="just"/>
            <a:r>
              <a:rPr lang="ru-RU" sz="1400" b="1" dirty="0"/>
              <a:t>Заднепровская Г. В. Анализ музыкальных произведений  : учебник / Г. В. Заднепровская. — Санкт-Петербург : Лань, Планета музыки, 2021. — 272 с. </a:t>
            </a:r>
            <a:endParaRPr lang="ru-RU" sz="1400" b="1" dirty="0" smtClean="0"/>
          </a:p>
          <a:p>
            <a:pPr algn="just"/>
            <a:endParaRPr lang="ru-RU" sz="1400" b="1" dirty="0" smtClean="0"/>
          </a:p>
          <a:p>
            <a:pPr algn="just"/>
            <a:r>
              <a:rPr lang="ru-RU" sz="1200" dirty="0"/>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классико-романтических 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91147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429000"/>
            <a:ext cx="6606480" cy="2800767"/>
          </a:xfrm>
          <a:prstGeom prst="rect">
            <a:avLst/>
          </a:prstGeom>
        </p:spPr>
        <p:txBody>
          <a:bodyPr wrap="square">
            <a:spAutoFit/>
          </a:bodyPr>
          <a:lstStyle/>
          <a:p>
            <a:pPr algn="just"/>
            <a:r>
              <a:rPr lang="ru-RU" sz="1400" b="1" dirty="0" err="1"/>
              <a:t>Пузыревский</a:t>
            </a:r>
            <a:r>
              <a:rPr lang="ru-RU" sz="1400" b="1" dirty="0"/>
              <a:t>  А. И. Учебник элементарной теории музыки : учебник / А. И. </a:t>
            </a:r>
            <a:r>
              <a:rPr lang="ru-RU" sz="1400" b="1" dirty="0" err="1"/>
              <a:t>Пузыревский</a:t>
            </a:r>
            <a:r>
              <a:rPr lang="ru-RU" sz="1400" b="1" dirty="0"/>
              <a:t>.— Санкт-Петербург : Лань, Планета музыки, 2021. — 184 с. </a:t>
            </a:r>
            <a:endParaRPr lang="ru-RU" sz="1400" b="1" dirty="0" smtClean="0"/>
          </a:p>
          <a:p>
            <a:pPr algn="just"/>
            <a:endParaRPr lang="ru-RU" sz="1400" b="1" dirty="0" smtClean="0"/>
          </a:p>
          <a:p>
            <a:pPr algn="just"/>
            <a:r>
              <a:rPr lang="ru-RU" sz="1200" dirty="0"/>
              <a:t>А. И. </a:t>
            </a:r>
            <a:r>
              <a:rPr lang="ru-RU" sz="1200" dirty="0" err="1"/>
              <a:t>Пузыревский</a:t>
            </a:r>
            <a:r>
              <a:rPr lang="ru-RU" sz="1200" dirty="0"/>
              <a:t> (1855–1917) — известный российский историк и теоретик музыки, педагог. Данная книга представляет собой учебник по элементарной теории музыки. Приводятся предварительные сведения о музыкальном звуке и его свойствах, о музыкальной системе, о тоне и полутоне. Описывается музыкальная номенклатура, включающая систему названий музыкальных звуков, названия октав и их деление на ступени; рассматривается система условных обозначений в музыке (нотация). Излагаются три основных отдела элементарной теории музыки — учение о размере и ритме, учение о гаммах и учение об интервалах. В приложениях содержатся практические упражнения по всем отделам курса элементарной теории музыки.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1902623" cy="28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07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791</TotalTime>
  <Words>8028</Words>
  <Application>Microsoft Office PowerPoint</Application>
  <PresentationFormat>Экран (4:3)</PresentationFormat>
  <Paragraphs>232</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42</cp:revision>
  <dcterms:created xsi:type="dcterms:W3CDTF">2022-10-04T11:07:49Z</dcterms:created>
  <dcterms:modified xsi:type="dcterms:W3CDTF">2022-11-15T10:02:58Z</dcterms:modified>
</cp:coreProperties>
</file>