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2" r:id="rId3"/>
    <p:sldId id="293" r:id="rId4"/>
    <p:sldId id="291" r:id="rId5"/>
    <p:sldId id="257" r:id="rId6"/>
    <p:sldId id="258" r:id="rId7"/>
    <p:sldId id="261" r:id="rId8"/>
    <p:sldId id="262" r:id="rId9"/>
    <p:sldId id="263" r:id="rId10"/>
    <p:sldId id="289" r:id="rId11"/>
    <p:sldId id="290" r:id="rId12"/>
    <p:sldId id="264" r:id="rId13"/>
    <p:sldId id="268" r:id="rId14"/>
    <p:sldId id="294" r:id="rId15"/>
    <p:sldId id="269" r:id="rId16"/>
    <p:sldId id="272" r:id="rId17"/>
    <p:sldId id="267" r:id="rId18"/>
    <p:sldId id="270" r:id="rId19"/>
    <p:sldId id="273" r:id="rId20"/>
    <p:sldId id="275" r:id="rId21"/>
    <p:sldId id="276" r:id="rId22"/>
    <p:sldId id="277" r:id="rId23"/>
    <p:sldId id="282" r:id="rId24"/>
    <p:sldId id="283" r:id="rId25"/>
    <p:sldId id="284" r:id="rId26"/>
    <p:sldId id="278" r:id="rId27"/>
    <p:sldId id="296" r:id="rId28"/>
    <p:sldId id="279" r:id="rId29"/>
    <p:sldId id="280" r:id="rId30"/>
    <p:sldId id="281" r:id="rId31"/>
    <p:sldId id="285" r:id="rId32"/>
    <p:sldId id="286" r:id="rId33"/>
    <p:sldId id="287" r:id="rId34"/>
    <p:sldId id="288" r:id="rId35"/>
    <p:sldId id="295" r:id="rId36"/>
    <p:sldId id="297" r:id="rId37"/>
    <p:sldId id="298" r:id="rId38"/>
    <p:sldId id="299" r:id="rId39"/>
    <p:sldId id="300"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92" autoAdjust="0"/>
    <p:restoredTop sz="94660"/>
  </p:normalViewPr>
  <p:slideViewPr>
    <p:cSldViewPr>
      <p:cViewPr varScale="1">
        <p:scale>
          <a:sx n="72" d="100"/>
          <a:sy n="72" d="100"/>
        </p:scale>
        <p:origin x="-1535" y="-6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4C4E7F56-E05D-4DFC-823A-A636C209A6CA}" type="datetimeFigureOut">
              <a:rPr lang="ru-RU" smtClean="0"/>
              <a:t>19.03.2021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95943811-B211-4352-950F-0B8E043AE79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C4E7F56-E05D-4DFC-823A-A636C209A6CA}" type="datetimeFigureOut">
              <a:rPr lang="ru-RU" smtClean="0"/>
              <a:t>19.03.2021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943811-B211-4352-950F-0B8E043AE79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C4E7F56-E05D-4DFC-823A-A636C209A6CA}" type="datetimeFigureOut">
              <a:rPr lang="ru-RU" smtClean="0"/>
              <a:t>19.03.2021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943811-B211-4352-950F-0B8E043AE79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C4E7F56-E05D-4DFC-823A-A636C209A6CA}" type="datetimeFigureOut">
              <a:rPr lang="ru-RU" smtClean="0"/>
              <a:t>19.03.2021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95943811-B211-4352-950F-0B8E043AE79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4C4E7F56-E05D-4DFC-823A-A636C209A6CA}" type="datetimeFigureOut">
              <a:rPr lang="ru-RU" smtClean="0"/>
              <a:t>19.03.2021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95943811-B211-4352-950F-0B8E043AE796}"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4C4E7F56-E05D-4DFC-823A-A636C209A6CA}" type="datetimeFigureOut">
              <a:rPr lang="ru-RU" smtClean="0"/>
              <a:t>19.03.2021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5943811-B211-4352-950F-0B8E043AE79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4C4E7F56-E05D-4DFC-823A-A636C209A6CA}" type="datetimeFigureOut">
              <a:rPr lang="ru-RU" smtClean="0"/>
              <a:t>19.03.2021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95943811-B211-4352-950F-0B8E043AE796}"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C4E7F56-E05D-4DFC-823A-A636C209A6CA}" type="datetimeFigureOut">
              <a:rPr lang="ru-RU" smtClean="0"/>
              <a:t>19.03.2021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943811-B211-4352-950F-0B8E043AE79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C4E7F56-E05D-4DFC-823A-A636C209A6CA}" type="datetimeFigureOut">
              <a:rPr lang="ru-RU" smtClean="0"/>
              <a:t>19.03.2021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943811-B211-4352-950F-0B8E043AE79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C4E7F56-E05D-4DFC-823A-A636C209A6CA}" type="datetimeFigureOut">
              <a:rPr lang="ru-RU" smtClean="0"/>
              <a:t>19.03.2021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943811-B211-4352-950F-0B8E043AE79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4C4E7F56-E05D-4DFC-823A-A636C209A6CA}" type="datetimeFigureOut">
              <a:rPr lang="ru-RU" smtClean="0"/>
              <a:t>19.03.2021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5943811-B211-4352-950F-0B8E043AE796}"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C4E7F56-E05D-4DFC-823A-A636C209A6CA}" type="datetimeFigureOut">
              <a:rPr lang="ru-RU" smtClean="0"/>
              <a:t>19.03.2021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5943811-B211-4352-950F-0B8E043AE796}"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oteatre.info/" TargetMode="External"/><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564904"/>
            <a:ext cx="8458200" cy="1222375"/>
          </a:xfrm>
        </p:spPr>
        <p:txBody>
          <a:bodyPr/>
          <a:lstStyle/>
          <a:p>
            <a:pPr algn="ctr"/>
            <a:r>
              <a:rPr lang="ru-RU" dirty="0" smtClean="0"/>
              <a:t>ОБЗОР периодических изданий</a:t>
            </a:r>
            <a:endParaRPr lang="ru-RU" dirty="0"/>
          </a:p>
        </p:txBody>
      </p:sp>
    </p:spTree>
    <p:extLst>
      <p:ext uri="{BB962C8B-B14F-4D97-AF65-F5344CB8AC3E}">
        <p14:creationId xmlns:p14="http://schemas.microsoft.com/office/powerpoint/2010/main" val="183140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gardener.ru/library/magazin/land-diz/g_11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8793"/>
            <a:ext cx="1968153" cy="25367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99792" y="245187"/>
            <a:ext cx="6192688" cy="2677656"/>
          </a:xfrm>
          <a:prstGeom prst="rect">
            <a:avLst/>
          </a:prstGeom>
        </p:spPr>
        <p:txBody>
          <a:bodyPr wrap="square">
            <a:spAutoFit/>
          </a:bodyPr>
          <a:lstStyle/>
          <a:p>
            <a:pPr algn="just"/>
            <a:r>
              <a:rPr lang="ru-RU" sz="1400" b="1" dirty="0"/>
              <a:t>"Ландшафтный дизайн" </a:t>
            </a:r>
            <a:r>
              <a:rPr lang="ru-RU" sz="1400" dirty="0"/>
              <a:t>- первое российское издание о декоративном садоводстве. </a:t>
            </a:r>
            <a:endParaRPr lang="ru-RU" sz="1400" dirty="0" smtClean="0"/>
          </a:p>
          <a:p>
            <a:pPr algn="just"/>
            <a:endParaRPr lang="ru-RU" sz="1400" dirty="0"/>
          </a:p>
          <a:p>
            <a:pPr algn="just"/>
            <a:r>
              <a:rPr lang="ru-RU" sz="1400" dirty="0" smtClean="0"/>
              <a:t>Журнал </a:t>
            </a:r>
            <a:r>
              <a:rPr lang="ru-RU" sz="1400" dirty="0"/>
              <a:t>знакомит читателей с наиболее известными садами и парками России и мира, лучшими работами по ландшафтному дизайну. </a:t>
            </a:r>
            <a:endParaRPr lang="ru-RU" sz="1400" dirty="0" smtClean="0"/>
          </a:p>
          <a:p>
            <a:pPr algn="just"/>
            <a:endParaRPr lang="ru-RU" sz="1400" dirty="0"/>
          </a:p>
          <a:p>
            <a:pPr algn="just"/>
            <a:r>
              <a:rPr lang="ru-RU" sz="1400" dirty="0" smtClean="0"/>
              <a:t>В </a:t>
            </a:r>
            <a:r>
              <a:rPr lang="ru-RU" sz="1400" dirty="0"/>
              <a:t>журнале представлены модные стили и направления ландшафтного дизайна, информация о современных технологиях проведения ландшафтных работ</a:t>
            </a:r>
            <a:r>
              <a:rPr lang="ru-RU" sz="1400" dirty="0" smtClean="0"/>
              <a:t>.</a:t>
            </a:r>
          </a:p>
          <a:p>
            <a:pPr algn="just"/>
            <a:endParaRPr lang="ru-RU" sz="1400" dirty="0"/>
          </a:p>
          <a:p>
            <a:pPr algn="just"/>
            <a:r>
              <a:rPr lang="ru-RU" sz="1400" dirty="0" smtClean="0"/>
              <a:t>Журнал </a:t>
            </a:r>
            <a:r>
              <a:rPr lang="ru-RU" sz="1400" dirty="0"/>
              <a:t>позволит вам взглянуть на оформление ландшафта по-новому и почувствовать стиль сегодняшнего дня.</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534" y="3429000"/>
            <a:ext cx="204515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64693" y="3278594"/>
            <a:ext cx="6048672" cy="2893100"/>
          </a:xfrm>
          <a:prstGeom prst="rect">
            <a:avLst/>
          </a:prstGeom>
        </p:spPr>
        <p:txBody>
          <a:bodyPr wrap="square">
            <a:spAutoFit/>
          </a:bodyPr>
          <a:lstStyle/>
          <a:p>
            <a:pPr algn="just"/>
            <a:r>
              <a:rPr lang="ru-RU" sz="1400" b="1" dirty="0"/>
              <a:t>«</a:t>
            </a:r>
            <a:r>
              <a:rPr lang="en-US" sz="1400" b="1" dirty="0"/>
              <a:t>INTERIOR + DESIGN</a:t>
            </a:r>
            <a:r>
              <a:rPr lang="ru-RU" sz="1400" b="1" dirty="0"/>
              <a:t>»</a:t>
            </a:r>
            <a:r>
              <a:rPr lang="ru-RU" sz="1400" dirty="0"/>
              <a:t> — DIGITAL-FIRST БРЕНД, УНИКАЛЬНЫЙ, ОТВЕЧАЮЩИЙ ИНТЕРЕСАМ ПРОФЕССИОНАЛОВ И ШИРОКОЙ АУДИТОРИИ. </a:t>
            </a:r>
          </a:p>
          <a:p>
            <a:pPr algn="just"/>
            <a:endParaRPr lang="ru-RU" sz="1400" dirty="0"/>
          </a:p>
          <a:p>
            <a:pPr algn="just"/>
            <a:r>
              <a:rPr lang="ru-RU" sz="1400" dirty="0"/>
              <a:t>«НАША МИССИЯ: ВДОХНОВЛЯТЬ, ОБУЧАТЬ И ОБЪЕДИНЯТЬ».</a:t>
            </a:r>
          </a:p>
          <a:p>
            <a:pPr algn="just"/>
            <a:endParaRPr lang="ru-RU" sz="1400" dirty="0"/>
          </a:p>
          <a:p>
            <a:pPr algn="just"/>
            <a:r>
              <a:rPr lang="ru-RU" sz="1400" dirty="0"/>
              <a:t>«</a:t>
            </a:r>
            <a:r>
              <a:rPr lang="en-US" sz="1400" dirty="0"/>
              <a:t> </a:t>
            </a:r>
            <a:r>
              <a:rPr lang="ru-RU" sz="1400" dirty="0"/>
              <a:t>…МЫ СОВМЕЩАЕМ ВИЗИОНЕРСКИЕ ИСТОРИИ И ПРАКТИЧЕСКИЕ РЕКОМЕНДАЦИИ. ОТКРЫВАЕМ НОВЫЕ ИМЕНА И РЕШАЕМ ОБРАЗОВАТЕЛЬНЫЕ ЗАДАЧИ. МЫ ВЕРИМ, ЧТО МОДА МОЖЕТ БЫТЬ ИНТЕЛЛЕКТУАЛЬНОЙ, А БОГАТЫЙ ИНТЕРЬЕР — СОВРЕМЕННЫМ. МЫ ПОМОГАЕМ ПРОФЕССИОНАЛАМ И ЛЮБИТЕЛЯМ ОВЛАДЕТЬ ИСКУССТВОМ БЫТЬ СОВРЕМЕННЫМ...»</a:t>
            </a:r>
          </a:p>
        </p:txBody>
      </p:sp>
    </p:spTree>
    <p:extLst>
      <p:ext uri="{BB962C8B-B14F-4D97-AF65-F5344CB8AC3E}">
        <p14:creationId xmlns:p14="http://schemas.microsoft.com/office/powerpoint/2010/main" val="58431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122" y="1628800"/>
            <a:ext cx="2160024" cy="29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32656"/>
            <a:ext cx="6361906" cy="5909310"/>
          </a:xfrm>
          <a:prstGeom prst="rect">
            <a:avLst/>
          </a:prstGeom>
        </p:spPr>
        <p:txBody>
          <a:bodyPr wrap="square">
            <a:spAutoFit/>
          </a:bodyPr>
          <a:lstStyle/>
          <a:p>
            <a:pPr lvl="0" algn="just"/>
            <a:r>
              <a:rPr lang="ru-RU" sz="1400" dirty="0">
                <a:solidFill>
                  <a:prstClr val="black"/>
                </a:solidFill>
              </a:rPr>
              <a:t>Научный журнал </a:t>
            </a:r>
            <a:r>
              <a:rPr lang="ru-RU" sz="1400" b="1" dirty="0">
                <a:solidFill>
                  <a:prstClr val="black"/>
                </a:solidFill>
              </a:rPr>
              <a:t>«Дизайн. Материалы. Технология» </a:t>
            </a:r>
            <a:r>
              <a:rPr lang="ru-RU" sz="1400" dirty="0">
                <a:solidFill>
                  <a:prstClr val="black"/>
                </a:solidFill>
              </a:rPr>
              <a:t>был основан в 2006 году в Санкт-Петербургском государственном университете технологии и дизайна.</a:t>
            </a:r>
          </a:p>
          <a:p>
            <a:pPr lvl="0" algn="just"/>
            <a:r>
              <a:rPr lang="ru-RU" sz="1400" dirty="0">
                <a:solidFill>
                  <a:prstClr val="black"/>
                </a:solidFill>
              </a:rPr>
              <a:t>Цель журнала – освещение современных отечественных и мировых достижений, как в науке, так и искусстве.</a:t>
            </a:r>
          </a:p>
          <a:p>
            <a:pPr lvl="0" algn="just"/>
            <a:endParaRPr lang="ru-RU" sz="1400" dirty="0">
              <a:solidFill>
                <a:prstClr val="black"/>
              </a:solidFill>
            </a:endParaRPr>
          </a:p>
          <a:p>
            <a:pPr lvl="0" algn="just"/>
            <a:r>
              <a:rPr lang="ru-RU" sz="1400" dirty="0">
                <a:solidFill>
                  <a:prstClr val="black"/>
                </a:solidFill>
              </a:rPr>
              <a:t> Данное издание призвано способствовать интеграции разных сфер деятельности человека таких, как техника, технология и художественное творчество. </a:t>
            </a:r>
          </a:p>
          <a:p>
            <a:pPr lvl="0" algn="just"/>
            <a:endParaRPr lang="ru-RU" sz="1400" dirty="0">
              <a:solidFill>
                <a:prstClr val="black"/>
              </a:solidFill>
            </a:endParaRPr>
          </a:p>
          <a:p>
            <a:pPr lvl="0" algn="just"/>
            <a:r>
              <a:rPr lang="ru-RU" sz="1400" dirty="0">
                <a:solidFill>
                  <a:prstClr val="black"/>
                </a:solidFill>
              </a:rPr>
              <a:t>Журнал охватывает широкий круг проблем, связанных с проектированием и внедрением передовых технологий в процесс промышленного производства предметов декоративно-прикладного искусства, реставрации художественных изделий и подготовки специалистов, способных решать задачи как художественного, так и технологического характера в сфере материального производства. Необходимость издания журнала связана с потребностью комплексного рассмотрения вопросов художественного проектирования объектов и технологической подготовки их производства, что позволит на практике реализовать весь потенциал фундаментальных и прикладных исследований, стать необходимой основой их дальнейшего развития.</a:t>
            </a:r>
          </a:p>
          <a:p>
            <a:pPr lvl="0" algn="just"/>
            <a:endParaRPr lang="ru-RU" sz="1400" dirty="0">
              <a:solidFill>
                <a:prstClr val="black"/>
              </a:solidFill>
            </a:endParaRPr>
          </a:p>
          <a:p>
            <a:pPr lvl="0" algn="just"/>
            <a:r>
              <a:rPr lang="ru-RU" sz="1400" dirty="0">
                <a:solidFill>
                  <a:prstClr val="black"/>
                </a:solidFill>
              </a:rPr>
              <a:t>В настоящее время для публикации открыты следующие рубрики:</a:t>
            </a:r>
          </a:p>
          <a:p>
            <a:pPr marL="285750" lvl="0" indent="-285750" algn="just">
              <a:buFont typeface="Arial" panose="020B0604020202020204" pitchFamily="34" charset="0"/>
              <a:buChar char="•"/>
            </a:pPr>
            <a:r>
              <a:rPr lang="ru-RU" sz="1400" dirty="0">
                <a:solidFill>
                  <a:prstClr val="black"/>
                </a:solidFill>
              </a:rPr>
              <a:t>  Дизайн (теория и практика)</a:t>
            </a:r>
          </a:p>
          <a:p>
            <a:pPr marL="285750" lvl="0" indent="-285750" algn="just">
              <a:buFont typeface="Arial" panose="020B0604020202020204" pitchFamily="34" charset="0"/>
              <a:buChar char="•"/>
            </a:pPr>
            <a:r>
              <a:rPr lang="ru-RU" sz="1400" dirty="0">
                <a:solidFill>
                  <a:prstClr val="black"/>
                </a:solidFill>
              </a:rPr>
              <a:t>  Материалы и технологии в современном дизайне</a:t>
            </a:r>
          </a:p>
          <a:p>
            <a:pPr marL="285750" lvl="0" indent="-285750" algn="just">
              <a:buFont typeface="Arial" panose="020B0604020202020204" pitchFamily="34" charset="0"/>
              <a:buChar char="•"/>
            </a:pPr>
            <a:r>
              <a:rPr lang="ru-RU" sz="1400" dirty="0">
                <a:solidFill>
                  <a:prstClr val="black"/>
                </a:solidFill>
              </a:rPr>
              <a:t>  История дизайна и прикладного искусства</a:t>
            </a:r>
          </a:p>
          <a:p>
            <a:pPr marL="285750" lvl="0" indent="-285750" algn="just">
              <a:buFont typeface="Arial" panose="020B0604020202020204" pitchFamily="34" charset="0"/>
              <a:buChar char="•"/>
            </a:pPr>
            <a:r>
              <a:rPr lang="ru-RU" sz="1400" dirty="0">
                <a:solidFill>
                  <a:prstClr val="black"/>
                </a:solidFill>
              </a:rPr>
              <a:t>  Информационные технологии в современном дизайне</a:t>
            </a:r>
          </a:p>
        </p:txBody>
      </p:sp>
    </p:spTree>
    <p:extLst>
      <p:ext uri="{BB962C8B-B14F-4D97-AF65-F5344CB8AC3E}">
        <p14:creationId xmlns:p14="http://schemas.microsoft.com/office/powerpoint/2010/main" val="2584982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odonagrevatel-boyler.ru/wp-content/uploads/zhurnal-avok-52019-37de5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298" y="298944"/>
            <a:ext cx="1944000" cy="275271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121030"/>
            <a:ext cx="6390456" cy="3108543"/>
          </a:xfrm>
          <a:prstGeom prst="rect">
            <a:avLst/>
          </a:prstGeom>
        </p:spPr>
        <p:txBody>
          <a:bodyPr wrap="square">
            <a:spAutoFit/>
          </a:bodyPr>
          <a:lstStyle/>
          <a:p>
            <a:pPr algn="just"/>
            <a:r>
              <a:rPr lang="ru-RU" sz="1400" dirty="0"/>
              <a:t>Журнал </a:t>
            </a:r>
            <a:r>
              <a:rPr lang="ru-RU" sz="1400" b="1" dirty="0"/>
              <a:t>«АВОК»</a:t>
            </a:r>
            <a:r>
              <a:rPr lang="ru-RU" sz="1400" dirty="0"/>
              <a:t> является главным печатным органом Некоммерческого Партнерства АВОК «Инженеры по отоплению, вентиляции, кондиционированию воздуха, теплоснабжению и строительной теплофизике</a:t>
            </a:r>
            <a:r>
              <a:rPr lang="ru-RU" sz="1400" dirty="0" smtClean="0"/>
              <a:t>». </a:t>
            </a:r>
          </a:p>
          <a:p>
            <a:pPr algn="just"/>
            <a:endParaRPr lang="ru-RU" sz="1400" dirty="0"/>
          </a:p>
          <a:p>
            <a:pPr algn="just"/>
            <a:r>
              <a:rPr lang="ru-RU" sz="1400" dirty="0"/>
              <a:t>Журнал основан в 1990 г., «АВОК» — ведущий отраслевой журнал, пользующийся заслуженным авторитетом специалистов в области ОВК. В публикациях объективно отражается отечественный и международный опыт применения различных инженерных решений на современных объектах</a:t>
            </a:r>
            <a:r>
              <a:rPr lang="ru-RU" sz="1400" dirty="0" smtClean="0"/>
              <a:t>.</a:t>
            </a:r>
          </a:p>
          <a:p>
            <a:pPr algn="just"/>
            <a:endParaRPr lang="ru-RU" sz="1400" dirty="0"/>
          </a:p>
          <a:p>
            <a:pPr algn="just"/>
            <a:r>
              <a:rPr lang="ru-RU" sz="1400" dirty="0"/>
              <a:t>Уникальная особенность журнала «АВОК» заключается в том, что он предоставляет специалистам полный спектр информации в области </a:t>
            </a:r>
            <a:r>
              <a:rPr lang="ru-RU" sz="1400" dirty="0" smtClean="0"/>
              <a:t>отопления, вентиляции и кондиционирования в</a:t>
            </a:r>
            <a:r>
              <a:rPr lang="ru-RU" sz="1400" dirty="0"/>
              <a:t> </a:t>
            </a:r>
            <a:r>
              <a:rPr lang="ru-RU" sz="1400" dirty="0" smtClean="0"/>
              <a:t>частности. </a:t>
            </a:r>
            <a:endParaRPr lang="ru-RU" sz="1400" dirty="0"/>
          </a:p>
        </p:txBody>
      </p:sp>
      <p:sp>
        <p:nvSpPr>
          <p:cNvPr id="3" name="Прямоугольник 2"/>
          <p:cNvSpPr/>
          <p:nvPr/>
        </p:nvSpPr>
        <p:spPr>
          <a:xfrm>
            <a:off x="2411760" y="3429000"/>
            <a:ext cx="6617514" cy="3323987"/>
          </a:xfrm>
          <a:prstGeom prst="rect">
            <a:avLst/>
          </a:prstGeom>
        </p:spPr>
        <p:txBody>
          <a:bodyPr wrap="square">
            <a:spAutoFit/>
          </a:bodyPr>
          <a:lstStyle/>
          <a:p>
            <a:pPr algn="just"/>
            <a:r>
              <a:rPr lang="ru-RU" sz="1400" dirty="0"/>
              <a:t>Журнал </a:t>
            </a:r>
            <a:r>
              <a:rPr lang="ru-RU" sz="1400" b="1" dirty="0" smtClean="0"/>
              <a:t>«С.О.К</a:t>
            </a:r>
            <a:r>
              <a:rPr lang="ru-RU" sz="1400" b="1" dirty="0"/>
              <a:t>. (Сантехника. Отопление. Кондиционирование</a:t>
            </a:r>
            <a:r>
              <a:rPr lang="ru-RU" sz="1400" b="1" dirty="0" smtClean="0"/>
              <a:t>)»</a:t>
            </a:r>
            <a:r>
              <a:rPr lang="ru-RU" sz="1400" dirty="0"/>
              <a:t> — ежемесячное отраслевое издание для профессионалов рынка инженерного обустройства зданий и сооружений. С 2002 года журнал помогает специалистам в выборе инженерной сантехники, отопительного и климатического оборудования и технологий, публикуя экспертные оценки и освещая актуальные вопросы отрасли. </a:t>
            </a:r>
            <a:endParaRPr lang="ru-RU" sz="1400" dirty="0" smtClean="0"/>
          </a:p>
          <a:p>
            <a:pPr algn="just"/>
            <a:r>
              <a:rPr lang="ru-RU" sz="1400" dirty="0" smtClean="0"/>
              <a:t>Также </a:t>
            </a:r>
            <a:r>
              <a:rPr lang="ru-RU" sz="1400" dirty="0"/>
              <a:t>информация, размещаемая в издании, даёт понимание происходящего в сегментах энергосбережения, </a:t>
            </a:r>
            <a:r>
              <a:rPr lang="ru-RU" sz="1400" dirty="0" err="1"/>
              <a:t>энергоэффективности</a:t>
            </a:r>
            <a:r>
              <a:rPr lang="ru-RU" sz="1400" dirty="0"/>
              <a:t> и возобновляемой энергетики </a:t>
            </a:r>
          </a:p>
          <a:p>
            <a:pPr algn="just"/>
            <a:endParaRPr lang="ru-RU" sz="1400" dirty="0"/>
          </a:p>
          <a:p>
            <a:pPr algn="just"/>
            <a:r>
              <a:rPr lang="ru-RU" sz="1400" dirty="0"/>
              <a:t>Целевая </a:t>
            </a:r>
            <a:r>
              <a:rPr lang="ru-RU" sz="1400" dirty="0" smtClean="0"/>
              <a:t>аудитория:</a:t>
            </a:r>
            <a:endParaRPr lang="ru-RU" sz="1400" dirty="0"/>
          </a:p>
          <a:p>
            <a:pPr algn="just"/>
            <a:r>
              <a:rPr lang="ru-RU" sz="1400" dirty="0"/>
              <a:t>Проектировщики, архитекторы, монтажники, руководители строительных организаций, производители и поставщики сантехнического, отопительного и климатического оборудования, служащие профильных госучреждений, а также студенты, аспиранты и преподаватели профильных </a:t>
            </a:r>
            <a:r>
              <a:rPr lang="ru-RU" sz="1400" dirty="0" smtClean="0"/>
              <a:t>ВУЗов.</a:t>
            </a:r>
            <a:endParaRPr lang="ru-RU" sz="1400" dirty="0"/>
          </a:p>
        </p:txBody>
      </p:sp>
      <p:pic>
        <p:nvPicPr>
          <p:cNvPr id="1028" name="Picture 4" descr="https://www.c-o-k.ru/images/news/cok/886/886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934" y="3715080"/>
            <a:ext cx="1944000" cy="275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76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Инженерные системы зда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71" y="1556792"/>
            <a:ext cx="1897192" cy="256120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95736" y="946210"/>
            <a:ext cx="6730369" cy="4401205"/>
          </a:xfrm>
          <a:prstGeom prst="rect">
            <a:avLst/>
          </a:prstGeom>
        </p:spPr>
        <p:txBody>
          <a:bodyPr wrap="square">
            <a:spAutoFit/>
          </a:bodyPr>
          <a:lstStyle/>
          <a:p>
            <a:pPr algn="just"/>
            <a:r>
              <a:rPr lang="ru-RU" sz="1400" b="1" dirty="0" smtClean="0"/>
              <a:t>«Инженерные системы зданий</a:t>
            </a:r>
            <a:r>
              <a:rPr lang="ru-RU" sz="1400" dirty="0" smtClean="0"/>
              <a:t>» ежемесячное отраслевое издание для руководителей </a:t>
            </a:r>
            <a:r>
              <a:rPr lang="ru-RU" sz="1400" dirty="0"/>
              <a:t>и </a:t>
            </a:r>
            <a:r>
              <a:rPr lang="ru-RU" sz="1400" dirty="0" smtClean="0"/>
              <a:t>технических специалистов </a:t>
            </a:r>
            <a:r>
              <a:rPr lang="ru-RU" sz="1400" dirty="0"/>
              <a:t>девелоперских и строительных компаний; </a:t>
            </a:r>
            <a:r>
              <a:rPr lang="ru-RU" sz="1400" dirty="0" smtClean="0"/>
              <a:t>владельцев </a:t>
            </a:r>
            <a:r>
              <a:rPr lang="ru-RU" sz="1400" dirty="0"/>
              <a:t>и </a:t>
            </a:r>
            <a:r>
              <a:rPr lang="ru-RU" sz="1400" dirty="0" smtClean="0"/>
              <a:t>инвесторов </a:t>
            </a:r>
            <a:r>
              <a:rPr lang="ru-RU" sz="1400" dirty="0"/>
              <a:t>недвижимости; </a:t>
            </a:r>
            <a:r>
              <a:rPr lang="ru-RU" sz="1400" dirty="0" smtClean="0"/>
              <a:t>архитекторов, дизайнеров, проектировщиков </a:t>
            </a:r>
            <a:r>
              <a:rPr lang="ru-RU" sz="1400" dirty="0"/>
              <a:t>зданий; </a:t>
            </a:r>
            <a:r>
              <a:rPr lang="ru-RU" sz="1400" dirty="0" smtClean="0"/>
              <a:t>специалистов </a:t>
            </a:r>
            <a:r>
              <a:rPr lang="ru-RU" sz="1400" dirty="0"/>
              <a:t>проектных и конструкторских организаций; </a:t>
            </a:r>
            <a:r>
              <a:rPr lang="ru-RU" sz="1400" dirty="0" smtClean="0"/>
              <a:t>руководителей </a:t>
            </a:r>
            <a:r>
              <a:rPr lang="ru-RU" sz="1400" dirty="0"/>
              <a:t>и </a:t>
            </a:r>
            <a:r>
              <a:rPr lang="ru-RU" sz="1400" dirty="0" smtClean="0"/>
              <a:t>технических специалистов </a:t>
            </a:r>
            <a:r>
              <a:rPr lang="ru-RU" sz="1400" dirty="0"/>
              <a:t>управляющих и эксплуатационных компаний; </a:t>
            </a:r>
            <a:r>
              <a:rPr lang="ru-RU" sz="1400" dirty="0" smtClean="0"/>
              <a:t>дистрибьюторов </a:t>
            </a:r>
            <a:r>
              <a:rPr lang="ru-RU" sz="1400" dirty="0"/>
              <a:t>оборудования для оснащения и эксплуатации зданий; </a:t>
            </a:r>
            <a:r>
              <a:rPr lang="ru-RU" sz="1400" dirty="0" smtClean="0"/>
              <a:t>системных интеграторов </a:t>
            </a:r>
            <a:r>
              <a:rPr lang="ru-RU" sz="1400" dirty="0"/>
              <a:t>и </a:t>
            </a:r>
            <a:r>
              <a:rPr lang="ru-RU" sz="1400" dirty="0" smtClean="0"/>
              <a:t>инсталляционных компаний. </a:t>
            </a:r>
          </a:p>
          <a:p>
            <a:pPr algn="just"/>
            <a:endParaRPr lang="ru-RU" sz="1400" dirty="0"/>
          </a:p>
          <a:p>
            <a:pPr algn="just"/>
            <a:r>
              <a:rPr lang="ru-RU" sz="1400" i="1" dirty="0" smtClean="0"/>
              <a:t>В публикациях объективно отражаются материалы по</a:t>
            </a:r>
            <a:r>
              <a:rPr lang="ru-RU" sz="1400" dirty="0" smtClean="0"/>
              <a:t>: </a:t>
            </a:r>
          </a:p>
          <a:p>
            <a:pPr marL="285750" indent="-285750" algn="just">
              <a:buFont typeface="Arial" panose="020B0604020202020204" pitchFamily="34" charset="0"/>
              <a:buChar char="•"/>
            </a:pPr>
            <a:r>
              <a:rPr lang="ru-RU" sz="1400" dirty="0" smtClean="0"/>
              <a:t>Регулированию, стандартам и нормативам. </a:t>
            </a:r>
          </a:p>
          <a:p>
            <a:pPr marL="285750" indent="-285750" algn="just">
              <a:buFont typeface="Arial" panose="020B0604020202020204" pitchFamily="34" charset="0"/>
              <a:buChar char="•"/>
            </a:pPr>
            <a:r>
              <a:rPr lang="ru-RU" sz="1400" dirty="0" smtClean="0"/>
              <a:t>Вопросы профессионального сообщества. Партнерство и сотрудничество.</a:t>
            </a:r>
          </a:p>
          <a:p>
            <a:pPr marL="285750" indent="-285750" algn="just">
              <a:buFont typeface="Arial" panose="020B0604020202020204" pitchFamily="34" charset="0"/>
              <a:buChar char="•"/>
            </a:pPr>
            <a:r>
              <a:rPr lang="ru-RU" sz="1400" dirty="0" smtClean="0"/>
              <a:t>Комплексные </a:t>
            </a:r>
            <a:r>
              <a:rPr lang="ru-RU" sz="1400" dirty="0"/>
              <a:t>проекты и решения "умного дома": российские решения, зарубежный опыт и решения. </a:t>
            </a:r>
            <a:endParaRPr lang="ru-RU" sz="1400" dirty="0" smtClean="0"/>
          </a:p>
          <a:p>
            <a:pPr marL="285750" indent="-285750" algn="just">
              <a:buFont typeface="Arial" panose="020B0604020202020204" pitchFamily="34" charset="0"/>
              <a:buChar char="•"/>
            </a:pPr>
            <a:r>
              <a:rPr lang="ru-RU" sz="1400" dirty="0" smtClean="0"/>
              <a:t>Системы </a:t>
            </a:r>
            <a:r>
              <a:rPr lang="ru-RU" sz="1400" dirty="0"/>
              <a:t>"умного дома": </a:t>
            </a:r>
            <a:r>
              <a:rPr lang="ru-RU" sz="1400" dirty="0" err="1"/>
              <a:t>мультирум</a:t>
            </a:r>
            <a:r>
              <a:rPr lang="ru-RU" sz="1400" dirty="0"/>
              <a:t>, системы диспетчеризации, микроклимат, освещение и энергоснабжение, водоснабжение и канализация, системы контроля и управления доступом, охранно-пожарные системы, телевидение, связь, интернет, обслуживание территории, иные системы. </a:t>
            </a:r>
            <a:endParaRPr lang="ru-RU" sz="1400" dirty="0" smtClean="0"/>
          </a:p>
          <a:p>
            <a:pPr marL="285750" indent="-285750" algn="just">
              <a:buFont typeface="Arial" panose="020B0604020202020204" pitchFamily="34" charset="0"/>
              <a:buChar char="•"/>
            </a:pPr>
            <a:r>
              <a:rPr lang="ru-RU" sz="1400" dirty="0" smtClean="0"/>
              <a:t>Производство </a:t>
            </a:r>
            <a:r>
              <a:rPr lang="ru-RU" sz="1400" dirty="0"/>
              <a:t>для "умного дома". </a:t>
            </a:r>
          </a:p>
        </p:txBody>
      </p:sp>
    </p:spTree>
    <p:extLst>
      <p:ext uri="{BB962C8B-B14F-4D97-AF65-F5344CB8AC3E}">
        <p14:creationId xmlns:p14="http://schemas.microsoft.com/office/powerpoint/2010/main" val="166044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7" y="1124744"/>
            <a:ext cx="2448272" cy="3739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771800" y="148600"/>
            <a:ext cx="6264696" cy="6494085"/>
          </a:xfrm>
          <a:prstGeom prst="rect">
            <a:avLst/>
          </a:prstGeom>
        </p:spPr>
        <p:txBody>
          <a:bodyPr wrap="square">
            <a:spAutoFit/>
          </a:bodyPr>
          <a:lstStyle/>
          <a:p>
            <a:pPr algn="just"/>
            <a:r>
              <a:rPr lang="ru-RU" sz="1600" dirty="0" smtClean="0"/>
              <a:t>Журнал </a:t>
            </a:r>
            <a:r>
              <a:rPr lang="ru-RU" sz="1600" b="1" dirty="0"/>
              <a:t>«Автомобильные дороги» </a:t>
            </a:r>
            <a:r>
              <a:rPr lang="ru-RU" sz="1600" dirty="0"/>
              <a:t>– это ведущее издание дорожного комплекса страны. Издаваясь с 1927 года, он имеет богатую историю и многолетние </a:t>
            </a:r>
            <a:r>
              <a:rPr lang="ru-RU" sz="1600" dirty="0" smtClean="0"/>
              <a:t>традиции. </a:t>
            </a:r>
          </a:p>
          <a:p>
            <a:pPr algn="just"/>
            <a:r>
              <a:rPr lang="ru-RU" sz="1600" dirty="0"/>
              <a:t/>
            </a:r>
            <a:br>
              <a:rPr lang="ru-RU" sz="1600" dirty="0"/>
            </a:br>
            <a:r>
              <a:rPr lang="ru-RU" sz="1600" dirty="0"/>
              <a:t>В журнале «Автомобильные дороги» специалисты находят информацию, аналитику и прогнозы по самому широкому спектру проблем дорожного хозяйства. Источники и объекты финансирования дорожных работ, современные технологии управления, строительства, содержания и ремонта</a:t>
            </a:r>
            <a:r>
              <a:rPr lang="ru-RU" sz="1600" dirty="0" smtClean="0"/>
              <a:t>, </a:t>
            </a:r>
            <a:r>
              <a:rPr lang="ru-RU" sz="1600" dirty="0"/>
              <a:t>технические и технологические новинки, образовательные услуги для специалистов дорожной отрасли, зарубежный опыт, подробные обзоры профильных выставок – это лишь некоторые темы журнала.</a:t>
            </a:r>
            <a:endParaRPr lang="ru-RU" sz="1600" dirty="0" smtClean="0"/>
          </a:p>
          <a:p>
            <a:pPr algn="just"/>
            <a:r>
              <a:rPr lang="ru-RU" sz="1600" dirty="0" smtClean="0"/>
              <a:t>Аудитория </a:t>
            </a:r>
            <a:r>
              <a:rPr lang="ru-RU" sz="1600" dirty="0"/>
              <a:t>журнала: </a:t>
            </a:r>
          </a:p>
          <a:p>
            <a:pPr algn="just"/>
            <a:r>
              <a:rPr lang="ru-RU" sz="1600" dirty="0"/>
              <a:t>• Руководители и служащие государственных органов - федеральных, региональных и муниципальных управлений дорожного хозяйства;</a:t>
            </a:r>
          </a:p>
          <a:p>
            <a:pPr algn="just"/>
            <a:r>
              <a:rPr lang="ru-RU" sz="1600" dirty="0"/>
              <a:t>• </a:t>
            </a:r>
            <a:r>
              <a:rPr lang="ru-RU" sz="1600" dirty="0" smtClean="0"/>
              <a:t>Руководители </a:t>
            </a:r>
            <a:r>
              <a:rPr lang="ru-RU" sz="1600" dirty="0"/>
              <a:t>и служащие общественных организаций и объединений дорожной отрасли;</a:t>
            </a:r>
          </a:p>
          <a:p>
            <a:pPr algn="just"/>
            <a:r>
              <a:rPr lang="ru-RU" sz="1600" dirty="0"/>
              <a:t>• Топ-менеджеры и специалисты предприятий дорожного хозяйства, предприятий машиностроения, лизинговых и страховых компаний;</a:t>
            </a:r>
          </a:p>
          <a:p>
            <a:pPr algn="just"/>
            <a:r>
              <a:rPr lang="ru-RU" sz="1600" dirty="0"/>
              <a:t>• Участники специализированных выставок, семинаров и конференций;</a:t>
            </a:r>
          </a:p>
          <a:p>
            <a:pPr algn="just"/>
            <a:r>
              <a:rPr lang="ru-RU" sz="1600" dirty="0"/>
              <a:t>• Специалисты научных и учебных учреждений и организаций дорожного хозяйства.</a:t>
            </a:r>
          </a:p>
        </p:txBody>
      </p:sp>
    </p:spTree>
    <p:extLst>
      <p:ext uri="{BB962C8B-B14F-4D97-AF65-F5344CB8AC3E}">
        <p14:creationId xmlns:p14="http://schemas.microsoft.com/office/powerpoint/2010/main" val="3119754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орожно-строительная техника и технологии"/>
          <p:cNvPicPr/>
          <p:nvPr/>
        </p:nvPicPr>
        <p:blipFill>
          <a:blip r:embed="rId2">
            <a:extLst>
              <a:ext uri="{28A0092B-C50C-407E-A947-70E740481C1C}">
                <a14:useLocalDpi xmlns:a14="http://schemas.microsoft.com/office/drawing/2010/main" val="0"/>
              </a:ext>
            </a:extLst>
          </a:blip>
          <a:srcRect/>
          <a:stretch>
            <a:fillRect/>
          </a:stretch>
        </p:blipFill>
        <p:spPr bwMode="auto">
          <a:xfrm>
            <a:off x="333872" y="1484784"/>
            <a:ext cx="1933872" cy="2952328"/>
          </a:xfrm>
          <a:prstGeom prst="rect">
            <a:avLst/>
          </a:prstGeom>
          <a:noFill/>
          <a:ln>
            <a:noFill/>
          </a:ln>
        </p:spPr>
      </p:pic>
      <p:sp>
        <p:nvSpPr>
          <p:cNvPr id="3" name="Прямоугольник 2"/>
          <p:cNvSpPr/>
          <p:nvPr/>
        </p:nvSpPr>
        <p:spPr>
          <a:xfrm>
            <a:off x="2555776" y="836712"/>
            <a:ext cx="6264696" cy="4832092"/>
          </a:xfrm>
          <a:prstGeom prst="rect">
            <a:avLst/>
          </a:prstGeom>
        </p:spPr>
        <p:txBody>
          <a:bodyPr wrap="square">
            <a:spAutoFit/>
          </a:bodyPr>
          <a:lstStyle/>
          <a:p>
            <a:pPr algn="just"/>
            <a:r>
              <a:rPr lang="ru-RU" sz="1400" b="1" dirty="0" smtClean="0"/>
              <a:t>«</a:t>
            </a:r>
            <a:r>
              <a:rPr lang="ru-RU" sz="1400" b="1" dirty="0" err="1" smtClean="0"/>
              <a:t>Дорожно</a:t>
            </a:r>
            <a:r>
              <a:rPr lang="ru-RU" sz="1400" b="1" dirty="0" smtClean="0"/>
              <a:t> – строительная техника и технологии» и</a:t>
            </a:r>
            <a:r>
              <a:rPr lang="ru-RU" sz="1400" dirty="0" smtClean="0"/>
              <a:t>здается </a:t>
            </a:r>
            <a:r>
              <a:rPr lang="ru-RU" sz="1400" dirty="0"/>
              <a:t>с 2005г</a:t>
            </a:r>
            <a:r>
              <a:rPr lang="ru-RU" sz="1400" dirty="0" smtClean="0"/>
              <a:t>.</a:t>
            </a:r>
          </a:p>
          <a:p>
            <a:pPr algn="just"/>
            <a:endParaRPr lang="ru-RU" sz="1400" dirty="0"/>
          </a:p>
          <a:p>
            <a:pPr algn="just"/>
            <a:r>
              <a:rPr lang="ru-RU" sz="1400" dirty="0" smtClean="0"/>
              <a:t>  Это ежемесячное отраслевое издание для </a:t>
            </a:r>
            <a:r>
              <a:rPr lang="ru-RU" sz="1400" dirty="0"/>
              <a:t>р</a:t>
            </a:r>
            <a:r>
              <a:rPr lang="ru-RU" sz="1400" dirty="0" smtClean="0"/>
              <a:t>уководителей </a:t>
            </a:r>
            <a:r>
              <a:rPr lang="ru-RU" sz="1400" dirty="0"/>
              <a:t>и </a:t>
            </a:r>
            <a:r>
              <a:rPr lang="ru-RU" sz="1400" dirty="0" smtClean="0"/>
              <a:t>специалистов </a:t>
            </a:r>
            <a:r>
              <a:rPr lang="ru-RU" sz="1400" dirty="0"/>
              <a:t>проектных институтов, подразделений по благоустройству и дорожному хозяйству, дорожных управлений и предприятий, выполняющих дорожно-строительные работы, начальникам ДРСУ, ДЕП</a:t>
            </a:r>
            <a:r>
              <a:rPr lang="ru-RU" sz="1400" dirty="0" smtClean="0"/>
              <a:t>. </a:t>
            </a:r>
          </a:p>
          <a:p>
            <a:pPr algn="just"/>
            <a:endParaRPr lang="ru-RU" sz="1400" i="1" dirty="0"/>
          </a:p>
          <a:p>
            <a:pPr algn="just"/>
            <a:r>
              <a:rPr lang="ru-RU" sz="1400" i="1" dirty="0" smtClean="0"/>
              <a:t>Темы публикаций:</a:t>
            </a:r>
          </a:p>
          <a:p>
            <a:pPr algn="just"/>
            <a:endParaRPr lang="ru-RU" sz="1400" i="1" dirty="0" smtClean="0"/>
          </a:p>
          <a:p>
            <a:pPr marL="285750" indent="-285750" algn="just">
              <a:buFont typeface="Arial" panose="020B0604020202020204" pitchFamily="34" charset="0"/>
              <a:buChar char="•"/>
            </a:pPr>
            <a:r>
              <a:rPr lang="ru-RU" sz="1400" dirty="0" smtClean="0"/>
              <a:t>Регулирование: </a:t>
            </a:r>
            <a:r>
              <a:rPr lang="ru-RU" sz="1400" dirty="0"/>
              <a:t>Законодательные акты. Государственные инициативы. Региональные и муниципальные программы. </a:t>
            </a:r>
            <a:endParaRPr lang="ru-RU" sz="1400" dirty="0" smtClean="0"/>
          </a:p>
          <a:p>
            <a:pPr marL="285750" indent="-285750" algn="just">
              <a:buFont typeface="Arial" panose="020B0604020202020204" pitchFamily="34" charset="0"/>
              <a:buChar char="•"/>
            </a:pPr>
            <a:r>
              <a:rPr lang="ru-RU" sz="1400" dirty="0" smtClean="0"/>
              <a:t>Государственно-частное </a:t>
            </a:r>
            <a:r>
              <a:rPr lang="ru-RU" sz="1400" dirty="0"/>
              <a:t>партнерство. Производство. Модернизация. </a:t>
            </a:r>
            <a:r>
              <a:rPr lang="ru-RU" sz="1400" dirty="0" err="1"/>
              <a:t>Импортозамещение</a:t>
            </a:r>
            <a:r>
              <a:rPr lang="ru-RU" sz="1400" dirty="0"/>
              <a:t>. </a:t>
            </a:r>
            <a:endParaRPr lang="ru-RU" sz="1400" dirty="0" smtClean="0"/>
          </a:p>
          <a:p>
            <a:pPr marL="285750" indent="-285750" algn="just">
              <a:buFont typeface="Arial" panose="020B0604020202020204" pitchFamily="34" charset="0"/>
              <a:buChar char="•"/>
            </a:pPr>
            <a:r>
              <a:rPr lang="ru-RU" sz="1400" dirty="0" smtClean="0"/>
              <a:t>Сервисные центры. Техническое обслуживание. </a:t>
            </a:r>
          </a:p>
          <a:p>
            <a:pPr marL="285750" indent="-285750" algn="just">
              <a:buFont typeface="Arial" panose="020B0604020202020204" pitchFamily="34" charset="0"/>
              <a:buChar char="•"/>
            </a:pPr>
            <a:r>
              <a:rPr lang="ru-RU" sz="1400" dirty="0" smtClean="0"/>
              <a:t>Маркетинг </a:t>
            </a:r>
            <a:r>
              <a:rPr lang="ru-RU" sz="1400" dirty="0"/>
              <a:t>и продажи: демонстрационные показы. Обзоры техники, лизинг, аренда, продажи, поставки спецтехники. </a:t>
            </a:r>
            <a:endParaRPr lang="ru-RU" sz="1400" dirty="0" smtClean="0"/>
          </a:p>
          <a:p>
            <a:pPr marL="285750" indent="-285750" algn="just">
              <a:buFont typeface="Arial" panose="020B0604020202020204" pitchFamily="34" charset="0"/>
              <a:buChar char="•"/>
            </a:pPr>
            <a:r>
              <a:rPr lang="ru-RU" sz="1400" dirty="0" smtClean="0"/>
              <a:t>Технологии </a:t>
            </a:r>
            <a:r>
              <a:rPr lang="ru-RU" sz="1400" dirty="0"/>
              <a:t>дорожного строительства. Новинки техники: техника для землеройных работ; техника для подготовки и укладки дорожных покрытий; техника для погрузочно-разгрузочных работ; техника для транспортировки грузов; специализированная техника; техника для ухода за дорогами. </a:t>
            </a:r>
            <a:endParaRPr lang="ru-RU" sz="1400" dirty="0" smtClean="0"/>
          </a:p>
          <a:p>
            <a:pPr marL="285750" indent="-285750" algn="just">
              <a:buFont typeface="Arial" panose="020B0604020202020204" pitchFamily="34" charset="0"/>
              <a:buChar char="•"/>
            </a:pPr>
            <a:r>
              <a:rPr lang="ru-RU" sz="1400" dirty="0" smtClean="0"/>
              <a:t>Инновации</a:t>
            </a:r>
            <a:r>
              <a:rPr lang="ru-RU" sz="1400" dirty="0"/>
              <a:t>. Интеллектуальные системы. Комплектующие. </a:t>
            </a:r>
          </a:p>
        </p:txBody>
      </p:sp>
    </p:spTree>
    <p:extLst>
      <p:ext uri="{BB962C8B-B14F-4D97-AF65-F5344CB8AC3E}">
        <p14:creationId xmlns:p14="http://schemas.microsoft.com/office/powerpoint/2010/main" val="386637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332656"/>
            <a:ext cx="6065912" cy="1600438"/>
          </a:xfrm>
          <a:prstGeom prst="rect">
            <a:avLst/>
          </a:prstGeom>
        </p:spPr>
        <p:txBody>
          <a:bodyPr wrap="square">
            <a:spAutoFit/>
          </a:bodyPr>
          <a:lstStyle/>
          <a:p>
            <a:pPr algn="just"/>
            <a:r>
              <a:rPr lang="ru-RU" sz="1400" b="1" dirty="0"/>
              <a:t>«Наука и техника в дорожной отрасли»</a:t>
            </a:r>
            <a:r>
              <a:rPr lang="ru-RU" sz="1400" dirty="0"/>
              <a:t> – основной рецензируемый международный научно-технический журнал дорожников стран СНГ на русском языке, отвечающий требованиям ВАК России и других стран СНГ, издается с 1997 года. </a:t>
            </a:r>
            <a:endParaRPr lang="ru-RU" sz="1400" dirty="0" smtClean="0"/>
          </a:p>
          <a:p>
            <a:pPr algn="just"/>
            <a:r>
              <a:rPr lang="ru-RU" sz="1400" dirty="0" smtClean="0"/>
              <a:t>Издание </a:t>
            </a:r>
            <a:r>
              <a:rPr lang="ru-RU" sz="1400" dirty="0"/>
              <a:t>для тех, кто работает в дорожной отрасли. Специалисты находят здесь информацию, аналитику и прогнозы по самому широкому спектру дорожного хозяйства.</a:t>
            </a:r>
          </a:p>
        </p:txBody>
      </p:sp>
      <p:pic>
        <p:nvPicPr>
          <p:cNvPr id="5122" name="Picture 2" descr="https://www.elibrary.ru/titles/8902/89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48" y="215465"/>
            <a:ext cx="1872208" cy="2493456"/>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descr="ЗЕМЕЛЬНЫЕ ОТНОШЕНИЯ: РЕГУЛИРОВАНИЕ. ПРАКТИКА. РЕГИОНАЛЬНЫЕ АСПЕКТЫ"/>
          <p:cNvPicPr/>
          <p:nvPr/>
        </p:nvPicPr>
        <p:blipFill>
          <a:blip r:embed="rId3">
            <a:extLst>
              <a:ext uri="{28A0092B-C50C-407E-A947-70E740481C1C}">
                <a14:useLocalDpi xmlns:a14="http://schemas.microsoft.com/office/drawing/2010/main" val="0"/>
              </a:ext>
            </a:extLst>
          </a:blip>
          <a:srcRect/>
          <a:stretch>
            <a:fillRect/>
          </a:stretch>
        </p:blipFill>
        <p:spPr bwMode="auto">
          <a:xfrm>
            <a:off x="323529" y="2996953"/>
            <a:ext cx="1942727" cy="2880320"/>
          </a:xfrm>
          <a:prstGeom prst="rect">
            <a:avLst/>
          </a:prstGeom>
          <a:noFill/>
          <a:ln>
            <a:noFill/>
          </a:ln>
        </p:spPr>
      </p:pic>
      <p:sp>
        <p:nvSpPr>
          <p:cNvPr id="5" name="Прямоугольник 4"/>
          <p:cNvSpPr/>
          <p:nvPr/>
        </p:nvSpPr>
        <p:spPr>
          <a:xfrm>
            <a:off x="2910271" y="3237041"/>
            <a:ext cx="5788970" cy="2246769"/>
          </a:xfrm>
          <a:prstGeom prst="rect">
            <a:avLst/>
          </a:prstGeom>
        </p:spPr>
        <p:txBody>
          <a:bodyPr wrap="square">
            <a:spAutoFit/>
          </a:bodyPr>
          <a:lstStyle/>
          <a:p>
            <a:pPr algn="just"/>
            <a:r>
              <a:rPr lang="ru-RU" sz="1400" dirty="0"/>
              <a:t>«</a:t>
            </a:r>
            <a:r>
              <a:rPr lang="ru-RU" sz="1400" b="1" dirty="0"/>
              <a:t>Земельные отношения: регулирование, практика, региональные аспекты</a:t>
            </a:r>
            <a:r>
              <a:rPr lang="ru-RU" sz="1400" dirty="0"/>
              <a:t>» представляет вниманию читателей ежемесячный мониторинг главных событий  по вопросам земельных отношений. </a:t>
            </a:r>
            <a:endParaRPr lang="ru-RU" sz="1400" dirty="0" smtClean="0"/>
          </a:p>
          <a:p>
            <a:pPr algn="just"/>
            <a:endParaRPr lang="ru-RU" sz="1400" dirty="0"/>
          </a:p>
          <a:p>
            <a:pPr algn="just"/>
            <a:r>
              <a:rPr lang="ru-RU" sz="1400" dirty="0" smtClean="0"/>
              <a:t>На </a:t>
            </a:r>
            <a:r>
              <a:rPr lang="ru-RU" sz="1400" dirty="0"/>
              <a:t>страницах издания читатели найдут главные отраслевые новости, обзоры, аналитические материалы, тенденции и прогнозы развития рынка, экспертные мнения, деловой календарь, обучающие семинары</a:t>
            </a:r>
            <a:r>
              <a:rPr lang="ru-RU" sz="1400" dirty="0" smtClean="0"/>
              <a:t>.</a:t>
            </a:r>
          </a:p>
          <a:p>
            <a:pPr algn="just"/>
            <a:endParaRPr lang="ru-RU" sz="1400" dirty="0"/>
          </a:p>
        </p:txBody>
      </p:sp>
    </p:spTree>
    <p:extLst>
      <p:ext uri="{BB962C8B-B14F-4D97-AF65-F5344CB8AC3E}">
        <p14:creationId xmlns:p14="http://schemas.microsoft.com/office/powerpoint/2010/main" val="1918717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geocartography.ru/sites/default/files/styles/large/public/pdfpreview/8794-2020.09.jpg?itok=azqUal7K"/>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1512168" cy="2160239"/>
          </a:xfrm>
          <a:prstGeom prst="rect">
            <a:avLst/>
          </a:prstGeom>
          <a:noFill/>
          <a:ln>
            <a:noFill/>
          </a:ln>
        </p:spPr>
      </p:pic>
      <p:sp>
        <p:nvSpPr>
          <p:cNvPr id="3" name="Прямоугольник 2"/>
          <p:cNvSpPr/>
          <p:nvPr/>
        </p:nvSpPr>
        <p:spPr>
          <a:xfrm>
            <a:off x="2257467" y="404664"/>
            <a:ext cx="6130958" cy="2031325"/>
          </a:xfrm>
          <a:prstGeom prst="rect">
            <a:avLst/>
          </a:prstGeom>
        </p:spPr>
        <p:txBody>
          <a:bodyPr wrap="square">
            <a:spAutoFit/>
          </a:bodyPr>
          <a:lstStyle/>
          <a:p>
            <a:pPr algn="just"/>
            <a:r>
              <a:rPr lang="ru-RU" sz="1400" dirty="0"/>
              <a:t>Журнал </a:t>
            </a:r>
            <a:r>
              <a:rPr lang="ru-RU" sz="1400" b="1" dirty="0"/>
              <a:t>«Геодезия и картография» </a:t>
            </a:r>
            <a:r>
              <a:rPr lang="ru-RU" sz="1400" dirty="0"/>
              <a:t>выходит в свет с августа 1925 года и является авторитетнейшим научным изданием отрасли геодезии и картографии России и стран СНГ. </a:t>
            </a:r>
            <a:endParaRPr lang="ru-RU" sz="1400" dirty="0" smtClean="0"/>
          </a:p>
          <a:p>
            <a:pPr algn="just"/>
            <a:endParaRPr lang="ru-RU" sz="1400" dirty="0"/>
          </a:p>
          <a:p>
            <a:pPr algn="just"/>
            <a:r>
              <a:rPr lang="ru-RU" sz="1400" dirty="0" smtClean="0"/>
              <a:t>В </a:t>
            </a:r>
            <a:r>
              <a:rPr lang="ru-RU" sz="1400" dirty="0"/>
              <a:t>нем публикуются научные статьи ученых, аспирантов, специалистов предприятий различных отраслей в области геодезии, картографии, кадастра, навигации, дистанционного зондирования Земли из космоса, ГИС-технологий, инфраструктуры пространственных данных, строительства, архитектуры, дорожного хозяйства и многих других.</a:t>
            </a:r>
          </a:p>
        </p:txBody>
      </p:sp>
      <p:pic>
        <p:nvPicPr>
          <p:cNvPr id="4" name="Рисунок 3" descr="https://panor.ru/storage/images/journal/49/rectangle_height/2ieeNqc1iqB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356992"/>
            <a:ext cx="1512168" cy="2304256"/>
          </a:xfrm>
          <a:prstGeom prst="rect">
            <a:avLst/>
          </a:prstGeom>
          <a:noFill/>
          <a:ln>
            <a:noFill/>
          </a:ln>
        </p:spPr>
      </p:pic>
      <p:sp>
        <p:nvSpPr>
          <p:cNvPr id="5" name="Прямоугольник 4"/>
          <p:cNvSpPr/>
          <p:nvPr/>
        </p:nvSpPr>
        <p:spPr>
          <a:xfrm>
            <a:off x="2339752" y="3356992"/>
            <a:ext cx="6462464" cy="2246769"/>
          </a:xfrm>
          <a:prstGeom prst="rect">
            <a:avLst/>
          </a:prstGeom>
        </p:spPr>
        <p:txBody>
          <a:bodyPr wrap="square">
            <a:spAutoFit/>
          </a:bodyPr>
          <a:lstStyle/>
          <a:p>
            <a:pPr algn="just"/>
            <a:r>
              <a:rPr lang="ru-RU" sz="1400" dirty="0"/>
              <a:t>Научно-практический журнал </a:t>
            </a:r>
            <a:r>
              <a:rPr lang="ru-RU" sz="1400" b="1" dirty="0"/>
              <a:t>«Землеустройство, Кадастр и мониторинг земель</a:t>
            </a:r>
            <a:r>
              <a:rPr lang="ru-RU" sz="1400" b="1" dirty="0" smtClean="0"/>
              <a:t>»</a:t>
            </a:r>
            <a:r>
              <a:rPr lang="ru-RU" sz="1400" dirty="0" smtClean="0"/>
              <a:t> издается с 2006 года, </a:t>
            </a:r>
            <a:r>
              <a:rPr lang="ru-RU" sz="1400" dirty="0"/>
              <a:t>ориентирован на профессиональную аудиторию: руководителей и работников земельных комитетов, руководителей местных органов власти, руководителей предприятий-собственников или арендаторов земли, строительных и проектно-изыскательских организаций, специалистов юридических служб, регистраторов недвижимости, кадастровых инженеров, научных сотрудников, преподавателей и студентов профильных вузов, а также компаний, занятых поставкой землеустроительного оборудования и оказанием геодезических услуг.</a:t>
            </a:r>
          </a:p>
        </p:txBody>
      </p:sp>
    </p:spTree>
    <p:extLst>
      <p:ext uri="{BB962C8B-B14F-4D97-AF65-F5344CB8AC3E}">
        <p14:creationId xmlns:p14="http://schemas.microsoft.com/office/powerpoint/2010/main" val="297327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new.groteck.ru/images/cat/4891/GKX.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905000" cy="2695575"/>
          </a:xfrm>
          <a:prstGeom prst="rect">
            <a:avLst/>
          </a:prstGeom>
          <a:noFill/>
          <a:ln>
            <a:noFill/>
          </a:ln>
        </p:spPr>
      </p:pic>
      <p:sp>
        <p:nvSpPr>
          <p:cNvPr id="3" name="Прямоугольник 2"/>
          <p:cNvSpPr/>
          <p:nvPr/>
        </p:nvSpPr>
        <p:spPr>
          <a:xfrm>
            <a:off x="2627784" y="116633"/>
            <a:ext cx="6264696" cy="3424014"/>
          </a:xfrm>
          <a:prstGeom prst="rect">
            <a:avLst/>
          </a:prstGeom>
        </p:spPr>
        <p:txBody>
          <a:bodyPr wrap="square">
            <a:spAutoFit/>
          </a:bodyPr>
          <a:lstStyle/>
          <a:p>
            <a:pPr algn="just"/>
            <a:r>
              <a:rPr lang="ru-RU" sz="1350" b="1" dirty="0" smtClean="0"/>
              <a:t>«ЖКХ</a:t>
            </a:r>
            <a:r>
              <a:rPr lang="ru-RU" sz="1350" b="1" dirty="0"/>
              <a:t>: управление, инвестиции, технологии" </a:t>
            </a:r>
            <a:r>
              <a:rPr lang="ru-RU" sz="1350" dirty="0"/>
              <a:t>- это ежемесячный профессиональный отраслевой мониторинг событий в сфере жилищно-коммунального хозяйства. </a:t>
            </a:r>
            <a:endParaRPr lang="ru-RU" sz="1350" dirty="0" smtClean="0"/>
          </a:p>
          <a:p>
            <a:pPr algn="just"/>
            <a:endParaRPr lang="ru-RU" sz="1350" dirty="0" smtClean="0"/>
          </a:p>
          <a:p>
            <a:pPr algn="just"/>
            <a:r>
              <a:rPr lang="ru-RU" sz="1350" dirty="0" smtClean="0"/>
              <a:t>В </a:t>
            </a:r>
            <a:r>
              <a:rPr lang="ru-RU" sz="1350" dirty="0"/>
              <a:t>бюллетене представлены</a:t>
            </a:r>
            <a:r>
              <a:rPr lang="ru-RU" sz="1350" dirty="0" smtClean="0"/>
              <a:t>: </a:t>
            </a:r>
            <a:r>
              <a:rPr lang="ru-RU" sz="1350" dirty="0"/>
              <a:t>новинки, госрегулирование, обзоры, аналитика, технологии и продукты, комплексные проекты и интересный опыт решения различных вопросов в сфере ЖКХ. </a:t>
            </a:r>
            <a:endParaRPr lang="ru-RU" sz="1350" dirty="0" smtClean="0"/>
          </a:p>
          <a:p>
            <a:pPr algn="just"/>
            <a:endParaRPr lang="ru-RU" sz="1350" dirty="0" smtClean="0"/>
          </a:p>
          <a:p>
            <a:pPr algn="just"/>
            <a:r>
              <a:rPr lang="ru-RU" sz="1350" dirty="0" smtClean="0"/>
              <a:t>С </a:t>
            </a:r>
            <a:r>
              <a:rPr lang="ru-RU" sz="1350" dirty="0"/>
              <a:t>"ЖКХ: управление, инвестиции, технологии" Вы:</a:t>
            </a:r>
          </a:p>
          <a:p>
            <a:pPr marL="285750" indent="-285750" algn="just">
              <a:buFont typeface="Arial" panose="020B0604020202020204" pitchFamily="34" charset="0"/>
              <a:buChar char="•"/>
            </a:pPr>
            <a:r>
              <a:rPr lang="ru-RU" sz="1350" dirty="0"/>
              <a:t>экономите время на получение информации и находитесь в курсе основных событий на рынке;</a:t>
            </a:r>
          </a:p>
          <a:p>
            <a:pPr marL="285750" indent="-285750" algn="just">
              <a:buFont typeface="Arial" panose="020B0604020202020204" pitchFamily="34" charset="0"/>
              <a:buChar char="•"/>
            </a:pPr>
            <a:r>
              <a:rPr lang="ru-RU" sz="1350" dirty="0" smtClean="0"/>
              <a:t>узнаете </a:t>
            </a:r>
            <a:r>
              <a:rPr lang="ru-RU" sz="1350" dirty="0"/>
              <a:t>разные мнения, взгляды и оценки по актуальным и волнующим специалистов вопросам;</a:t>
            </a:r>
          </a:p>
          <a:p>
            <a:pPr marL="285750" indent="-285750" algn="just">
              <a:buFont typeface="Arial" panose="020B0604020202020204" pitchFamily="34" charset="0"/>
              <a:buChar char="•"/>
            </a:pPr>
            <a:r>
              <a:rPr lang="ru-RU" sz="1350" dirty="0"/>
              <a:t>знакомитесь с опытом и практикой российских коллег, а также зарубежным </a:t>
            </a:r>
            <a:r>
              <a:rPr lang="ru-RU" sz="1350" dirty="0" smtClean="0"/>
              <a:t>опытом.</a:t>
            </a:r>
            <a:endParaRPr lang="ru-RU" sz="1350" dirty="0"/>
          </a:p>
          <a:p>
            <a:endParaRPr lang="ru-RU" sz="1400" dirty="0"/>
          </a:p>
        </p:txBody>
      </p:sp>
      <p:pic>
        <p:nvPicPr>
          <p:cNvPr id="5" name="Рисунок 4" descr="№ 9 (195) сентябрь, 20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501008"/>
            <a:ext cx="2000250" cy="2819400"/>
          </a:xfrm>
          <a:prstGeom prst="rect">
            <a:avLst/>
          </a:prstGeom>
          <a:noFill/>
          <a:ln>
            <a:noFill/>
          </a:ln>
        </p:spPr>
      </p:pic>
      <p:sp>
        <p:nvSpPr>
          <p:cNvPr id="6" name="Прямоугольник 5"/>
          <p:cNvSpPr/>
          <p:nvPr/>
        </p:nvSpPr>
        <p:spPr>
          <a:xfrm>
            <a:off x="2409783" y="3501008"/>
            <a:ext cx="6496694" cy="2893100"/>
          </a:xfrm>
          <a:prstGeom prst="rect">
            <a:avLst/>
          </a:prstGeom>
        </p:spPr>
        <p:txBody>
          <a:bodyPr wrap="square">
            <a:spAutoFit/>
          </a:bodyPr>
          <a:lstStyle/>
          <a:p>
            <a:pPr algn="just" fontAlgn="base"/>
            <a:r>
              <a:rPr lang="ru-RU" sz="1400" b="1" dirty="0" smtClean="0"/>
              <a:t>«Коммунальный Комплекс России» </a:t>
            </a:r>
            <a:r>
              <a:rPr lang="ru-RU" sz="1400" dirty="0" smtClean="0"/>
              <a:t>- ежемесячный деловой журнал о коммунальном хозяйстве, реформировании и модернизации ЖКХ, современных технологиях и оборудовании, применяемых в отрасли. «Коммунальный комплекс России» издается с мая 2004 года. </a:t>
            </a:r>
          </a:p>
          <a:p>
            <a:pPr algn="just" fontAlgn="base"/>
            <a:endParaRPr lang="ru-RU" sz="1400" dirty="0" smtClean="0"/>
          </a:p>
          <a:p>
            <a:pPr algn="just" fontAlgn="base"/>
            <a:r>
              <a:rPr lang="ru-RU" sz="1400" dirty="0" smtClean="0"/>
              <a:t>Это ежемесячный деловой журнал о реформе и модернизации жилищно-коммунального хозяйства РФ. </a:t>
            </a:r>
          </a:p>
          <a:p>
            <a:pPr algn="just" fontAlgn="base"/>
            <a:endParaRPr lang="ru-RU" sz="1400" dirty="0"/>
          </a:p>
          <a:p>
            <a:pPr algn="just" fontAlgn="base"/>
            <a:r>
              <a:rPr lang="ru-RU" sz="1400" dirty="0" smtClean="0"/>
              <a:t>Содержит необходимую и оперативную информацию для эффективной работы предприятий и организаций: новшества законодательства, анализ экономической ситуации и политических решений, передовые разработки в промышленности и науке, современные технологии, обзоры рынков оборудования, изменения в тарифной политике. </a:t>
            </a:r>
            <a:endParaRPr lang="ru-RU" sz="1400" dirty="0"/>
          </a:p>
        </p:txBody>
      </p:sp>
    </p:spTree>
    <p:extLst>
      <p:ext uri="{BB962C8B-B14F-4D97-AF65-F5344CB8AC3E}">
        <p14:creationId xmlns:p14="http://schemas.microsoft.com/office/powerpoint/2010/main" val="3399527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l="19391" t="30484" r="59936" b="13960"/>
          <a:stretch/>
        </p:blipFill>
        <p:spPr bwMode="auto">
          <a:xfrm>
            <a:off x="179512" y="404664"/>
            <a:ext cx="1728192" cy="2448271"/>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2195736" y="116632"/>
            <a:ext cx="6840760" cy="3384376"/>
          </a:xfrm>
          <a:prstGeom prst="rect">
            <a:avLst/>
          </a:prstGeom>
        </p:spPr>
        <p:txBody>
          <a:bodyPr wrap="square">
            <a:spAutoFit/>
          </a:bodyPr>
          <a:lstStyle/>
          <a:p>
            <a:pPr fontAlgn="base"/>
            <a:r>
              <a:rPr lang="ru-RU" sz="1350" dirty="0"/>
              <a:t>Журнал </a:t>
            </a:r>
            <a:r>
              <a:rPr lang="ru-RU" sz="1350" b="1" dirty="0"/>
              <a:t>«Современные проблемы сервиса и туризма»</a:t>
            </a:r>
            <a:r>
              <a:rPr lang="ru-RU" sz="1350" dirty="0"/>
              <a:t> (англ. «</a:t>
            </a:r>
            <a:r>
              <a:rPr lang="ru-RU" sz="1350" dirty="0" err="1"/>
              <a:t>Service</a:t>
            </a:r>
            <a:r>
              <a:rPr lang="ru-RU" sz="1350" dirty="0"/>
              <a:t> &amp; </a:t>
            </a:r>
            <a:r>
              <a:rPr lang="ru-RU" sz="1350" dirty="0" err="1"/>
              <a:t>Tourism</a:t>
            </a:r>
            <a:r>
              <a:rPr lang="ru-RU" sz="1350" dirty="0"/>
              <a:t>: </a:t>
            </a:r>
            <a:r>
              <a:rPr lang="ru-RU" sz="1350" dirty="0" err="1"/>
              <a:t>Current</a:t>
            </a:r>
            <a:r>
              <a:rPr lang="ru-RU" sz="1350" dirty="0"/>
              <a:t> </a:t>
            </a:r>
            <a:r>
              <a:rPr lang="ru-RU" sz="1350" dirty="0" err="1"/>
              <a:t>Challenges</a:t>
            </a:r>
            <a:r>
              <a:rPr lang="ru-RU" sz="1350" dirty="0"/>
              <a:t>») основан в 2007 г. по инициативе учредителя - ФГБОУ ВО «Российский государственный университет туризма и сервиса». </a:t>
            </a:r>
            <a:endParaRPr lang="ru-RU" sz="1350" dirty="0" smtClean="0"/>
          </a:p>
          <a:p>
            <a:pPr fontAlgn="base"/>
            <a:endParaRPr lang="ru-RU" sz="1350" dirty="0"/>
          </a:p>
          <a:p>
            <a:pPr fontAlgn="base"/>
            <a:r>
              <a:rPr lang="ru-RU" sz="1350" dirty="0" smtClean="0"/>
              <a:t>Журнал </a:t>
            </a:r>
            <a:r>
              <a:rPr lang="ru-RU" sz="1350" dirty="0"/>
              <a:t>определяется как научно-практический, представляющий интерес для широкого круга читателей - обычного потребителя услуг сферы туризма и сервиса, студентов, аспирантов, ученых, практиков. </a:t>
            </a:r>
            <a:endParaRPr lang="ru-RU" sz="1350" dirty="0" smtClean="0"/>
          </a:p>
          <a:p>
            <a:pPr fontAlgn="base"/>
            <a:endParaRPr lang="ru-RU" sz="1350" dirty="0"/>
          </a:p>
          <a:p>
            <a:pPr fontAlgn="base"/>
            <a:r>
              <a:rPr lang="ru-RU" sz="1350" dirty="0" smtClean="0"/>
              <a:t>На </a:t>
            </a:r>
            <a:r>
              <a:rPr lang="ru-RU" sz="1350" dirty="0"/>
              <a:t>страницах журнала публикуются материалы на актуальную тематику развития туризма и сервиса в мире и в России. Включен в перечень журналов ВАК по направлению «Науки о Земле».</a:t>
            </a:r>
            <a:br>
              <a:rPr lang="ru-RU" sz="1350" dirty="0"/>
            </a:br>
            <a:r>
              <a:rPr lang="ru-RU" sz="1350" dirty="0"/>
              <a:t/>
            </a:r>
            <a:br>
              <a:rPr lang="ru-RU" sz="1350" dirty="0"/>
            </a:br>
            <a:r>
              <a:rPr lang="ru-RU" sz="1350" dirty="0"/>
              <a:t>Цель научного издания - формирование методологических подходов стратегического управления в сфере туризма, обобщение передового опыта функционирования и развития сферы туризма и сервиса, изучение влияния туризма на сохранение культурно-исторического наследия. </a:t>
            </a:r>
          </a:p>
        </p:txBody>
      </p:sp>
      <p:pic>
        <p:nvPicPr>
          <p:cNvPr id="4" name="Рисунок 3" descr="http://www.tourist-journal.ru/2019/2019-05-1-300.jpg"/>
          <p:cNvPicPr/>
          <p:nvPr/>
        </p:nvPicPr>
        <p:blipFill>
          <a:blip r:embed="rId3">
            <a:extLst>
              <a:ext uri="{28A0092B-C50C-407E-A947-70E740481C1C}">
                <a14:useLocalDpi xmlns:a14="http://schemas.microsoft.com/office/drawing/2010/main" val="0"/>
              </a:ext>
            </a:extLst>
          </a:blip>
          <a:srcRect/>
          <a:stretch>
            <a:fillRect/>
          </a:stretch>
        </p:blipFill>
        <p:spPr bwMode="auto">
          <a:xfrm>
            <a:off x="181202" y="3800078"/>
            <a:ext cx="1726502" cy="2509242"/>
          </a:xfrm>
          <a:prstGeom prst="rect">
            <a:avLst/>
          </a:prstGeom>
          <a:noFill/>
          <a:ln>
            <a:noFill/>
          </a:ln>
        </p:spPr>
      </p:pic>
      <p:sp>
        <p:nvSpPr>
          <p:cNvPr id="5" name="Прямоугольник 4"/>
          <p:cNvSpPr/>
          <p:nvPr/>
        </p:nvSpPr>
        <p:spPr>
          <a:xfrm>
            <a:off x="2195736" y="3717032"/>
            <a:ext cx="6840760" cy="3000821"/>
          </a:xfrm>
          <a:prstGeom prst="rect">
            <a:avLst/>
          </a:prstGeom>
        </p:spPr>
        <p:txBody>
          <a:bodyPr wrap="square">
            <a:spAutoFit/>
          </a:bodyPr>
          <a:lstStyle/>
          <a:p>
            <a:pPr algn="just"/>
            <a:r>
              <a:rPr lang="ru-RU" sz="1350" dirty="0" smtClean="0"/>
              <a:t>Журнал</a:t>
            </a:r>
            <a:r>
              <a:rPr lang="ru-RU" sz="1350" b="1" dirty="0" smtClean="0"/>
              <a:t> «Турист» </a:t>
            </a:r>
            <a:r>
              <a:rPr lang="ru-RU" sz="1350" dirty="0"/>
              <a:t>( издаётся с 1929 г.) старался охватить всю гамму туристских проблем – и «плановые» (коммерческие) походы и экскурсии, и работа «туристических» организаций и баз, и краеведение, и спортивные путешествия</a:t>
            </a:r>
            <a:r>
              <a:rPr lang="ru-RU" sz="1350" dirty="0" smtClean="0"/>
              <a:t>.</a:t>
            </a:r>
          </a:p>
          <a:p>
            <a:pPr algn="just"/>
            <a:endParaRPr lang="ru-RU" sz="1350" dirty="0"/>
          </a:p>
          <a:p>
            <a:pPr algn="just"/>
            <a:r>
              <a:rPr lang="ru-RU" sz="1350" dirty="0" smtClean="0"/>
              <a:t>В </a:t>
            </a:r>
            <a:r>
              <a:rPr lang="ru-RU" sz="1350" dirty="0"/>
              <a:t>настоящее время журнал опирается в своей деятельности на широкий круг туристов и альпинистов, работников турагентств и туроператоров, ученых, литераторов, фотографов, художников. </a:t>
            </a:r>
            <a:endParaRPr lang="ru-RU" sz="1350" dirty="0" smtClean="0"/>
          </a:p>
          <a:p>
            <a:pPr algn="just"/>
            <a:endParaRPr lang="ru-RU" sz="1350" dirty="0"/>
          </a:p>
          <a:p>
            <a:pPr algn="just"/>
            <a:r>
              <a:rPr lang="ru-RU" sz="1350" dirty="0" smtClean="0"/>
              <a:t>Журнал </a:t>
            </a:r>
            <a:r>
              <a:rPr lang="ru-RU" sz="1350" dirty="0"/>
              <a:t>«Турист» знакомит читателей с путешествиями по нашей стране и за рубежом, с альпинистскими восхождениями, с результатами чемпионатов по туризму и альпинизму России и СНГ, рассказывает об экстремальных путешествиях, о кинофестивале «Вертикаль» (фильмы обо всех видах туризма, об альпинизме и скалолазании, приключениях, природе), о фестивалях туристской и авторской песни</a:t>
            </a:r>
          </a:p>
        </p:txBody>
      </p:sp>
    </p:spTree>
    <p:extLst>
      <p:ext uri="{BB962C8B-B14F-4D97-AF65-F5344CB8AC3E}">
        <p14:creationId xmlns:p14="http://schemas.microsoft.com/office/powerpoint/2010/main" val="29756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40" y="1484784"/>
            <a:ext cx="2286693"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441079" y="522784"/>
            <a:ext cx="6624736" cy="5478423"/>
          </a:xfrm>
          <a:prstGeom prst="rect">
            <a:avLst/>
          </a:prstGeom>
        </p:spPr>
        <p:txBody>
          <a:bodyPr wrap="square">
            <a:spAutoFit/>
          </a:bodyPr>
          <a:lstStyle/>
          <a:p>
            <a:pPr algn="just"/>
            <a:r>
              <a:rPr lang="ru-RU" sz="1400" b="1" dirty="0"/>
              <a:t>Журнал «Архитектура и строительство России» </a:t>
            </a:r>
            <a:r>
              <a:rPr lang="ru-RU" sz="1400" dirty="0"/>
              <a:t>является одним из ведущих старейших архитектурно-строительных журналов страны. Основан в 1933 году под названием «Архитектура СССР». </a:t>
            </a:r>
            <a:r>
              <a:rPr lang="ru-RU" sz="1400" dirty="0" smtClean="0"/>
              <a:t>Претерпел два приостановления и две реорганизации, сменил название, статус на международный независимый некоммерческий, расширил тематику: архитектура, градостроительство, реставрация и реконструкция архитектурного наследия, дизайн архитектурной среды, дизайн, культовое зодчество, ландшафтная архитектура, строительные материалы и технологии и др.</a:t>
            </a:r>
          </a:p>
          <a:p>
            <a:pPr algn="just"/>
            <a:endParaRPr lang="ru-RU" sz="1400" dirty="0" smtClean="0"/>
          </a:p>
          <a:p>
            <a:pPr algn="just"/>
            <a:r>
              <a:rPr lang="ru-RU" sz="1400" dirty="0" smtClean="0"/>
              <a:t>Несмотря </a:t>
            </a:r>
            <a:r>
              <a:rPr lang="ru-RU" sz="1400" dirty="0"/>
              <a:t>на то, что журнал адресован, прежде всего, специалистам, круг его читателей весьма широк, и включает студентов </a:t>
            </a:r>
            <a:r>
              <a:rPr lang="ru-RU" sz="1400" dirty="0" err="1"/>
              <a:t>бакалавриата</a:t>
            </a:r>
            <a:r>
              <a:rPr lang="ru-RU" sz="1400" dirty="0"/>
              <a:t>, магистров, аспирантов, стажеров и всех культурных людей, которых волнуют вопросы архитектурного формирования благоприятной среды жизнедеятельности человека. </a:t>
            </a:r>
          </a:p>
          <a:p>
            <a:pPr algn="just"/>
            <a:endParaRPr lang="ru-RU" sz="1400" dirty="0"/>
          </a:p>
          <a:p>
            <a:pPr algn="just"/>
            <a:r>
              <a:rPr lang="ru-RU" sz="1400" dirty="0"/>
              <a:t>ТЕМАТИКА </a:t>
            </a:r>
            <a:r>
              <a:rPr lang="ru-RU" sz="1400" dirty="0" smtClean="0"/>
              <a:t>ЖУРНАЛА</a:t>
            </a:r>
            <a:endParaRPr lang="ru-RU" sz="1400" dirty="0"/>
          </a:p>
          <a:p>
            <a:pPr algn="just"/>
            <a:r>
              <a:rPr lang="ru-RU" sz="1400" dirty="0"/>
              <a:t>- </a:t>
            </a:r>
            <a:r>
              <a:rPr lang="ru-RU" sz="1400" dirty="0" smtClean="0"/>
              <a:t>Архитектура</a:t>
            </a:r>
            <a:endParaRPr lang="ru-RU" sz="1400" dirty="0"/>
          </a:p>
          <a:p>
            <a:pPr algn="just"/>
            <a:r>
              <a:rPr lang="ru-RU" sz="1400" dirty="0"/>
              <a:t>- </a:t>
            </a:r>
            <a:r>
              <a:rPr lang="ru-RU" sz="1400" dirty="0" smtClean="0"/>
              <a:t>Градостроительство</a:t>
            </a:r>
            <a:endParaRPr lang="ru-RU" sz="1400" dirty="0"/>
          </a:p>
          <a:p>
            <a:pPr algn="just"/>
            <a:r>
              <a:rPr lang="ru-RU" sz="1400" dirty="0"/>
              <a:t>- Реставрация и реконструкция архитектурного </a:t>
            </a:r>
            <a:r>
              <a:rPr lang="ru-RU" sz="1400" dirty="0" smtClean="0"/>
              <a:t>наследия</a:t>
            </a:r>
            <a:endParaRPr lang="ru-RU" sz="1400" dirty="0"/>
          </a:p>
          <a:p>
            <a:pPr algn="just"/>
            <a:r>
              <a:rPr lang="ru-RU" sz="1400" dirty="0"/>
              <a:t>- Ландшафтная </a:t>
            </a:r>
            <a:r>
              <a:rPr lang="ru-RU" sz="1400" dirty="0" smtClean="0"/>
              <a:t>архитектура</a:t>
            </a:r>
            <a:endParaRPr lang="ru-RU" sz="1400" dirty="0"/>
          </a:p>
          <a:p>
            <a:pPr algn="just"/>
            <a:r>
              <a:rPr lang="ru-RU" sz="1400" dirty="0"/>
              <a:t>- Культовое </a:t>
            </a:r>
            <a:r>
              <a:rPr lang="ru-RU" sz="1400" dirty="0" smtClean="0"/>
              <a:t>зодчество</a:t>
            </a:r>
            <a:endParaRPr lang="ru-RU" sz="1400" dirty="0"/>
          </a:p>
          <a:p>
            <a:pPr algn="just"/>
            <a:r>
              <a:rPr lang="ru-RU" sz="1400" dirty="0"/>
              <a:t>- Строительные материалы и </a:t>
            </a:r>
            <a:r>
              <a:rPr lang="ru-RU" sz="1400" dirty="0" smtClean="0"/>
              <a:t>технологии</a:t>
            </a:r>
            <a:endParaRPr lang="ru-RU" sz="1400" dirty="0"/>
          </a:p>
          <a:p>
            <a:pPr algn="just"/>
            <a:r>
              <a:rPr lang="ru-RU" sz="1400" dirty="0"/>
              <a:t>- </a:t>
            </a:r>
            <a:r>
              <a:rPr lang="ru-RU" sz="1400" dirty="0" smtClean="0"/>
              <a:t>Дизайн</a:t>
            </a:r>
            <a:endParaRPr lang="ru-RU" sz="1400" dirty="0"/>
          </a:p>
          <a:p>
            <a:pPr algn="just"/>
            <a:r>
              <a:rPr lang="ru-RU" sz="1400" dirty="0"/>
              <a:t>- Дизайн архитектурной среды</a:t>
            </a:r>
          </a:p>
        </p:txBody>
      </p:sp>
    </p:spTree>
    <p:extLst>
      <p:ext uri="{BB962C8B-B14F-4D97-AF65-F5344CB8AC3E}">
        <p14:creationId xmlns:p14="http://schemas.microsoft.com/office/powerpoint/2010/main" val="2224730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332656"/>
            <a:ext cx="5904656" cy="2031325"/>
          </a:xfrm>
          <a:prstGeom prst="rect">
            <a:avLst/>
          </a:prstGeom>
        </p:spPr>
        <p:txBody>
          <a:bodyPr wrap="square">
            <a:spAutoFit/>
          </a:bodyPr>
          <a:lstStyle/>
          <a:p>
            <a:pPr algn="just"/>
            <a:r>
              <a:rPr lang="ru-RU" sz="1400" b="1" dirty="0"/>
              <a:t>«Турбизнес»</a:t>
            </a:r>
            <a:r>
              <a:rPr lang="ru-RU" sz="1400" dirty="0"/>
              <a:t> – журнал для специалистов туристической отрасли. </a:t>
            </a:r>
            <a:endParaRPr lang="ru-RU" sz="1400" dirty="0" smtClean="0"/>
          </a:p>
          <a:p>
            <a:pPr algn="just"/>
            <a:endParaRPr lang="ru-RU" sz="1400" dirty="0"/>
          </a:p>
          <a:p>
            <a:pPr algn="just"/>
            <a:r>
              <a:rPr lang="ru-RU" sz="1400" dirty="0" smtClean="0"/>
              <a:t>Публикуется </a:t>
            </a:r>
            <a:r>
              <a:rPr lang="ru-RU" sz="1400" dirty="0"/>
              <a:t>достоверная и подробная информация по основным аспектам деятельности туристических фирм: авиаперевозкам, гостиничному обслуживанию, страхованию, законодательству, правовым проблемам, вопросам налогообложения, финансового сервиса, информационным технологиям, а также новости туроператоров, гостиниц, транспортных компаний, статистика, обзоры российского и зарубежного туристических рынков.  </a:t>
            </a:r>
          </a:p>
        </p:txBody>
      </p:sp>
      <p:pic>
        <p:nvPicPr>
          <p:cNvPr id="6148" name="Picture 4" descr="https://tourbus.ru/userdata/15834138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51" y="216775"/>
            <a:ext cx="1890939" cy="2407101"/>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https://panor.ru/storage/images/journal/39/rectangle_height/0nwAuDELpf5u.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513" y="3212976"/>
            <a:ext cx="1932249" cy="2808312"/>
          </a:xfrm>
          <a:prstGeom prst="rect">
            <a:avLst/>
          </a:prstGeom>
          <a:noFill/>
          <a:ln>
            <a:noFill/>
          </a:ln>
        </p:spPr>
      </p:pic>
      <p:sp>
        <p:nvSpPr>
          <p:cNvPr id="3" name="Прямоугольник 2"/>
          <p:cNvSpPr/>
          <p:nvPr/>
        </p:nvSpPr>
        <p:spPr>
          <a:xfrm>
            <a:off x="2496886" y="2955719"/>
            <a:ext cx="6408712" cy="3754874"/>
          </a:xfrm>
          <a:prstGeom prst="rect">
            <a:avLst/>
          </a:prstGeom>
        </p:spPr>
        <p:txBody>
          <a:bodyPr wrap="square">
            <a:spAutoFit/>
          </a:bodyPr>
          <a:lstStyle/>
          <a:p>
            <a:pPr lvl="0" algn="just"/>
            <a:r>
              <a:rPr lang="ru-RU" sz="1400" dirty="0">
                <a:solidFill>
                  <a:prstClr val="black"/>
                </a:solidFill>
              </a:rPr>
              <a:t>Журнал </a:t>
            </a:r>
            <a:r>
              <a:rPr lang="ru-RU" sz="1400" b="1" dirty="0" smtClean="0">
                <a:solidFill>
                  <a:prstClr val="black"/>
                </a:solidFill>
              </a:rPr>
              <a:t>«Гостиничное дело» </a:t>
            </a:r>
            <a:r>
              <a:rPr lang="ru-RU" sz="1400" dirty="0">
                <a:solidFill>
                  <a:prstClr val="black"/>
                </a:solidFill>
              </a:rPr>
              <a:t>предназначен для профессионалов сферы индустрии гостеприимства: администраторов, топ-менеджеров, маркетологов и других специалистов гостиничного дела, а также инвесторов и девелоперов. </a:t>
            </a:r>
          </a:p>
          <a:p>
            <a:pPr lvl="0" algn="just"/>
            <a:endParaRPr lang="ru-RU" sz="1400" dirty="0">
              <a:solidFill>
                <a:prstClr val="black"/>
              </a:solidFill>
            </a:endParaRPr>
          </a:p>
          <a:p>
            <a:pPr lvl="0" algn="just"/>
            <a:r>
              <a:rPr lang="ru-RU" sz="1400" dirty="0">
                <a:solidFill>
                  <a:prstClr val="black"/>
                </a:solidFill>
              </a:rPr>
              <a:t>В тематических планах журнала: </a:t>
            </a:r>
          </a:p>
          <a:p>
            <a:pPr marL="285750" lvl="0" indent="-285750" algn="just">
              <a:buFont typeface="Arial" panose="020B0604020202020204" pitchFamily="34" charset="0"/>
              <a:buChar char="•"/>
            </a:pPr>
            <a:r>
              <a:rPr lang="ru-RU" sz="1400" dirty="0">
                <a:solidFill>
                  <a:prstClr val="black"/>
                </a:solidFill>
              </a:rPr>
              <a:t>управление отелем и рестораном в отеле; маркетинг гостиничных услуг. </a:t>
            </a:r>
          </a:p>
          <a:p>
            <a:pPr marL="285750" lvl="0" indent="-285750" algn="just">
              <a:buFont typeface="Arial" panose="020B0604020202020204" pitchFamily="34" charset="0"/>
              <a:buChar char="•"/>
            </a:pPr>
            <a:r>
              <a:rPr lang="ru-RU" sz="1400" dirty="0">
                <a:solidFill>
                  <a:prstClr val="black"/>
                </a:solidFill>
              </a:rPr>
              <a:t>Новое оборудование и IT-технологии. </a:t>
            </a:r>
          </a:p>
          <a:p>
            <a:pPr marL="285750" lvl="0" indent="-285750" algn="just">
              <a:buFont typeface="Arial" panose="020B0604020202020204" pitchFamily="34" charset="0"/>
              <a:buChar char="•"/>
            </a:pPr>
            <a:r>
              <a:rPr lang="ru-RU" sz="1400" dirty="0">
                <a:solidFill>
                  <a:prstClr val="black"/>
                </a:solidFill>
              </a:rPr>
              <a:t>Мебель и аксессуары. </a:t>
            </a:r>
          </a:p>
          <a:p>
            <a:pPr marL="285750" lvl="0" indent="-285750" algn="just">
              <a:buFont typeface="Arial" panose="020B0604020202020204" pitchFamily="34" charset="0"/>
              <a:buChar char="•"/>
            </a:pPr>
            <a:r>
              <a:rPr lang="ru-RU" sz="1400" dirty="0">
                <a:solidFill>
                  <a:prstClr val="black"/>
                </a:solidFill>
              </a:rPr>
              <a:t>Работа служебных подразделений: регламентация и контроль. Подбор, подготовка и проверка кадров</a:t>
            </a:r>
          </a:p>
          <a:p>
            <a:pPr marL="285750" lvl="0" indent="-285750" algn="just">
              <a:buFont typeface="Arial" panose="020B0604020202020204" pitchFamily="34" charset="0"/>
              <a:buChar char="•"/>
            </a:pPr>
            <a:r>
              <a:rPr lang="ru-RU" sz="1400" dirty="0">
                <a:solidFill>
                  <a:prstClr val="black"/>
                </a:solidFill>
              </a:rPr>
              <a:t>Обеспечение безопасности гостей и имущества. </a:t>
            </a:r>
          </a:p>
          <a:p>
            <a:pPr marL="285750" lvl="0" indent="-285750" algn="just">
              <a:buFont typeface="Arial" panose="020B0604020202020204" pitchFamily="34" charset="0"/>
              <a:buChar char="•"/>
            </a:pPr>
            <a:r>
              <a:rPr lang="ru-RU" sz="1400" dirty="0">
                <a:solidFill>
                  <a:prstClr val="black"/>
                </a:solidFill>
              </a:rPr>
              <a:t>Охрана труда, пожарная безопасность в отеле. </a:t>
            </a:r>
          </a:p>
          <a:p>
            <a:pPr marL="285750" lvl="0" indent="-285750" algn="just">
              <a:buFont typeface="Arial" panose="020B0604020202020204" pitchFamily="34" charset="0"/>
              <a:buChar char="•"/>
            </a:pPr>
            <a:r>
              <a:rPr lang="ru-RU" sz="1400" dirty="0">
                <a:solidFill>
                  <a:prstClr val="black"/>
                </a:solidFill>
              </a:rPr>
              <a:t>Дизайн и интерьер: лучшие идеи.</a:t>
            </a:r>
          </a:p>
          <a:p>
            <a:pPr marL="285750" lvl="0" indent="-285750" algn="just">
              <a:buFont typeface="Arial" panose="020B0604020202020204" pitchFamily="34" charset="0"/>
              <a:buChar char="•"/>
            </a:pPr>
            <a:r>
              <a:rPr lang="ru-RU" sz="1400" dirty="0">
                <a:solidFill>
                  <a:prstClr val="black"/>
                </a:solidFill>
              </a:rPr>
              <a:t> Новые открытия и другие темы, сформированные в том числе и по просьбе читателей из различных регионов нашей страны.</a:t>
            </a:r>
          </a:p>
        </p:txBody>
      </p:sp>
    </p:spTree>
    <p:extLst>
      <p:ext uri="{BB962C8B-B14F-4D97-AF65-F5344CB8AC3E}">
        <p14:creationId xmlns:p14="http://schemas.microsoft.com/office/powerpoint/2010/main" val="4267425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03848" y="188640"/>
            <a:ext cx="5760640" cy="6555641"/>
          </a:xfrm>
          <a:prstGeom prst="rect">
            <a:avLst/>
          </a:prstGeom>
        </p:spPr>
        <p:txBody>
          <a:bodyPr wrap="square">
            <a:spAutoFit/>
          </a:bodyPr>
          <a:lstStyle/>
          <a:p>
            <a:pPr algn="just"/>
            <a:r>
              <a:rPr lang="ru-RU" sz="1400" dirty="0"/>
              <a:t>В журнале </a:t>
            </a:r>
            <a:r>
              <a:rPr lang="ru-RU" sz="1400" b="1" dirty="0"/>
              <a:t>«Практическая бухгалтерия» </a:t>
            </a:r>
            <a:r>
              <a:rPr lang="ru-RU" sz="1400" dirty="0"/>
              <a:t>работает коллектив высокопрофессиональных экспертов-практиков, создавший </a:t>
            </a:r>
            <a:r>
              <a:rPr lang="ru-RU" sz="1400" dirty="0" err="1"/>
              <a:t>бератор</a:t>
            </a:r>
            <a:r>
              <a:rPr lang="ru-RU" sz="1400" dirty="0"/>
              <a:t> «Практическая бухгалтерия» и серию </a:t>
            </a:r>
            <a:r>
              <a:rPr lang="ru-RU" sz="1400" dirty="0" err="1"/>
              <a:t>бераторов</a:t>
            </a:r>
            <a:r>
              <a:rPr lang="ru-RU" sz="1400" dirty="0"/>
              <a:t> «Практическая </a:t>
            </a:r>
            <a:r>
              <a:rPr lang="ru-RU" sz="1400" dirty="0" smtClean="0"/>
              <a:t>энциклопедия бухгалтера».</a:t>
            </a:r>
          </a:p>
          <a:p>
            <a:pPr algn="just"/>
            <a:r>
              <a:rPr lang="ru-RU" sz="1400" dirty="0"/>
              <a:t/>
            </a:r>
            <a:br>
              <a:rPr lang="ru-RU" sz="1400" dirty="0"/>
            </a:br>
            <a:r>
              <a:rPr lang="ru-RU" sz="1400" dirty="0"/>
              <a:t>В журнале публикуются статьи, которые вы больше не встретите нигде, это уникальный авторский материал, проверенный на практике</a:t>
            </a:r>
            <a:r>
              <a:rPr lang="ru-RU" sz="1400" dirty="0" smtClean="0"/>
              <a:t>.</a:t>
            </a:r>
          </a:p>
          <a:p>
            <a:pPr algn="just" fontAlgn="base"/>
            <a:endParaRPr lang="ru-RU" sz="1400" b="1" dirty="0" smtClean="0"/>
          </a:p>
          <a:p>
            <a:pPr algn="just" fontAlgn="base"/>
            <a:r>
              <a:rPr lang="ru-RU" sz="1400" b="1" dirty="0" smtClean="0"/>
              <a:t>«</a:t>
            </a:r>
            <a:r>
              <a:rPr lang="ru-RU" sz="1400" b="1" dirty="0"/>
              <a:t>Практическую бухгалтерию»</a:t>
            </a:r>
            <a:r>
              <a:rPr lang="ru-RU" sz="1400" dirty="0"/>
              <a:t> выписывают для того, чтобы:</a:t>
            </a:r>
          </a:p>
          <a:p>
            <a:pPr marL="285750" lvl="0" indent="-285750" algn="just" fontAlgn="base">
              <a:buFont typeface="Arial" panose="020B0604020202020204" pitchFamily="34" charset="0"/>
              <a:buChar char="•"/>
            </a:pPr>
            <a:r>
              <a:rPr lang="ru-RU" sz="1400" dirty="0"/>
              <a:t>правильно вести бухучет без ошибок и неточностей;</a:t>
            </a:r>
          </a:p>
          <a:p>
            <a:pPr marL="285750" lvl="0" indent="-285750" algn="just" fontAlgn="base">
              <a:buFont typeface="Arial" panose="020B0604020202020204" pitchFamily="34" charset="0"/>
              <a:buChar char="•"/>
            </a:pPr>
            <a:r>
              <a:rPr lang="ru-RU" sz="1400" dirty="0"/>
              <a:t>быть в курсе изменений в законодательстве и вовремя корректировать работу своей бухгалтерии;</a:t>
            </a:r>
          </a:p>
          <a:p>
            <a:pPr marL="285750" lvl="0" indent="-285750" algn="just" fontAlgn="base">
              <a:buFont typeface="Arial" panose="020B0604020202020204" pitchFamily="34" charset="0"/>
              <a:buChar char="•"/>
            </a:pPr>
            <a:r>
              <a:rPr lang="ru-RU" sz="1400" dirty="0"/>
              <a:t>рассчитывать налоги грамотно и применять все безопасные методы минимизации;</a:t>
            </a:r>
          </a:p>
          <a:p>
            <a:pPr marL="285750" lvl="0" indent="-285750" algn="just" fontAlgn="base">
              <a:buFont typeface="Arial" panose="020B0604020202020204" pitchFamily="34" charset="0"/>
              <a:buChar char="•"/>
            </a:pPr>
            <a:r>
              <a:rPr lang="ru-RU" sz="1400" dirty="0"/>
              <a:t>знать мнение чиновников и аудиторов по спорным, неясным требованиям законодательства</a:t>
            </a:r>
            <a:r>
              <a:rPr lang="ru-RU" sz="1400" dirty="0" smtClean="0"/>
              <a:t>.</a:t>
            </a:r>
          </a:p>
          <a:p>
            <a:pPr algn="just" fontAlgn="base"/>
            <a:endParaRPr lang="ru-RU" sz="1400" dirty="0" smtClean="0"/>
          </a:p>
          <a:p>
            <a:pPr algn="just" fontAlgn="base"/>
            <a:r>
              <a:rPr lang="ru-RU" sz="1400" dirty="0" smtClean="0"/>
              <a:t>В </a:t>
            </a:r>
            <a:r>
              <a:rPr lang="ru-RU" sz="1400" dirty="0"/>
              <a:t>каждом номере </a:t>
            </a:r>
            <a:r>
              <a:rPr lang="ru-RU" sz="1400" b="1" dirty="0"/>
              <a:t>«Практической бухгалтерии»</a:t>
            </a:r>
            <a:r>
              <a:rPr lang="ru-RU" sz="1400" dirty="0"/>
              <a:t>:</a:t>
            </a:r>
          </a:p>
          <a:p>
            <a:pPr marL="285750" lvl="0" indent="-285750" algn="just" fontAlgn="base">
              <a:buFont typeface="Arial" panose="020B0604020202020204" pitchFamily="34" charset="0"/>
              <a:buChar char="•"/>
            </a:pPr>
            <a:r>
              <a:rPr lang="ru-RU" sz="1400" dirty="0"/>
              <a:t>решения проблемных вопросов бухучета в рубрике «Проблема</a:t>
            </a:r>
            <a:r>
              <a:rPr lang="ru-RU" sz="1400" dirty="0" smtClean="0"/>
              <a:t>»</a:t>
            </a:r>
            <a:endParaRPr lang="ru-RU" sz="1400" dirty="0"/>
          </a:p>
          <a:p>
            <a:pPr marL="285750" lvl="0" indent="-285750" algn="just" fontAlgn="base">
              <a:buFont typeface="Arial" panose="020B0604020202020204" pitchFamily="34" charset="0"/>
              <a:buChar char="•"/>
            </a:pPr>
            <a:r>
              <a:rPr lang="ru-RU" sz="1400" dirty="0" smtClean="0"/>
              <a:t>возможности </a:t>
            </a:r>
            <a:r>
              <a:rPr lang="ru-RU" sz="1400" dirty="0"/>
              <a:t>по упрощению работы бухгалтерии в рубрике «Лазейки законодательства»;</a:t>
            </a:r>
          </a:p>
          <a:p>
            <a:pPr marL="285750" lvl="0" indent="-285750" algn="just" fontAlgn="base">
              <a:buFont typeface="Arial" panose="020B0604020202020204" pitchFamily="34" charset="0"/>
              <a:buChar char="•"/>
            </a:pPr>
            <a:r>
              <a:rPr lang="ru-RU" sz="1400" dirty="0"/>
              <a:t>советы по подготовке к встрече с проверяющими органами в рубрике «Проверки»;</a:t>
            </a:r>
          </a:p>
          <a:p>
            <a:pPr marL="285750" lvl="0" indent="-285750" algn="just" fontAlgn="base">
              <a:buFont typeface="Arial" panose="020B0604020202020204" pitchFamily="34" charset="0"/>
              <a:buChar char="•"/>
            </a:pPr>
            <a:r>
              <a:rPr lang="ru-RU" sz="1400" dirty="0"/>
              <a:t>арбитражная практика;</a:t>
            </a:r>
          </a:p>
          <a:p>
            <a:pPr marL="285750" lvl="0" indent="-285750" algn="just" fontAlgn="base">
              <a:buFont typeface="Arial" panose="020B0604020202020204" pitchFamily="34" charset="0"/>
              <a:buChar char="•"/>
            </a:pPr>
            <a:r>
              <a:rPr lang="ru-RU" sz="1400" dirty="0"/>
              <a:t>ответы на вопросы, справочник по налогам, бухгалтерские письма и многое другое.</a:t>
            </a:r>
          </a:p>
          <a:p>
            <a:pPr lvl="0" fontAlgn="base"/>
            <a:endParaRPr lang="ru-RU" sz="1400" dirty="0"/>
          </a:p>
          <a:p>
            <a:pPr algn="just"/>
            <a:endParaRPr lang="ru-RU" sz="1400" dirty="0"/>
          </a:p>
        </p:txBody>
      </p:sp>
      <p:pic>
        <p:nvPicPr>
          <p:cNvPr id="7170" name="Picture 2" descr="https://otvet.imgsmail.ru/download/176276f708fce4dd008b4a03af8c30da_i-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67" y="1277985"/>
            <a:ext cx="2885509" cy="402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686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13.radikal.ru/i186/1107/92/73676fc7394d.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26316"/>
            <a:ext cx="2762885" cy="3676650"/>
          </a:xfrm>
          <a:prstGeom prst="rect">
            <a:avLst/>
          </a:prstGeom>
          <a:noFill/>
          <a:ln>
            <a:noFill/>
          </a:ln>
        </p:spPr>
      </p:pic>
      <p:sp>
        <p:nvSpPr>
          <p:cNvPr id="3" name="Прямоугольник 2"/>
          <p:cNvSpPr/>
          <p:nvPr/>
        </p:nvSpPr>
        <p:spPr>
          <a:xfrm>
            <a:off x="3275856" y="980728"/>
            <a:ext cx="5506414" cy="4678204"/>
          </a:xfrm>
          <a:prstGeom prst="rect">
            <a:avLst/>
          </a:prstGeom>
        </p:spPr>
        <p:txBody>
          <a:bodyPr wrap="square">
            <a:spAutoFit/>
          </a:bodyPr>
          <a:lstStyle/>
          <a:p>
            <a:pPr algn="just" fontAlgn="base"/>
            <a:r>
              <a:rPr lang="ru-RU" b="1" dirty="0"/>
              <a:t> </a:t>
            </a:r>
            <a:r>
              <a:rPr lang="ru-RU" sz="1400" b="1" dirty="0"/>
              <a:t>«Главбух»</a:t>
            </a:r>
            <a:r>
              <a:rPr lang="ru-RU" sz="1400" dirty="0"/>
              <a:t> — практический журнал для бухгалтеров.</a:t>
            </a:r>
          </a:p>
          <a:p>
            <a:pPr algn="just" fontAlgn="base"/>
            <a:endParaRPr lang="ru-RU" sz="1400" dirty="0" smtClean="0"/>
          </a:p>
          <a:p>
            <a:pPr algn="just" fontAlgn="base"/>
            <a:r>
              <a:rPr lang="ru-RU" sz="1400" dirty="0" smtClean="0"/>
              <a:t>В </a:t>
            </a:r>
            <a:r>
              <a:rPr lang="ru-RU" sz="1400" dirty="0"/>
              <a:t>каждом номере – пошаговые инструкции и практические советы по бухучету, налогообложению и отчетности, полезные таблицы, схемы и образцы заполнения документов. </a:t>
            </a:r>
            <a:endParaRPr lang="ru-RU" sz="1400" dirty="0" smtClean="0"/>
          </a:p>
          <a:p>
            <a:pPr algn="just" fontAlgn="base"/>
            <a:endParaRPr lang="ru-RU" sz="1400" dirty="0"/>
          </a:p>
          <a:p>
            <a:pPr algn="just" fontAlgn="base"/>
            <a:r>
              <a:rPr lang="ru-RU" sz="1400" dirty="0" smtClean="0"/>
              <a:t>Журнал </a:t>
            </a:r>
            <a:r>
              <a:rPr lang="ru-RU" sz="1400" dirty="0"/>
              <a:t>о бухгалтерском учете и налогообложении. Все изменения в законодательстве изложены просто и понятно, даны практические примеры по учету и налогам, схемы и таблицы. </a:t>
            </a:r>
          </a:p>
          <a:p>
            <a:pPr algn="just" fontAlgn="base"/>
            <a:endParaRPr lang="ru-RU" sz="1400" dirty="0" smtClean="0"/>
          </a:p>
          <a:p>
            <a:pPr algn="just" fontAlgn="base"/>
            <a:r>
              <a:rPr lang="ru-RU" sz="1400" dirty="0" smtClean="0"/>
              <a:t>Редакция </a:t>
            </a:r>
            <a:r>
              <a:rPr lang="ru-RU" sz="1400" dirty="0"/>
              <a:t>заранее узнаёт, что поменяется работе в бухгалтера, какие вопросы требуют пристального внимания и готовит своевременные разъяснения на две недели вперед. </a:t>
            </a:r>
            <a:endParaRPr lang="ru-RU" sz="1400" dirty="0" smtClean="0"/>
          </a:p>
          <a:p>
            <a:pPr algn="just" fontAlgn="base"/>
            <a:endParaRPr lang="ru-RU" sz="1400" dirty="0"/>
          </a:p>
          <a:p>
            <a:pPr algn="just" fontAlgn="base"/>
            <a:r>
              <a:rPr lang="ru-RU" sz="1400" dirty="0" smtClean="0"/>
              <a:t>Получайте </a:t>
            </a:r>
            <a:r>
              <a:rPr lang="ru-RU" sz="1400" dirty="0"/>
              <a:t>памятки, инструкции, таблицы с разъяснениями, чтобы вовремя перестроить свою работу, навести порядок в документах и избежать ошибок. </a:t>
            </a:r>
            <a:endParaRPr lang="ru-RU" sz="1400" dirty="0" smtClean="0"/>
          </a:p>
          <a:p>
            <a:pPr algn="just" fontAlgn="base"/>
            <a:endParaRPr lang="ru-RU" sz="1400" dirty="0"/>
          </a:p>
          <a:p>
            <a:pPr algn="just" fontAlgn="base"/>
            <a:r>
              <a:rPr lang="ru-RU" sz="1400" dirty="0" smtClean="0"/>
              <a:t>Самые </a:t>
            </a:r>
            <a:r>
              <a:rPr lang="ru-RU" sz="1400" dirty="0"/>
              <a:t>сложные, запутанные ситуации в учете и законодательные изменения вам будут не страшны.</a:t>
            </a:r>
          </a:p>
        </p:txBody>
      </p:sp>
    </p:spTree>
    <p:extLst>
      <p:ext uri="{BB962C8B-B14F-4D97-AF65-F5344CB8AC3E}">
        <p14:creationId xmlns:p14="http://schemas.microsoft.com/office/powerpoint/2010/main" val="3478600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finance-journal.ru/magazines/finance/102020.jpg"/>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1783715" cy="2447925"/>
          </a:xfrm>
          <a:prstGeom prst="rect">
            <a:avLst/>
          </a:prstGeom>
          <a:noFill/>
          <a:ln>
            <a:noFill/>
          </a:ln>
        </p:spPr>
      </p:pic>
      <p:pic>
        <p:nvPicPr>
          <p:cNvPr id="3" name="Рисунок 2" descr="http://finance-journal.ru/magazines/finvest/102020.jpg"/>
          <p:cNvPicPr/>
          <p:nvPr/>
        </p:nvPicPr>
        <p:blipFill>
          <a:blip r:embed="rId3">
            <a:extLst>
              <a:ext uri="{28A0092B-C50C-407E-A947-70E740481C1C}">
                <a14:useLocalDpi xmlns:a14="http://schemas.microsoft.com/office/drawing/2010/main" val="0"/>
              </a:ext>
            </a:extLst>
          </a:blip>
          <a:srcRect/>
          <a:stretch>
            <a:fillRect/>
          </a:stretch>
        </p:blipFill>
        <p:spPr bwMode="auto">
          <a:xfrm>
            <a:off x="467544" y="3212976"/>
            <a:ext cx="1781175" cy="2433320"/>
          </a:xfrm>
          <a:prstGeom prst="rect">
            <a:avLst/>
          </a:prstGeom>
          <a:noFill/>
          <a:ln>
            <a:noFill/>
          </a:ln>
        </p:spPr>
      </p:pic>
      <p:sp>
        <p:nvSpPr>
          <p:cNvPr id="4" name="Прямоугольник 3"/>
          <p:cNvSpPr/>
          <p:nvPr/>
        </p:nvSpPr>
        <p:spPr>
          <a:xfrm>
            <a:off x="2771800" y="908720"/>
            <a:ext cx="6102424" cy="4616648"/>
          </a:xfrm>
          <a:prstGeom prst="rect">
            <a:avLst/>
          </a:prstGeom>
        </p:spPr>
        <p:txBody>
          <a:bodyPr wrap="square">
            <a:spAutoFit/>
          </a:bodyPr>
          <a:lstStyle/>
          <a:p>
            <a:pPr algn="just"/>
            <a:r>
              <a:rPr lang="ru-RU" sz="1400" b="1" dirty="0" smtClean="0"/>
              <a:t>«Финансы», «Финансовый вестник» </a:t>
            </a:r>
            <a:r>
              <a:rPr lang="ru-RU" sz="1400" dirty="0"/>
              <a:t>(издаётся с 1926 года) </a:t>
            </a:r>
            <a:endParaRPr lang="ru-RU" sz="1400" dirty="0" smtClean="0"/>
          </a:p>
          <a:p>
            <a:pPr algn="just"/>
            <a:endParaRPr lang="ru-RU" sz="1400" dirty="0" smtClean="0"/>
          </a:p>
          <a:p>
            <a:pPr algn="just"/>
            <a:r>
              <a:rPr lang="ru-RU" sz="1400" dirty="0" smtClean="0"/>
              <a:t>  </a:t>
            </a:r>
            <a:r>
              <a:rPr lang="ru-RU" sz="1400" dirty="0"/>
              <a:t>Эти издания адресованы представителям органов власти, руководителям предприятий всех форм собственности, финансистам, банкирам, страховщикам, бухгалтерам, налоговым работникам, преподавателям, студентам вузов и колледжей, аспирантам. </a:t>
            </a:r>
            <a:endParaRPr lang="ru-RU" sz="1400" dirty="0" smtClean="0"/>
          </a:p>
          <a:p>
            <a:pPr algn="just"/>
            <a:endParaRPr lang="ru-RU" sz="1400" dirty="0"/>
          </a:p>
          <a:p>
            <a:pPr algn="just"/>
            <a:r>
              <a:rPr lang="ru-RU" sz="1400" dirty="0" smtClean="0"/>
              <a:t>На </a:t>
            </a:r>
            <a:r>
              <a:rPr lang="ru-RU" sz="1400" dirty="0"/>
              <a:t>страницах журналов публикуются актуальные материалы и даются разъяснения специалистов по вопросам теории, методологии и практики финансов и бюджета, казначейства, рынка ценных бумаг, налогообложения, страхования, бухгалтерского и налогового учета, финансового менеджмента и контроля. </a:t>
            </a:r>
            <a:endParaRPr lang="ru-RU" sz="1400" dirty="0" smtClean="0"/>
          </a:p>
          <a:p>
            <a:pPr algn="just"/>
            <a:endParaRPr lang="ru-RU" sz="1400" dirty="0"/>
          </a:p>
          <a:p>
            <a:pPr algn="just"/>
            <a:r>
              <a:rPr lang="ru-RU" sz="1400" dirty="0" smtClean="0"/>
              <a:t>Дается  </a:t>
            </a:r>
            <a:r>
              <a:rPr lang="ru-RU" sz="1400" dirty="0"/>
              <a:t>полная и необходимая информацию для плодотворной научной и практической деятельности в условиях рыночной экономики.  </a:t>
            </a:r>
            <a:endParaRPr lang="ru-RU" sz="1400" dirty="0" smtClean="0"/>
          </a:p>
          <a:p>
            <a:pPr algn="just"/>
            <a:endParaRPr lang="ru-RU" sz="1400" b="1" dirty="0"/>
          </a:p>
          <a:p>
            <a:pPr algn="just"/>
            <a:r>
              <a:rPr lang="ru-RU" sz="1400" dirty="0" smtClean="0"/>
              <a:t>С </a:t>
            </a:r>
            <a:r>
              <a:rPr lang="ru-RU" sz="1400" dirty="0"/>
              <a:t>2007 г. весь объем </a:t>
            </a:r>
            <a:r>
              <a:rPr lang="ru-RU" sz="1400" dirty="0" smtClean="0"/>
              <a:t>журнала </a:t>
            </a:r>
            <a:r>
              <a:rPr lang="ru-RU" sz="1400" b="1" dirty="0" smtClean="0"/>
              <a:t>«Финансовый вестник: финансы, налоги, страхование, бухгалтерский учет».</a:t>
            </a:r>
            <a:r>
              <a:rPr lang="ru-RU" sz="1400" dirty="0" smtClean="0"/>
              <a:t/>
            </a:r>
            <a:br>
              <a:rPr lang="ru-RU" sz="1400" dirty="0" smtClean="0"/>
            </a:br>
            <a:r>
              <a:rPr lang="ru-RU" sz="1400" dirty="0" smtClean="0"/>
              <a:t> </a:t>
            </a:r>
            <a:r>
              <a:rPr lang="ru-RU" sz="1400" dirty="0"/>
              <a:t>отдан статьям, консультациям и комментариям, тематика которых значительно расширена.</a:t>
            </a:r>
          </a:p>
        </p:txBody>
      </p:sp>
    </p:spTree>
    <p:extLst>
      <p:ext uri="{BB962C8B-B14F-4D97-AF65-F5344CB8AC3E}">
        <p14:creationId xmlns:p14="http://schemas.microsoft.com/office/powerpoint/2010/main" val="882771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1196752"/>
            <a:ext cx="6595594" cy="3754874"/>
          </a:xfrm>
          <a:prstGeom prst="rect">
            <a:avLst/>
          </a:prstGeom>
        </p:spPr>
        <p:txBody>
          <a:bodyPr wrap="square">
            <a:spAutoFit/>
          </a:bodyPr>
          <a:lstStyle/>
          <a:p>
            <a:pPr algn="just"/>
            <a:r>
              <a:rPr lang="ru-RU" sz="1400" b="1" dirty="0"/>
              <a:t>«Актуальные проблемы российского права» </a:t>
            </a:r>
            <a:r>
              <a:rPr lang="ru-RU" sz="1400" dirty="0"/>
              <a:t>— это научно-практический юридический журнал, посвященный актуальным проблемам теории права, практике его применения, совершенствованию законодательства, а также проблемам юридического образования.</a:t>
            </a:r>
          </a:p>
          <a:p>
            <a:pPr algn="just"/>
            <a:endParaRPr lang="ru-RU" sz="1400" dirty="0" smtClean="0"/>
          </a:p>
          <a:p>
            <a:pPr algn="just"/>
            <a:r>
              <a:rPr lang="ru-RU" sz="1400" dirty="0" smtClean="0"/>
              <a:t>Рубрики </a:t>
            </a:r>
            <a:r>
              <a:rPr lang="ru-RU" sz="1400" dirty="0"/>
              <a:t>журнала охватывают все основные отрасли права, учитывают весь спектр юридической проблематики, в том числе теории и истории государства и права, государственно-правовой, гражданско-правовой, уголовно-правовой, международно-правовой направленности. </a:t>
            </a:r>
            <a:endParaRPr lang="ru-RU" sz="1400" dirty="0" smtClean="0"/>
          </a:p>
          <a:p>
            <a:pPr algn="just"/>
            <a:endParaRPr lang="ru-RU" sz="1400" dirty="0"/>
          </a:p>
          <a:p>
            <a:pPr algn="just"/>
            <a:r>
              <a:rPr lang="ru-RU" sz="1400" dirty="0" smtClean="0"/>
              <a:t>На </a:t>
            </a:r>
            <a:r>
              <a:rPr lang="ru-RU" sz="1400" dirty="0"/>
              <a:t>страницах журнала размещаются экспертные заключения по знаковым судебным процессам, материалы конференций, рецензии на юридические новинки.</a:t>
            </a:r>
          </a:p>
          <a:p>
            <a:pPr algn="just"/>
            <a:endParaRPr lang="ru-RU" sz="1400" dirty="0" smtClean="0"/>
          </a:p>
          <a:p>
            <a:pPr algn="just"/>
            <a:r>
              <a:rPr lang="ru-RU" sz="1400" dirty="0" smtClean="0"/>
              <a:t>В </a:t>
            </a:r>
            <a:r>
              <a:rPr lang="ru-RU" sz="1400" dirty="0"/>
              <a:t>журнале активно публикуются известные ученые и практики, преподаватели ведущих российских вузов, судьи, сотрудники государственных органов.</a:t>
            </a:r>
          </a:p>
        </p:txBody>
      </p:sp>
      <p:pic>
        <p:nvPicPr>
          <p:cNvPr id="9218" name="Picture 2" descr="https://aprp.msal.ru/public/journals/1/homeHeaderTitleImage_ru_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98315"/>
            <a:ext cx="1984617" cy="285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742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ОЦИАЛЬНОЕ ОБСЛУЖИВАНИЕ"/>
          <p:cNvPicPr/>
          <p:nvPr/>
        </p:nvPicPr>
        <p:blipFill>
          <a:blip r:embed="rId2">
            <a:extLst>
              <a:ext uri="{28A0092B-C50C-407E-A947-70E740481C1C}">
                <a14:useLocalDpi xmlns:a14="http://schemas.microsoft.com/office/drawing/2010/main" val="0"/>
              </a:ext>
            </a:extLst>
          </a:blip>
          <a:srcRect/>
          <a:stretch>
            <a:fillRect/>
          </a:stretch>
        </p:blipFill>
        <p:spPr bwMode="auto">
          <a:xfrm>
            <a:off x="225983" y="3680994"/>
            <a:ext cx="1800200" cy="2664961"/>
          </a:xfrm>
          <a:prstGeom prst="rect">
            <a:avLst/>
          </a:prstGeom>
          <a:noFill/>
          <a:ln>
            <a:noFill/>
          </a:ln>
        </p:spPr>
      </p:pic>
      <p:sp>
        <p:nvSpPr>
          <p:cNvPr id="3" name="Прямоугольник 2"/>
          <p:cNvSpPr/>
          <p:nvPr/>
        </p:nvSpPr>
        <p:spPr>
          <a:xfrm>
            <a:off x="2433397" y="3645024"/>
            <a:ext cx="6336704" cy="2893100"/>
          </a:xfrm>
          <a:prstGeom prst="rect">
            <a:avLst/>
          </a:prstGeom>
        </p:spPr>
        <p:txBody>
          <a:bodyPr wrap="square">
            <a:spAutoFit/>
          </a:bodyPr>
          <a:lstStyle/>
          <a:p>
            <a:pPr algn="just" fontAlgn="base"/>
            <a:r>
              <a:rPr lang="ru-RU" sz="1400" dirty="0" smtClean="0"/>
              <a:t>Ежемесячный журнал </a:t>
            </a:r>
            <a:r>
              <a:rPr lang="ru-RU" sz="1400" b="1" dirty="0" smtClean="0"/>
              <a:t>«Социальное обслуживание» </a:t>
            </a:r>
            <a:r>
              <a:rPr lang="ru-RU" sz="1400" dirty="0"/>
              <a:t>является основным отраслевым изданием системы социального обслуживания населения – одного из наиболее значимых и динамично развивающихся секторов социальной сферы. </a:t>
            </a:r>
            <a:endParaRPr lang="ru-RU" sz="1400" dirty="0" smtClean="0"/>
          </a:p>
          <a:p>
            <a:pPr algn="just" fontAlgn="base"/>
            <a:endParaRPr lang="ru-RU" sz="1400" dirty="0"/>
          </a:p>
          <a:p>
            <a:pPr algn="just" fontAlgn="base"/>
            <a:r>
              <a:rPr lang="ru-RU" sz="1400" dirty="0" smtClean="0"/>
              <a:t>Он </a:t>
            </a:r>
            <a:r>
              <a:rPr lang="ru-RU" sz="1400" dirty="0"/>
              <a:t>освещает деятельность различных видов учреждений социального обслуживания и органов социальной защиты населения.</a:t>
            </a:r>
          </a:p>
          <a:p>
            <a:pPr algn="just"/>
            <a:endParaRPr lang="ru-RU" sz="1400" dirty="0" smtClean="0"/>
          </a:p>
          <a:p>
            <a:pPr algn="just"/>
            <a:r>
              <a:rPr lang="ru-RU" sz="1400" dirty="0" smtClean="0"/>
              <a:t>Практически </a:t>
            </a:r>
            <a:r>
              <a:rPr lang="ru-RU" sz="1400" dirty="0"/>
              <a:t>все публикуемые статьи посвящены практике модернизации системы социального обслуживания, повышению эффективности деятельности по предоставлению социальных услуг, обобщению современных технологий и инновационного опыта работы социальных служб. </a:t>
            </a:r>
          </a:p>
        </p:txBody>
      </p:sp>
      <p:pic>
        <p:nvPicPr>
          <p:cNvPr id="4" name="Рисунок 3" descr="http://lawinfo.ru/assets/images/magazines/socialnoe-i-pensionnoe-pravo.jpg"/>
          <p:cNvPicPr/>
          <p:nvPr/>
        </p:nvPicPr>
        <p:blipFill>
          <a:blip r:embed="rId3">
            <a:extLst>
              <a:ext uri="{28A0092B-C50C-407E-A947-70E740481C1C}">
                <a14:useLocalDpi xmlns:a14="http://schemas.microsoft.com/office/drawing/2010/main" val="0"/>
              </a:ext>
            </a:extLst>
          </a:blip>
          <a:srcRect/>
          <a:stretch>
            <a:fillRect/>
          </a:stretch>
        </p:blipFill>
        <p:spPr bwMode="auto">
          <a:xfrm>
            <a:off x="225983" y="434343"/>
            <a:ext cx="1753729" cy="2418591"/>
          </a:xfrm>
          <a:prstGeom prst="rect">
            <a:avLst/>
          </a:prstGeom>
          <a:noFill/>
          <a:ln>
            <a:noFill/>
          </a:ln>
        </p:spPr>
      </p:pic>
      <p:sp>
        <p:nvSpPr>
          <p:cNvPr id="5" name="Прямоугольник 4"/>
          <p:cNvSpPr/>
          <p:nvPr/>
        </p:nvSpPr>
        <p:spPr>
          <a:xfrm>
            <a:off x="2291748" y="197088"/>
            <a:ext cx="6606480" cy="2893100"/>
          </a:xfrm>
          <a:prstGeom prst="rect">
            <a:avLst/>
          </a:prstGeom>
        </p:spPr>
        <p:txBody>
          <a:bodyPr wrap="square">
            <a:spAutoFit/>
          </a:bodyPr>
          <a:lstStyle/>
          <a:p>
            <a:pPr algn="just"/>
            <a:r>
              <a:rPr lang="ru-RU" sz="1400" b="1" dirty="0" smtClean="0"/>
              <a:t>«Социальное и пенсионное право»</a:t>
            </a:r>
            <a:r>
              <a:rPr lang="ru-RU" sz="1400" dirty="0" smtClean="0"/>
              <a:t> федеральный </a:t>
            </a:r>
            <a:r>
              <a:rPr lang="ru-RU" sz="1400" dirty="0"/>
              <a:t>научно-практический журнал. Издаётся с 2005 г</a:t>
            </a:r>
            <a:r>
              <a:rPr lang="ru-RU" sz="1400" dirty="0" smtClean="0"/>
              <a:t>.</a:t>
            </a:r>
          </a:p>
          <a:p>
            <a:pPr algn="just"/>
            <a:endParaRPr lang="ru-RU" sz="1400" dirty="0"/>
          </a:p>
          <a:p>
            <a:pPr algn="just"/>
            <a:r>
              <a:rPr lang="ru-RU" sz="1400" dirty="0" smtClean="0"/>
              <a:t> </a:t>
            </a:r>
            <a:r>
              <a:rPr lang="ru-RU" sz="1400" dirty="0"/>
              <a:t>Рубрики и виды публикуемых материалов: Законодательство, судебная практика, обзоры конференций; история развития; статьи и комментарии ведущих специалистов отрасли; правовое обеспечение выплаты пенсий, пособий, компенсаций, субсидий; оказания социальных услуг, предоставления льгот. </a:t>
            </a:r>
            <a:endParaRPr lang="ru-RU" sz="1400" dirty="0" smtClean="0"/>
          </a:p>
          <a:p>
            <a:pPr algn="just"/>
            <a:endParaRPr lang="ru-RU" sz="1400" dirty="0"/>
          </a:p>
          <a:p>
            <a:pPr algn="just"/>
            <a:r>
              <a:rPr lang="ru-RU" sz="1400" dirty="0" smtClean="0"/>
              <a:t>Пособия </a:t>
            </a:r>
            <a:r>
              <a:rPr lang="ru-RU" sz="1400" dirty="0"/>
              <a:t>и льготы гражданам с детьми, государственные пенсии; социальное страхование., трудовой (страховой) стаж, понятия, периоды, специальный трудовой стаж, государственная социальная помощь, правовые основы социального обслуживания инвалидов, зарубежный опыт.</a:t>
            </a:r>
          </a:p>
        </p:txBody>
      </p:sp>
    </p:spTree>
    <p:extLst>
      <p:ext uri="{BB962C8B-B14F-4D97-AF65-F5344CB8AC3E}">
        <p14:creationId xmlns:p14="http://schemas.microsoft.com/office/powerpoint/2010/main" val="1627878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new.groteck.ru/images/cat/10658/IB_4_20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40" y="188640"/>
            <a:ext cx="2256185" cy="315865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987824" y="188640"/>
            <a:ext cx="5832648" cy="3108543"/>
          </a:xfrm>
          <a:prstGeom prst="rect">
            <a:avLst/>
          </a:prstGeom>
        </p:spPr>
        <p:txBody>
          <a:bodyPr wrap="square">
            <a:spAutoFit/>
          </a:bodyPr>
          <a:lstStyle/>
          <a:p>
            <a:pPr algn="just"/>
            <a:r>
              <a:rPr lang="ru-RU" sz="1400" dirty="0"/>
              <a:t>Журнал "</a:t>
            </a:r>
            <a:r>
              <a:rPr lang="ru-RU" sz="1400" b="1" dirty="0" err="1"/>
              <a:t>Information</a:t>
            </a:r>
            <a:r>
              <a:rPr lang="ru-RU" sz="1400" b="1" dirty="0"/>
              <a:t> </a:t>
            </a:r>
            <a:r>
              <a:rPr lang="ru-RU" sz="1400" b="1" dirty="0" err="1"/>
              <a:t>Security</a:t>
            </a:r>
            <a:r>
              <a:rPr lang="ru-RU" sz="1400" b="1" dirty="0"/>
              <a:t>/Информационная безопасность</a:t>
            </a:r>
            <a:r>
              <a:rPr lang="ru-RU" sz="1400" dirty="0"/>
              <a:t>" – это профессиональный взгляд на отрасль. </a:t>
            </a:r>
            <a:endParaRPr lang="ru-RU" sz="1400" dirty="0" smtClean="0"/>
          </a:p>
          <a:p>
            <a:pPr algn="just"/>
            <a:endParaRPr lang="ru-RU" sz="1400" dirty="0"/>
          </a:p>
          <a:p>
            <a:pPr algn="just"/>
            <a:r>
              <a:rPr lang="ru-RU" sz="1400" dirty="0" smtClean="0"/>
              <a:t>С </a:t>
            </a:r>
            <a:r>
              <a:rPr lang="ru-RU" sz="1400" dirty="0"/>
              <a:t>его помощью потребители узнают о новейших решениях в области безопасности, о тенденциях рынка и его проблемных вопросах; ознакомятся с расчетами информационных рисков в различных сферах промышленности, банковской и финансово-кредитной сферы Российской </a:t>
            </a:r>
            <a:r>
              <a:rPr lang="ru-RU" sz="1400" dirty="0" smtClean="0"/>
              <a:t>Федерации.</a:t>
            </a:r>
          </a:p>
          <a:p>
            <a:pPr lvl="0" algn="just"/>
            <a:endParaRPr lang="ru-RU" sz="1400" dirty="0" smtClean="0"/>
          </a:p>
          <a:p>
            <a:pPr lvl="0" algn="just"/>
            <a:r>
              <a:rPr lang="ru-RU" sz="1400" dirty="0" smtClean="0"/>
              <a:t>Единственное </a:t>
            </a:r>
            <a:r>
              <a:rPr lang="ru-RU" sz="1400" dirty="0"/>
              <a:t>в своем роде отраслевое издание для профессионалов в области информационной безопасности, которых объединяет общий интерес и готовность сделать мир продвинутым и безопасным одновременно. </a:t>
            </a:r>
          </a:p>
          <a:p>
            <a:pPr algn="just"/>
            <a:endParaRPr lang="ru-RU" sz="1400" dirty="0"/>
          </a:p>
        </p:txBody>
      </p:sp>
      <p:pic>
        <p:nvPicPr>
          <p:cNvPr id="5" name="Рисунок 4" descr="http://www.jurnali-online.com/wp-content/uploads/1591im/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679" y="3712991"/>
            <a:ext cx="2236646" cy="2880650"/>
          </a:xfrm>
          <a:prstGeom prst="rect">
            <a:avLst/>
          </a:prstGeom>
          <a:noFill/>
          <a:ln>
            <a:noFill/>
          </a:ln>
        </p:spPr>
      </p:pic>
      <p:sp>
        <p:nvSpPr>
          <p:cNvPr id="4" name="Прямоугольник 3"/>
          <p:cNvSpPr/>
          <p:nvPr/>
        </p:nvSpPr>
        <p:spPr>
          <a:xfrm>
            <a:off x="2987824" y="3712991"/>
            <a:ext cx="5760640" cy="2893100"/>
          </a:xfrm>
          <a:prstGeom prst="rect">
            <a:avLst/>
          </a:prstGeom>
        </p:spPr>
        <p:txBody>
          <a:bodyPr wrap="square">
            <a:spAutoFit/>
          </a:bodyPr>
          <a:lstStyle/>
          <a:p>
            <a:pPr algn="just"/>
            <a:r>
              <a:rPr lang="ru-RU" sz="1400" b="1" dirty="0" smtClean="0"/>
              <a:t>«</a:t>
            </a:r>
            <a:r>
              <a:rPr lang="en-US" sz="1400" b="1" dirty="0" smtClean="0"/>
              <a:t>it expert</a:t>
            </a:r>
            <a:r>
              <a:rPr lang="ru-RU" sz="1400" b="1" dirty="0"/>
              <a:t> </a:t>
            </a:r>
            <a:r>
              <a:rPr lang="ru-RU" sz="1400" b="1" dirty="0" smtClean="0"/>
              <a:t>(ИТ – Инфраструктура бизнеса)» </a:t>
            </a:r>
            <a:r>
              <a:rPr lang="ru-RU" sz="1400" dirty="0" smtClean="0"/>
              <a:t>- издание </a:t>
            </a:r>
            <a:r>
              <a:rPr lang="ru-RU" sz="1400" dirty="0"/>
              <a:t>активных пользователей ИТ. </a:t>
            </a:r>
            <a:endParaRPr lang="ru-RU" sz="1400" dirty="0" smtClean="0"/>
          </a:p>
          <a:p>
            <a:pPr algn="just"/>
            <a:endParaRPr lang="ru-RU" sz="1400" dirty="0"/>
          </a:p>
          <a:p>
            <a:pPr algn="just"/>
            <a:r>
              <a:rPr lang="ru-RU" sz="1400" dirty="0" smtClean="0"/>
              <a:t>Справочник </a:t>
            </a:r>
            <a:r>
              <a:rPr lang="ru-RU" sz="1400" dirty="0"/>
              <a:t>по выбору устройств и программного обеспечения для различных задач как в бизнесе, так и повседневной жизни. </a:t>
            </a:r>
            <a:endParaRPr lang="ru-RU" sz="1400" dirty="0" smtClean="0"/>
          </a:p>
          <a:p>
            <a:pPr algn="just"/>
            <a:endParaRPr lang="ru-RU" sz="1400" dirty="0"/>
          </a:p>
          <a:p>
            <a:pPr algn="just"/>
            <a:r>
              <a:rPr lang="ru-RU" sz="1400" dirty="0" smtClean="0"/>
              <a:t>Руководство </a:t>
            </a:r>
            <a:r>
              <a:rPr lang="ru-RU" sz="1400" dirty="0"/>
              <a:t>пользователя по самостоятельной настройке и применению современных технологий в офисе и дома. Обзоры и тесты оборудования и ПО, ответы на вопросы и подробные и простые инструкции. </a:t>
            </a:r>
            <a:endParaRPr lang="ru-RU" sz="1400" dirty="0" smtClean="0"/>
          </a:p>
          <a:p>
            <a:pPr algn="just"/>
            <a:endParaRPr lang="ru-RU" sz="1400" dirty="0"/>
          </a:p>
          <a:p>
            <a:pPr algn="just"/>
            <a:r>
              <a:rPr lang="ru-RU" sz="1400" dirty="0" smtClean="0"/>
              <a:t>Журнал </a:t>
            </a:r>
            <a:r>
              <a:rPr lang="ru-RU" sz="1400" dirty="0"/>
              <a:t>для тех, кто активно использует современные технологии в повседневной деятельности. Просто о сложном!</a:t>
            </a:r>
          </a:p>
        </p:txBody>
      </p:sp>
    </p:spTree>
    <p:extLst>
      <p:ext uri="{BB962C8B-B14F-4D97-AF65-F5344CB8AC3E}">
        <p14:creationId xmlns:p14="http://schemas.microsoft.com/office/powerpoint/2010/main" val="1226893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99" y="1327399"/>
            <a:ext cx="2852737"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75856" y="620688"/>
            <a:ext cx="5616624" cy="5355312"/>
          </a:xfrm>
          <a:prstGeom prst="rect">
            <a:avLst/>
          </a:prstGeom>
        </p:spPr>
        <p:txBody>
          <a:bodyPr wrap="square">
            <a:spAutoFit/>
          </a:bodyPr>
          <a:lstStyle/>
          <a:p>
            <a:r>
              <a:rPr lang="ru-RU" b="1" dirty="0" smtClean="0"/>
              <a:t>«</a:t>
            </a:r>
            <a:r>
              <a:rPr lang="en-US" b="1" dirty="0" smtClean="0"/>
              <a:t>IT – Manager  </a:t>
            </a:r>
            <a:r>
              <a:rPr lang="ru-RU" b="1" dirty="0" smtClean="0"/>
              <a:t>(Администратор информационных технологий)»</a:t>
            </a:r>
            <a:r>
              <a:rPr lang="en-US" b="1" dirty="0" smtClean="0"/>
              <a:t> </a:t>
            </a:r>
          </a:p>
          <a:p>
            <a:pPr algn="just"/>
            <a:r>
              <a:rPr lang="ru-RU" dirty="0" smtClean="0"/>
              <a:t>Бизнес-издание </a:t>
            </a:r>
            <a:r>
              <a:rPr lang="ru-RU" dirty="0"/>
              <a:t>в сфере управления и решения технических задач с использованием информационных технологий. </a:t>
            </a:r>
            <a:endParaRPr lang="ru-RU" dirty="0" smtClean="0"/>
          </a:p>
          <a:p>
            <a:pPr algn="just"/>
            <a:endParaRPr lang="ru-RU" dirty="0"/>
          </a:p>
          <a:p>
            <a:pPr algn="just"/>
            <a:r>
              <a:rPr lang="ru-RU" dirty="0" smtClean="0"/>
              <a:t>Активный </a:t>
            </a:r>
            <a:r>
              <a:rPr lang="ru-RU" dirty="0"/>
              <a:t>диалог между корпоративными потребителями и поставщиками ИТ решений. </a:t>
            </a:r>
            <a:endParaRPr lang="ru-RU" dirty="0" smtClean="0"/>
          </a:p>
          <a:p>
            <a:pPr algn="just"/>
            <a:endParaRPr lang="ru-RU" dirty="0"/>
          </a:p>
          <a:p>
            <a:pPr algn="just"/>
            <a:r>
              <a:rPr lang="ru-RU" dirty="0" smtClean="0"/>
              <a:t>Развитие </a:t>
            </a:r>
            <a:r>
              <a:rPr lang="ru-RU" dirty="0"/>
              <a:t>и трансформация бизнеса и государственного сектора в эпоху развития цифровой экономики. Цифровая трансформация бизнеса! </a:t>
            </a:r>
            <a:endParaRPr lang="ru-RU" dirty="0" smtClean="0"/>
          </a:p>
          <a:p>
            <a:pPr algn="just"/>
            <a:endParaRPr lang="ru-RU" dirty="0"/>
          </a:p>
          <a:p>
            <a:pPr algn="just"/>
            <a:r>
              <a:rPr lang="ru-RU" dirty="0" smtClean="0"/>
              <a:t>Журнал </a:t>
            </a:r>
            <a:r>
              <a:rPr lang="ru-RU" dirty="0"/>
              <a:t>ориентирован на директоров по информационным технологиям, развитию, логистике, продажам, маркетингу, финансам, других линейных менеджеров крупных и средних компаний всех отраслей. </a:t>
            </a:r>
          </a:p>
        </p:txBody>
      </p:sp>
    </p:spTree>
    <p:extLst>
      <p:ext uri="{BB962C8B-B14F-4D97-AF65-F5344CB8AC3E}">
        <p14:creationId xmlns:p14="http://schemas.microsoft.com/office/powerpoint/2010/main" val="2196344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helib.ru/files/images/materials/news/2018/08/20/1/2.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2376264" cy="3312368"/>
          </a:xfrm>
          <a:prstGeom prst="rect">
            <a:avLst/>
          </a:prstGeom>
          <a:noFill/>
          <a:ln>
            <a:noFill/>
          </a:ln>
        </p:spPr>
      </p:pic>
      <p:sp>
        <p:nvSpPr>
          <p:cNvPr id="3" name="Прямоугольник 2"/>
          <p:cNvSpPr/>
          <p:nvPr/>
        </p:nvSpPr>
        <p:spPr>
          <a:xfrm>
            <a:off x="2614033" y="764704"/>
            <a:ext cx="6422463" cy="4401205"/>
          </a:xfrm>
          <a:prstGeom prst="rect">
            <a:avLst/>
          </a:prstGeom>
        </p:spPr>
        <p:txBody>
          <a:bodyPr wrap="square">
            <a:spAutoFit/>
          </a:bodyPr>
          <a:lstStyle/>
          <a:p>
            <a:pPr algn="just"/>
            <a:r>
              <a:rPr lang="ru-RU" sz="1400" dirty="0"/>
              <a:t>Критико-публицистический журнал </a:t>
            </a:r>
            <a:r>
              <a:rPr lang="ru-RU" sz="1400" b="1" dirty="0"/>
              <a:t>«Музыкальная жизнь» </a:t>
            </a:r>
            <a:r>
              <a:rPr lang="ru-RU" sz="1400" dirty="0"/>
              <a:t>основан в декабре 1957 года. </a:t>
            </a:r>
            <a:endParaRPr lang="ru-RU" sz="1400" dirty="0" smtClean="0"/>
          </a:p>
          <a:p>
            <a:pPr algn="just"/>
            <a:endParaRPr lang="ru-RU" sz="1400" dirty="0"/>
          </a:p>
          <a:p>
            <a:pPr algn="just"/>
            <a:r>
              <a:rPr lang="ru-RU" sz="1400" dirty="0" smtClean="0"/>
              <a:t>Это </a:t>
            </a:r>
            <a:r>
              <a:rPr lang="ru-RU" sz="1400" dirty="0"/>
              <a:t>старейшее авторитетное отечественное периодическое издание о музыке и музыкантах, освещающее текущие события музыкальной жизни в России и в мире. </a:t>
            </a:r>
            <a:endParaRPr lang="ru-RU" sz="1400" dirty="0" smtClean="0"/>
          </a:p>
          <a:p>
            <a:pPr algn="just"/>
            <a:endParaRPr lang="ru-RU" sz="1400" dirty="0"/>
          </a:p>
          <a:p>
            <a:pPr algn="just"/>
            <a:r>
              <a:rPr lang="ru-RU" sz="1400" dirty="0" smtClean="0"/>
              <a:t>В </a:t>
            </a:r>
            <a:r>
              <a:rPr lang="ru-RU" sz="1400" dirty="0"/>
              <a:t>фокусе внимания журнала – актуальные вопросы исполнительства и музыкальной педагогики, истории музыки и разных жанров музыкально-сценического искусства, фестивали и исполнительские конкурсы. </a:t>
            </a:r>
            <a:endParaRPr lang="ru-RU" sz="1400" dirty="0" smtClean="0"/>
          </a:p>
          <a:p>
            <a:pPr algn="just"/>
            <a:endParaRPr lang="ru-RU" sz="1400" dirty="0"/>
          </a:p>
          <a:p>
            <a:pPr algn="just"/>
            <a:r>
              <a:rPr lang="ru-RU" sz="1400" dirty="0" smtClean="0"/>
              <a:t>Публикации </a:t>
            </a:r>
            <a:r>
              <a:rPr lang="ru-RU" sz="1400" dirty="0"/>
              <a:t>журнала позволяют осуществлять мониторинг образовательной деятельности музыкальных учебных заведений, поднимают вопросы культурной политики в регионах, освещают события музыкальной жизни государств-участников СНГ.</a:t>
            </a:r>
          </a:p>
          <a:p>
            <a:pPr algn="just"/>
            <a:endParaRPr lang="ru-RU" sz="1400" dirty="0" smtClean="0"/>
          </a:p>
          <a:p>
            <a:pPr algn="just"/>
            <a:r>
              <a:rPr lang="ru-RU" sz="1400" dirty="0" smtClean="0"/>
              <a:t>Благодаря </a:t>
            </a:r>
            <a:r>
              <a:rPr lang="ru-RU" sz="1400" dirty="0"/>
              <a:t>подобной редакторской стратегии создается единое культурное пространство, задаются ценностные ориентиры, столь необходимые для формирования объективных и </a:t>
            </a:r>
            <a:r>
              <a:rPr lang="ru-RU" sz="1400" dirty="0" err="1"/>
              <a:t>неангажированных</a:t>
            </a:r>
            <a:r>
              <a:rPr lang="ru-RU" sz="1400" dirty="0"/>
              <a:t> критериев оценки тенденций современной музыкальной жизни.</a:t>
            </a:r>
          </a:p>
        </p:txBody>
      </p:sp>
    </p:spTree>
    <p:extLst>
      <p:ext uri="{BB962C8B-B14F-4D97-AF65-F5344CB8AC3E}">
        <p14:creationId xmlns:p14="http://schemas.microsoft.com/office/powerpoint/2010/main" val="2974671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showbi.ru/_data/i/upload/2013/01/25/20130125173134-b823b36e-sm.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2440940" cy="3219450"/>
          </a:xfrm>
          <a:prstGeom prst="rect">
            <a:avLst/>
          </a:prstGeom>
          <a:noFill/>
          <a:ln>
            <a:noFill/>
          </a:ln>
        </p:spPr>
      </p:pic>
      <p:sp>
        <p:nvSpPr>
          <p:cNvPr id="3" name="Прямоугольник 2"/>
          <p:cNvSpPr/>
          <p:nvPr/>
        </p:nvSpPr>
        <p:spPr>
          <a:xfrm>
            <a:off x="3048025" y="1052736"/>
            <a:ext cx="5904656" cy="4185761"/>
          </a:xfrm>
          <a:prstGeom prst="rect">
            <a:avLst/>
          </a:prstGeom>
        </p:spPr>
        <p:txBody>
          <a:bodyPr wrap="square">
            <a:spAutoFit/>
          </a:bodyPr>
          <a:lstStyle/>
          <a:p>
            <a:pPr algn="just"/>
            <a:r>
              <a:rPr lang="ru-RU" sz="1400" b="1" dirty="0"/>
              <a:t>«Музыкальный журнал»</a:t>
            </a:r>
            <a:r>
              <a:rPr lang="ru-RU" sz="1400" dirty="0"/>
              <a:t> – это современное глянцевое иллюстрированное издание, в задачу которого входит аккумулировать оперативную информацию о текущей музыкальной жизни России и мира, и который ориентирован на самый широкий круг читателей. </a:t>
            </a:r>
            <a:endParaRPr lang="ru-RU" sz="1400" dirty="0" smtClean="0"/>
          </a:p>
          <a:p>
            <a:pPr algn="just"/>
            <a:endParaRPr lang="ru-RU" sz="1400" dirty="0"/>
          </a:p>
          <a:p>
            <a:pPr algn="just"/>
            <a:r>
              <a:rPr lang="ru-RU" sz="1400" dirty="0" smtClean="0"/>
              <a:t>Информационные </a:t>
            </a:r>
            <a:r>
              <a:rPr lang="ru-RU" sz="1400" dirty="0"/>
              <a:t>приоритеты журнала – регионы России и наиболее важные музыкальные события в них.</a:t>
            </a:r>
            <a:br>
              <a:rPr lang="ru-RU" sz="1400" dirty="0"/>
            </a:br>
            <a:endParaRPr lang="ru-RU" sz="1400" dirty="0" smtClean="0"/>
          </a:p>
          <a:p>
            <a:pPr algn="just"/>
            <a:r>
              <a:rPr lang="ru-RU" sz="1400" dirty="0" smtClean="0"/>
              <a:t>Среди </a:t>
            </a:r>
            <a:r>
              <a:rPr lang="ru-RU" sz="1400" dirty="0"/>
              <a:t>авторов «Музыкального журнала» – авторитетные музыкальные журналисты России. Герои публикаций в журнале – звёзды отечественной и мировой музыкальной культуры.</a:t>
            </a:r>
            <a:br>
              <a:rPr lang="ru-RU" sz="1400" dirty="0"/>
            </a:br>
            <a:endParaRPr lang="ru-RU" sz="1400" dirty="0" smtClean="0"/>
          </a:p>
          <a:p>
            <a:pPr algn="just"/>
            <a:r>
              <a:rPr lang="ru-RU" sz="1400" dirty="0" smtClean="0"/>
              <a:t>В </a:t>
            </a:r>
            <a:r>
              <a:rPr lang="ru-RU" sz="1400" dirty="0"/>
              <a:t>числе информационных партнёров нашего издания – департаменты культуры крупнейших регионов России, ведущие музыкально-сценические и концертно-филармонические коллективы страны, популярные теле- и радиоканалы в сфере культуры и искусства, приоритетные творческие союзы, популярные информационные порталы</a:t>
            </a:r>
          </a:p>
        </p:txBody>
      </p:sp>
    </p:spTree>
    <p:extLst>
      <p:ext uri="{BB962C8B-B14F-4D97-AF65-F5344CB8AC3E}">
        <p14:creationId xmlns:p14="http://schemas.microsoft.com/office/powerpoint/2010/main" val="310959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1628800"/>
            <a:ext cx="6120680" cy="2862322"/>
          </a:xfrm>
          <a:prstGeom prst="rect">
            <a:avLst/>
          </a:prstGeom>
        </p:spPr>
        <p:txBody>
          <a:bodyPr wrap="square">
            <a:spAutoFit/>
          </a:bodyPr>
          <a:lstStyle/>
          <a:p>
            <a:pPr algn="just"/>
            <a:r>
              <a:rPr lang="ru-RU" b="1" dirty="0" smtClean="0"/>
              <a:t> «</a:t>
            </a:r>
            <a:r>
              <a:rPr lang="ru-RU" b="1" dirty="0"/>
              <a:t>Архитектура, Строительство, </a:t>
            </a:r>
            <a:r>
              <a:rPr lang="ru-RU" b="1" dirty="0" smtClean="0"/>
              <a:t>Дизайн» </a:t>
            </a:r>
            <a:r>
              <a:rPr lang="ru-RU" dirty="0" smtClean="0"/>
              <a:t>Правопреемник </a:t>
            </a:r>
            <a:r>
              <a:rPr lang="ru-RU" dirty="0"/>
              <a:t>журнала «Архитектура СССР», зарегистрирован в МПТР России и издаётся с 1994 года</a:t>
            </a:r>
            <a:r>
              <a:rPr lang="ru-RU" dirty="0" smtClean="0"/>
              <a:t>. </a:t>
            </a:r>
            <a:r>
              <a:rPr lang="ru-RU" dirty="0"/>
              <a:t>Ж</a:t>
            </a:r>
            <a:r>
              <a:rPr lang="ru-RU" dirty="0" smtClean="0"/>
              <a:t>урнал </a:t>
            </a:r>
            <a:r>
              <a:rPr lang="ru-RU" dirty="0"/>
              <a:t>для профессионалов, специалистов, преподавателей и студентов вузов, руководителей городов, областей и </a:t>
            </a:r>
            <a:r>
              <a:rPr lang="ru-RU" dirty="0" smtClean="0"/>
              <a:t>республик.</a:t>
            </a:r>
            <a:endParaRPr lang="ru-RU" dirty="0"/>
          </a:p>
          <a:p>
            <a:pPr algn="just"/>
            <a:endParaRPr lang="ru-RU" dirty="0"/>
          </a:p>
          <a:p>
            <a:pPr algn="just"/>
            <a:r>
              <a:rPr lang="ru-RU" dirty="0"/>
              <a:t>Основная тематика: архитектура, дизайн, строительство, ландшафтный дизайн, новые технологии в строительстве и архитектуре.</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2088232" cy="286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149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shop.fotodepartament.ru/wp-content/uploads/2018/06/cover-27-28.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25146"/>
            <a:ext cx="2160240" cy="3024336"/>
          </a:xfrm>
          <a:prstGeom prst="rect">
            <a:avLst/>
          </a:prstGeom>
          <a:noFill/>
          <a:ln>
            <a:noFill/>
          </a:ln>
        </p:spPr>
      </p:pic>
      <p:sp>
        <p:nvSpPr>
          <p:cNvPr id="3" name="Прямоугольник 2"/>
          <p:cNvSpPr/>
          <p:nvPr/>
        </p:nvSpPr>
        <p:spPr>
          <a:xfrm>
            <a:off x="2483768" y="836712"/>
            <a:ext cx="6534472" cy="5262979"/>
          </a:xfrm>
          <a:prstGeom prst="rect">
            <a:avLst/>
          </a:prstGeom>
        </p:spPr>
        <p:txBody>
          <a:bodyPr wrap="square">
            <a:spAutoFit/>
          </a:bodyPr>
          <a:lstStyle/>
          <a:p>
            <a:pPr algn="just"/>
            <a:r>
              <a:rPr lang="ru-RU" sz="1400" dirty="0"/>
              <a:t>Журнал</a:t>
            </a:r>
            <a:r>
              <a:rPr lang="ru-RU" sz="1400" b="1" dirty="0"/>
              <a:t> "Театр" </a:t>
            </a:r>
            <a:r>
              <a:rPr lang="ru-RU" sz="1400" dirty="0"/>
              <a:t>- старейший из ныне существующих российских журналов о сценическом искусстве. Он выходит с 1937 года</a:t>
            </a:r>
            <a:r>
              <a:rPr lang="ru-RU" sz="1400" dirty="0" smtClean="0"/>
              <a:t>.</a:t>
            </a:r>
          </a:p>
          <a:p>
            <a:pPr algn="just"/>
            <a:endParaRPr lang="ru-RU" sz="1400" dirty="0"/>
          </a:p>
          <a:p>
            <a:pPr algn="just"/>
            <a:r>
              <a:rPr lang="ru-RU" sz="1400" dirty="0" smtClean="0"/>
              <a:t> </a:t>
            </a:r>
            <a:r>
              <a:rPr lang="ru-RU" sz="1400" dirty="0"/>
              <a:t>За эти годы он пережил несколько радикальных обновлений, в каждом из которых отражалась новая историческая эпоха - от сталинизма до оттепели и перестройки, но во всех эпохах он оставался главным </a:t>
            </a:r>
            <a:r>
              <a:rPr lang="ru-RU" sz="1400" dirty="0" err="1"/>
              <a:t>медийным</a:t>
            </a:r>
            <a:r>
              <a:rPr lang="ru-RU" sz="1400" dirty="0"/>
              <a:t> ресурсом о театре. </a:t>
            </a:r>
          </a:p>
          <a:p>
            <a:pPr algn="just"/>
            <a:endParaRPr lang="ru-RU" sz="1400" dirty="0" smtClean="0"/>
          </a:p>
          <a:p>
            <a:pPr algn="just"/>
            <a:r>
              <a:rPr lang="ru-RU" sz="1400" dirty="0" smtClean="0"/>
              <a:t>В </a:t>
            </a:r>
            <a:r>
              <a:rPr lang="ru-RU" sz="1400" dirty="0"/>
              <a:t>2010 году после многолетнего перерыва журнал "Театр" по инициативе учредителя (Союз театральных деятелей РФ) снова начал выходить в печать. Сегодня журнал "Театр" - это объемное (порядка 260 полос) и богато иллюстрированное издание, предельно современное по концепции и внешнему облику, но сохраняющее лучшие традиции отечественного театроведения, в котором между наукой о театре и театральной критикой никогда не было "стены". </a:t>
            </a:r>
          </a:p>
          <a:p>
            <a:pPr algn="just"/>
            <a:endParaRPr lang="ru-RU" sz="1400" dirty="0" smtClean="0"/>
          </a:p>
          <a:p>
            <a:pPr algn="just"/>
            <a:r>
              <a:rPr lang="ru-RU" sz="1400" dirty="0" smtClean="0"/>
              <a:t>Большая </a:t>
            </a:r>
            <a:r>
              <a:rPr lang="ru-RU" sz="1400" dirty="0"/>
              <a:t>часть тиража журнала распространяется бесплатно среди участников творческих мероприятий Союза театральных деятелей России. Издание на безвозмездной основе передается во все 77 региональных отделений СТД РФ, пополняет фонды специализированных библиотек (Центральная научная библиотека СТД РФ, Российская государственная библиотека искусств, библиотеки театральных и гуманитарных ВУЗов России, библиотеки региональных отделений СТД РФ и </a:t>
            </a:r>
            <a:r>
              <a:rPr lang="ru-RU" sz="1400" dirty="0" err="1"/>
              <a:t>др</a:t>
            </a:r>
            <a:r>
              <a:rPr lang="ru-RU" sz="1400" dirty="0"/>
              <a:t>).</a:t>
            </a:r>
          </a:p>
          <a:p>
            <a:pPr algn="just"/>
            <a:r>
              <a:rPr lang="ru-RU" sz="1400" dirty="0"/>
              <a:t>Официальный сайт журнала "Театр" - </a:t>
            </a:r>
            <a:r>
              <a:rPr lang="ru-RU" sz="1400" u="sng" dirty="0">
                <a:hlinkClick r:id="rId3"/>
              </a:rPr>
              <a:t>www.oteatre.info</a:t>
            </a:r>
            <a:endParaRPr lang="ru-RU" sz="1400" dirty="0"/>
          </a:p>
        </p:txBody>
      </p:sp>
    </p:spTree>
    <p:extLst>
      <p:ext uri="{BB962C8B-B14F-4D97-AF65-F5344CB8AC3E}">
        <p14:creationId xmlns:p14="http://schemas.microsoft.com/office/powerpoint/2010/main" val="3188864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Журнал «Книжная индустрия» № 4 (172), май-июнь, 2020"/>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2151251" cy="2880320"/>
          </a:xfrm>
          <a:prstGeom prst="rect">
            <a:avLst/>
          </a:prstGeom>
          <a:noFill/>
          <a:ln>
            <a:noFill/>
          </a:ln>
        </p:spPr>
      </p:pic>
      <p:sp>
        <p:nvSpPr>
          <p:cNvPr id="3" name="Прямоугольник 2"/>
          <p:cNvSpPr/>
          <p:nvPr/>
        </p:nvSpPr>
        <p:spPr>
          <a:xfrm>
            <a:off x="2483768" y="1587277"/>
            <a:ext cx="6462464" cy="3539430"/>
          </a:xfrm>
          <a:prstGeom prst="rect">
            <a:avLst/>
          </a:prstGeom>
        </p:spPr>
        <p:txBody>
          <a:bodyPr wrap="square">
            <a:spAutoFit/>
          </a:bodyPr>
          <a:lstStyle/>
          <a:p>
            <a:pPr algn="just"/>
            <a:r>
              <a:rPr lang="ru-RU" sz="1400" dirty="0"/>
              <a:t>Журнал </a:t>
            </a:r>
            <a:r>
              <a:rPr lang="ru-RU" sz="1400" b="1" dirty="0"/>
              <a:t>«Книжная индустрия» </a:t>
            </a:r>
            <a:r>
              <a:rPr lang="ru-RU" sz="1400" dirty="0"/>
              <a:t>издается с 2008 года,– профессиональное периодическое издание, освещающее главные проблемы книжной отрасли, развитие книги и чтения, инновационные сервисы и технологии, деятельность издательств, </a:t>
            </a:r>
            <a:r>
              <a:rPr lang="ru-RU" sz="1400" dirty="0" err="1"/>
              <a:t>книгораспространителей</a:t>
            </a:r>
            <a:r>
              <a:rPr lang="ru-RU" sz="1400" dirty="0"/>
              <a:t> и библиотек. </a:t>
            </a:r>
            <a:endParaRPr lang="ru-RU" sz="1400" dirty="0" smtClean="0"/>
          </a:p>
          <a:p>
            <a:pPr algn="just"/>
            <a:endParaRPr lang="ru-RU" sz="1400" dirty="0"/>
          </a:p>
          <a:p>
            <a:pPr algn="just"/>
            <a:r>
              <a:rPr lang="ru-RU" sz="1400" dirty="0" smtClean="0"/>
              <a:t>Особое </a:t>
            </a:r>
            <a:r>
              <a:rPr lang="ru-RU" sz="1400" dirty="0"/>
              <a:t>внимание отводится аналитике книжной отрасли. </a:t>
            </a:r>
            <a:endParaRPr lang="ru-RU" sz="1400" dirty="0" smtClean="0"/>
          </a:p>
          <a:p>
            <a:pPr algn="just"/>
            <a:endParaRPr lang="ru-RU" sz="1400" dirty="0"/>
          </a:p>
          <a:p>
            <a:pPr algn="just"/>
            <a:r>
              <a:rPr lang="ru-RU" sz="1400" dirty="0" smtClean="0"/>
              <a:t>Журнал </a:t>
            </a:r>
            <a:r>
              <a:rPr lang="ru-RU" sz="1400" dirty="0"/>
              <a:t>осуществляет несколько ежегодных аналитических проектов: «Книжный рынок России. 2010-2020», «Культурная карта России. Литература. Чтение», «Мониторинг книжного рынка Москвы» и другие. «Книжная индустрия» ведет большую работу по аналитике и развитию инфраструктуры книги и чтения в Российской Федерации. </a:t>
            </a:r>
            <a:endParaRPr lang="ru-RU" sz="1400" dirty="0" smtClean="0"/>
          </a:p>
          <a:p>
            <a:pPr algn="just"/>
            <a:endParaRPr lang="ru-RU" sz="1400" dirty="0"/>
          </a:p>
          <a:p>
            <a:pPr algn="just"/>
            <a:r>
              <a:rPr lang="ru-RU" sz="1400" dirty="0" smtClean="0"/>
              <a:t>Журнал </a:t>
            </a:r>
            <a:r>
              <a:rPr lang="ru-RU" sz="1400" dirty="0"/>
              <a:t>инициирует и проводит многочисленные отраслевые конференции, форумы, круглые столы как на профессиональных площадках, так и в сети Интернет.</a:t>
            </a:r>
          </a:p>
        </p:txBody>
      </p:sp>
    </p:spTree>
    <p:extLst>
      <p:ext uri="{BB962C8B-B14F-4D97-AF65-F5344CB8AC3E}">
        <p14:creationId xmlns:p14="http://schemas.microsoft.com/office/powerpoint/2010/main" val="502991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kursiv.ru/kursivnew/kursiv_magazine/images/covers/4(144)2020.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2151251" cy="2891408"/>
          </a:xfrm>
          <a:prstGeom prst="rect">
            <a:avLst/>
          </a:prstGeom>
          <a:noFill/>
          <a:ln>
            <a:noFill/>
          </a:ln>
        </p:spPr>
      </p:pic>
      <p:sp>
        <p:nvSpPr>
          <p:cNvPr id="3" name="Прямоугольник 2"/>
          <p:cNvSpPr/>
          <p:nvPr/>
        </p:nvSpPr>
        <p:spPr>
          <a:xfrm>
            <a:off x="2558405" y="1197937"/>
            <a:ext cx="6273685" cy="4401205"/>
          </a:xfrm>
          <a:prstGeom prst="rect">
            <a:avLst/>
          </a:prstGeom>
        </p:spPr>
        <p:txBody>
          <a:bodyPr wrap="square">
            <a:spAutoFit/>
          </a:bodyPr>
          <a:lstStyle/>
          <a:p>
            <a:pPr algn="just"/>
            <a:r>
              <a:rPr lang="ru-RU" sz="1400" dirty="0"/>
              <a:t>Журнал </a:t>
            </a:r>
            <a:r>
              <a:rPr lang="ru-RU" sz="1400" b="1" dirty="0"/>
              <a:t>«Курсив» </a:t>
            </a:r>
            <a:r>
              <a:rPr lang="ru-RU" sz="1400" dirty="0"/>
              <a:t>выходит с 1996 г. Это — профессиональный журнал, посвященный новым издательским и полиграфическим технологиям: допечатной подготовке, печати, брошюровке и отделке. </a:t>
            </a:r>
            <a:endParaRPr lang="ru-RU" sz="1400" dirty="0" smtClean="0"/>
          </a:p>
          <a:p>
            <a:pPr algn="just"/>
            <a:endParaRPr lang="ru-RU" sz="1400" dirty="0"/>
          </a:p>
          <a:p>
            <a:pPr algn="just"/>
            <a:r>
              <a:rPr lang="ru-RU" sz="1400" dirty="0" smtClean="0"/>
              <a:t>Большое </a:t>
            </a:r>
            <a:r>
              <a:rPr lang="ru-RU" sz="1400" dirty="0"/>
              <a:t>внимание уделяется тестированию новых технологий, современного оборудования и материалов.</a:t>
            </a:r>
          </a:p>
          <a:p>
            <a:pPr algn="just"/>
            <a:endParaRPr lang="ru-RU" sz="1400" dirty="0" smtClean="0"/>
          </a:p>
          <a:p>
            <a:pPr algn="just"/>
            <a:r>
              <a:rPr lang="ru-RU" sz="1400" dirty="0" smtClean="0"/>
              <a:t>Согласно </a:t>
            </a:r>
            <a:r>
              <a:rPr lang="ru-RU" sz="1400" dirty="0"/>
              <a:t>результатам анкетирования, читатели «Курсива» — руководители и сотрудники издательств и типографий, рекламных агентств, дизайн-бюро и цифровых салонов специалисты в компьютерных технологиях — те, кто активно работает на рынке печатных услуг и располагает возможностями для расширения производства, принимает решения или влияет на их принятие.</a:t>
            </a:r>
          </a:p>
          <a:p>
            <a:pPr algn="just"/>
            <a:r>
              <a:rPr lang="ru-RU" sz="1400" dirty="0"/>
              <a:t>Именно для этих людей и предназначен в первую очередь журнал «Курсив». </a:t>
            </a:r>
            <a:endParaRPr lang="ru-RU" sz="1400" dirty="0" smtClean="0"/>
          </a:p>
          <a:p>
            <a:pPr algn="just"/>
            <a:endParaRPr lang="ru-RU" sz="1400" dirty="0"/>
          </a:p>
          <a:p>
            <a:pPr algn="just"/>
            <a:r>
              <a:rPr lang="ru-RU" sz="1400" dirty="0" smtClean="0"/>
              <a:t>Как </a:t>
            </a:r>
            <a:r>
              <a:rPr lang="ru-RU" sz="1400" dirty="0"/>
              <a:t>показывает анализ подписки журнал охотно читают не только профессионалы-полиграфисты со стажем, но и люди из смежных областей - компьютерщики, дизайнеры, сотрудники рекламных агентств, журналисты, работники искусства и т. д.</a:t>
            </a:r>
          </a:p>
        </p:txBody>
      </p:sp>
    </p:spTree>
    <p:extLst>
      <p:ext uri="{BB962C8B-B14F-4D97-AF65-F5344CB8AC3E}">
        <p14:creationId xmlns:p14="http://schemas.microsoft.com/office/powerpoint/2010/main" val="3419871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kursiv.ru/kursivnew/flexoplus_magazine/images/covers/4(136)2020.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68923"/>
            <a:ext cx="2232248" cy="3025976"/>
          </a:xfrm>
          <a:prstGeom prst="rect">
            <a:avLst/>
          </a:prstGeom>
          <a:noFill/>
          <a:ln>
            <a:noFill/>
          </a:ln>
        </p:spPr>
      </p:pic>
      <p:sp>
        <p:nvSpPr>
          <p:cNvPr id="3" name="Прямоугольник 2"/>
          <p:cNvSpPr/>
          <p:nvPr/>
        </p:nvSpPr>
        <p:spPr>
          <a:xfrm>
            <a:off x="2651001" y="1196752"/>
            <a:ext cx="6246440" cy="3970318"/>
          </a:xfrm>
          <a:prstGeom prst="rect">
            <a:avLst/>
          </a:prstGeom>
        </p:spPr>
        <p:txBody>
          <a:bodyPr wrap="square">
            <a:spAutoFit/>
          </a:bodyPr>
          <a:lstStyle/>
          <a:p>
            <a:r>
              <a:rPr lang="ru-RU" sz="1400" dirty="0" smtClean="0"/>
              <a:t>Журнал </a:t>
            </a:r>
            <a:r>
              <a:rPr lang="ru-RU" sz="1400" b="1" dirty="0"/>
              <a:t>«</a:t>
            </a:r>
            <a:r>
              <a:rPr lang="ru-RU" sz="1400" b="1" dirty="0" err="1"/>
              <a:t>Флексо</a:t>
            </a:r>
            <a:r>
              <a:rPr lang="ru-RU" sz="1400" b="1" dirty="0"/>
              <a:t> Плюс» </a:t>
            </a:r>
            <a:r>
              <a:rPr lang="ru-RU" sz="1400" dirty="0"/>
              <a:t>издается с июня 1997 г. В нем освещаются все аспекты печати упаковки и этикеток, а также других видов «</a:t>
            </a:r>
            <a:r>
              <a:rPr lang="ru-RU" sz="1400" dirty="0" err="1"/>
              <a:t>неиздательской</a:t>
            </a:r>
            <a:r>
              <a:rPr lang="ru-RU" sz="1400" dirty="0"/>
              <a:t>» продукции. </a:t>
            </a:r>
            <a:endParaRPr lang="ru-RU" sz="1400" dirty="0" smtClean="0"/>
          </a:p>
          <a:p>
            <a:endParaRPr lang="ru-RU" sz="1400" dirty="0"/>
          </a:p>
          <a:p>
            <a:r>
              <a:rPr lang="ru-RU" sz="1400" dirty="0" smtClean="0"/>
              <a:t>Рассматриваются </a:t>
            </a:r>
            <a:r>
              <a:rPr lang="ru-RU" sz="1400" dirty="0"/>
              <a:t>не только ключевые вопросы </a:t>
            </a:r>
            <a:r>
              <a:rPr lang="ru-RU" sz="1400" dirty="0" err="1"/>
              <a:t>флексографии</a:t>
            </a:r>
            <a:r>
              <a:rPr lang="ru-RU" sz="1400" dirty="0"/>
              <a:t>, но и различные аспекты других специальных видов печати — глубокой, высокой, трафаретной, цифровой и тампонной</a:t>
            </a:r>
            <a:r>
              <a:rPr lang="ru-RU" sz="1400" dirty="0" smtClean="0"/>
              <a:t>.</a:t>
            </a:r>
          </a:p>
          <a:p>
            <a:endParaRPr lang="ru-RU" sz="1400" dirty="0"/>
          </a:p>
          <a:p>
            <a:r>
              <a:rPr lang="ru-RU" sz="1400" dirty="0" smtClean="0"/>
              <a:t> </a:t>
            </a:r>
            <a:r>
              <a:rPr lang="ru-RU" sz="1400" dirty="0"/>
              <a:t>На страницах журнала находят отражение самые последние события и новейшие технологические разработки в области допечатных, формных, печатных и отделочных процессов как в России, так и за рубежом. </a:t>
            </a:r>
            <a:endParaRPr lang="ru-RU" sz="1400" dirty="0" smtClean="0"/>
          </a:p>
          <a:p>
            <a:endParaRPr lang="ru-RU" sz="1400" dirty="0"/>
          </a:p>
          <a:p>
            <a:r>
              <a:rPr lang="ru-RU" sz="1400" dirty="0" smtClean="0"/>
              <a:t>Читателей держат в </a:t>
            </a:r>
            <a:r>
              <a:rPr lang="ru-RU" sz="1400" dirty="0"/>
              <a:t>курсе важнейших тенденций, рассказываем о международных специализированных выставках и симпозиумах.</a:t>
            </a:r>
          </a:p>
          <a:p>
            <a:endParaRPr lang="ru-RU" sz="1400" dirty="0" smtClean="0"/>
          </a:p>
          <a:p>
            <a:r>
              <a:rPr lang="ru-RU" sz="1400" dirty="0" smtClean="0"/>
              <a:t>Регулярно </a:t>
            </a:r>
            <a:r>
              <a:rPr lang="ru-RU" sz="1400" dirty="0"/>
              <a:t>освещается деятельность зарубежных технических ассоциаций </a:t>
            </a:r>
            <a:r>
              <a:rPr lang="ru-RU" sz="1400" dirty="0" err="1"/>
              <a:t>флексографской</a:t>
            </a:r>
            <a:r>
              <a:rPr lang="ru-RU" sz="1400" dirty="0"/>
              <a:t> печати и, конечно, российской некоммерческой Ассоциации </a:t>
            </a:r>
            <a:r>
              <a:rPr lang="ru-RU" sz="1400" dirty="0" err="1"/>
              <a:t>флексографской</a:t>
            </a:r>
            <a:r>
              <a:rPr lang="ru-RU" sz="1400" dirty="0"/>
              <a:t> печати.</a:t>
            </a:r>
          </a:p>
        </p:txBody>
      </p:sp>
    </p:spTree>
    <p:extLst>
      <p:ext uri="{BB962C8B-B14F-4D97-AF65-F5344CB8AC3E}">
        <p14:creationId xmlns:p14="http://schemas.microsoft.com/office/powerpoint/2010/main" val="1613350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www.osp.ru/data/covers/1601827349_5B92C530C11D7883B8277773A643EFD7.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2232248" cy="2880320"/>
          </a:xfrm>
          <a:prstGeom prst="rect">
            <a:avLst/>
          </a:prstGeom>
          <a:noFill/>
          <a:ln>
            <a:noFill/>
          </a:ln>
        </p:spPr>
      </p:pic>
      <p:sp>
        <p:nvSpPr>
          <p:cNvPr id="2" name="Прямоугольник 1"/>
          <p:cNvSpPr/>
          <p:nvPr/>
        </p:nvSpPr>
        <p:spPr>
          <a:xfrm>
            <a:off x="2483767" y="692696"/>
            <a:ext cx="6267425" cy="5693866"/>
          </a:xfrm>
          <a:prstGeom prst="rect">
            <a:avLst/>
          </a:prstGeom>
        </p:spPr>
        <p:txBody>
          <a:bodyPr wrap="square">
            <a:spAutoFit/>
          </a:bodyPr>
          <a:lstStyle/>
          <a:p>
            <a:r>
              <a:rPr lang="ru-RU" sz="1400" b="1" dirty="0" smtClean="0"/>
              <a:t>«</a:t>
            </a:r>
            <a:r>
              <a:rPr lang="ru-RU" sz="1400" b="1" dirty="0" err="1" smtClean="0"/>
              <a:t>Publish</a:t>
            </a:r>
            <a:r>
              <a:rPr lang="ru-RU" sz="1400" b="1" dirty="0" smtClean="0"/>
              <a:t>» </a:t>
            </a:r>
            <a:r>
              <a:rPr lang="ru-RU" sz="1400" dirty="0"/>
              <a:t>— профессиональное полиграфическое издание, где особое внимание уделяется допечатной подготовке, цифровой и офсетной печати, бумаге и расходным материалам, графическому дизайну и верстке. </a:t>
            </a:r>
            <a:endParaRPr lang="ru-RU" sz="1400" dirty="0" smtClean="0"/>
          </a:p>
          <a:p>
            <a:endParaRPr lang="ru-RU" sz="1400" dirty="0"/>
          </a:p>
          <a:p>
            <a:r>
              <a:rPr lang="ru-RU" sz="1400" dirty="0" smtClean="0"/>
              <a:t>Выходит </a:t>
            </a:r>
            <a:r>
              <a:rPr lang="ru-RU" sz="1400" dirty="0"/>
              <a:t>с приложениями </a:t>
            </a:r>
            <a:r>
              <a:rPr lang="ru-RU" sz="1400" dirty="0" err="1"/>
              <a:t>Adobe</a:t>
            </a:r>
            <a:r>
              <a:rPr lang="ru-RU" sz="1400" dirty="0"/>
              <a:t> </a:t>
            </a:r>
            <a:r>
              <a:rPr lang="ru-RU" sz="1400" dirty="0" err="1"/>
              <a:t>Magazine</a:t>
            </a:r>
            <a:r>
              <a:rPr lang="ru-RU" sz="1400" dirty="0"/>
              <a:t> и </a:t>
            </a:r>
            <a:r>
              <a:rPr lang="ru-RU" sz="1400" dirty="0" err="1"/>
              <a:t>Corel</a:t>
            </a:r>
            <a:r>
              <a:rPr lang="ru-RU" sz="1400" dirty="0"/>
              <a:t> </a:t>
            </a:r>
            <a:r>
              <a:rPr lang="ru-RU" sz="1400" dirty="0" err="1"/>
              <a:t>Magazine</a:t>
            </a:r>
            <a:r>
              <a:rPr lang="ru-RU" sz="1400" dirty="0"/>
              <a:t>.  журнал, посвященный современным полиграфическим и издательским технологиям. </a:t>
            </a:r>
            <a:endParaRPr lang="ru-RU" sz="1400" dirty="0" smtClean="0"/>
          </a:p>
          <a:p>
            <a:endParaRPr lang="ru-RU" sz="1400" dirty="0"/>
          </a:p>
          <a:p>
            <a:r>
              <a:rPr lang="ru-RU" sz="1400" dirty="0" smtClean="0"/>
              <a:t>Тематика </a:t>
            </a:r>
            <a:r>
              <a:rPr lang="ru-RU" sz="1400" dirty="0"/>
              <a:t>статей: допечатная подготовка, цифровая и традиционная офсетная печать, бумага и расходные материалы для полиграфии, графический дизайн и вёрстка. </a:t>
            </a:r>
            <a:endParaRPr lang="ru-RU" sz="1400" dirty="0" smtClean="0"/>
          </a:p>
          <a:p>
            <a:endParaRPr lang="ru-RU" sz="1400" dirty="0"/>
          </a:p>
          <a:p>
            <a:r>
              <a:rPr lang="ru-RU" sz="1400" dirty="0" smtClean="0"/>
              <a:t>Особой </a:t>
            </a:r>
            <a:r>
              <a:rPr lang="ru-RU" sz="1400" dirty="0"/>
              <a:t>популярностью среди читателей пользуются тестовые полосы, демонстрирующие возможности новейших печатающих устройств</a:t>
            </a:r>
            <a:r>
              <a:rPr lang="ru-RU" sz="1400" dirty="0" smtClean="0"/>
              <a:t>.</a:t>
            </a:r>
          </a:p>
          <a:p>
            <a:endParaRPr lang="ru-RU" sz="1400" dirty="0"/>
          </a:p>
          <a:p>
            <a:r>
              <a:rPr lang="ru-RU" sz="1400" dirty="0" err="1" smtClean="0"/>
              <a:t>Publish</a:t>
            </a:r>
            <a:r>
              <a:rPr lang="ru-RU" sz="1400" dirty="0" smtClean="0"/>
              <a:t> </a:t>
            </a:r>
            <a:r>
              <a:rPr lang="ru-RU" sz="1400" dirty="0"/>
              <a:t>активно сотрудничает с лучшими зарубежными изданиями, лицензируя статьи из уникального журнала для индустрии красок - </a:t>
            </a:r>
            <a:r>
              <a:rPr lang="ru-RU" sz="1400" dirty="0" err="1"/>
              <a:t>Ink</a:t>
            </a:r>
            <a:r>
              <a:rPr lang="ru-RU" sz="1400" dirty="0"/>
              <a:t> </a:t>
            </a:r>
            <a:r>
              <a:rPr lang="ru-RU" sz="1400" dirty="0" err="1"/>
              <a:t>World</a:t>
            </a:r>
            <a:r>
              <a:rPr lang="ru-RU" sz="1400" dirty="0"/>
              <a:t> </a:t>
            </a:r>
            <a:r>
              <a:rPr lang="ru-RU" sz="1400" dirty="0" err="1"/>
              <a:t>Magazine</a:t>
            </a:r>
            <a:r>
              <a:rPr lang="ru-RU" sz="1400" dirty="0"/>
              <a:t> ("Мир красок"); материалы популярнейшего института FLAAR, занимающегося независимым тестированием широкоформатных принтеров; руководства для типографий рулонной офсетной печати от </a:t>
            </a:r>
            <a:r>
              <a:rPr lang="ru-RU" sz="1400" dirty="0" err="1"/>
              <a:t>Web</a:t>
            </a:r>
            <a:r>
              <a:rPr lang="ru-RU" sz="1400" dirty="0"/>
              <a:t> </a:t>
            </a:r>
            <a:r>
              <a:rPr lang="ru-RU" sz="1400" dirty="0" err="1"/>
              <a:t>Offset</a:t>
            </a:r>
            <a:r>
              <a:rPr lang="ru-RU" sz="1400" dirty="0"/>
              <a:t> </a:t>
            </a:r>
            <a:r>
              <a:rPr lang="ru-RU" sz="1400" dirty="0" err="1"/>
              <a:t>Champion</a:t>
            </a:r>
            <a:r>
              <a:rPr lang="ru-RU" sz="1400" dirty="0"/>
              <a:t> </a:t>
            </a:r>
            <a:r>
              <a:rPr lang="ru-RU" sz="1400" dirty="0" err="1"/>
              <a:t>Group</a:t>
            </a:r>
            <a:r>
              <a:rPr lang="ru-RU" sz="1400" dirty="0"/>
              <a:t>; прикладные исследования </a:t>
            </a:r>
            <a:r>
              <a:rPr lang="ru-RU" sz="1400" dirty="0" err="1"/>
              <a:t>PrintCity</a:t>
            </a:r>
            <a:r>
              <a:rPr lang="ru-RU" sz="1400" dirty="0"/>
              <a:t>.</a:t>
            </a:r>
          </a:p>
          <a:p>
            <a:endParaRPr lang="ru-RU" sz="1400" dirty="0" smtClean="0"/>
          </a:p>
          <a:p>
            <a:r>
              <a:rPr lang="ru-RU" sz="1400" dirty="0" smtClean="0"/>
              <a:t>Специальные </a:t>
            </a:r>
            <a:r>
              <a:rPr lang="ru-RU" sz="1400" dirty="0"/>
              <a:t>проекты: журналы в журнале </a:t>
            </a:r>
            <a:r>
              <a:rPr lang="ru-RU" sz="1400" dirty="0" err="1"/>
              <a:t>Adobe</a:t>
            </a:r>
            <a:r>
              <a:rPr lang="ru-RU" sz="1400" dirty="0"/>
              <a:t> </a:t>
            </a:r>
            <a:r>
              <a:rPr lang="ru-RU" sz="1400" dirty="0" err="1"/>
              <a:t>Magazine</a:t>
            </a:r>
            <a:r>
              <a:rPr lang="ru-RU" sz="1400" dirty="0"/>
              <a:t> и </a:t>
            </a:r>
            <a:r>
              <a:rPr lang="ru-RU" sz="1400" dirty="0" err="1"/>
              <a:t>Corel</a:t>
            </a:r>
            <a:r>
              <a:rPr lang="ru-RU" sz="1400" dirty="0"/>
              <a:t> </a:t>
            </a:r>
            <a:r>
              <a:rPr lang="ru-RU" sz="1400" dirty="0" err="1"/>
              <a:t>Magazine</a:t>
            </a:r>
            <a:r>
              <a:rPr lang="ru-RU" sz="1400" dirty="0"/>
              <a:t>; приложение "Расходные материалы".</a:t>
            </a:r>
          </a:p>
        </p:txBody>
      </p:sp>
    </p:spTree>
    <p:extLst>
      <p:ext uri="{BB962C8B-B14F-4D97-AF65-F5344CB8AC3E}">
        <p14:creationId xmlns:p14="http://schemas.microsoft.com/office/powerpoint/2010/main" val="1362696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836712"/>
            <a:ext cx="6534472" cy="4770537"/>
          </a:xfrm>
          <a:prstGeom prst="rect">
            <a:avLst/>
          </a:prstGeom>
        </p:spPr>
        <p:txBody>
          <a:bodyPr wrap="square">
            <a:spAutoFit/>
          </a:bodyPr>
          <a:lstStyle/>
          <a:p>
            <a:pPr algn="just"/>
            <a:r>
              <a:rPr lang="ru-RU" sz="1600" dirty="0"/>
              <a:t>Журнал издается с 1925 года и награжден орденом «Красной звезды».</a:t>
            </a:r>
          </a:p>
          <a:p>
            <a:pPr algn="just"/>
            <a:r>
              <a:rPr lang="ru-RU" sz="1600" dirty="0" smtClean="0"/>
              <a:t>Ежемесячный </a:t>
            </a:r>
            <a:r>
              <a:rPr lang="ru-RU" sz="1600" dirty="0"/>
              <a:t>научно-популярный массовый журнал </a:t>
            </a:r>
            <a:r>
              <a:rPr lang="ru-RU" sz="1600" b="1" dirty="0"/>
              <a:t>«Военные знания»</a:t>
            </a:r>
            <a:r>
              <a:rPr lang="ru-RU" sz="1600" dirty="0"/>
              <a:t> это:</a:t>
            </a:r>
          </a:p>
          <a:p>
            <a:pPr algn="just"/>
            <a:endParaRPr lang="ru-RU" sz="1600" dirty="0"/>
          </a:p>
          <a:p>
            <a:pPr marL="285750" indent="-285750" algn="just">
              <a:buFont typeface="Arial" panose="020B0604020202020204" pitchFamily="34" charset="0"/>
              <a:buChar char="•"/>
            </a:pPr>
            <a:r>
              <a:rPr lang="ru-RU" sz="1600" dirty="0"/>
              <a:t>основной источник информации для педагогов-воспитателей;</a:t>
            </a:r>
          </a:p>
          <a:p>
            <a:pPr marL="285750" indent="-285750" algn="just">
              <a:buFont typeface="Arial" panose="020B0604020202020204" pitchFamily="34" charset="0"/>
              <a:buChar char="•"/>
            </a:pPr>
            <a:r>
              <a:rPr lang="ru-RU" sz="1600" dirty="0"/>
              <a:t>актуальнейшие проблемы и направления формирования государственной военно-образовательной политики;</a:t>
            </a:r>
          </a:p>
          <a:p>
            <a:pPr marL="285750" indent="-285750" algn="just">
              <a:buFont typeface="Arial" panose="020B0604020202020204" pitchFamily="34" charset="0"/>
              <a:buChar char="•"/>
            </a:pPr>
            <a:r>
              <a:rPr lang="ru-RU" sz="1600" dirty="0"/>
              <a:t>пропаганда передового опыта работы педагогических коллективов по формированию у молодежи мировоззренческих подходов и необходимых знаний, умений и навыков по вопросам обеспечения безопасности личности, общества и государства в условиях нарастания угроз и вызовов современного мира;</a:t>
            </a:r>
          </a:p>
          <a:p>
            <a:pPr marL="285750" indent="-285750" algn="just">
              <a:buFont typeface="Arial" panose="020B0604020202020204" pitchFamily="34" charset="0"/>
              <a:buChar char="•"/>
            </a:pPr>
            <a:r>
              <a:rPr lang="ru-RU" sz="1600" dirty="0"/>
              <a:t>подготовка молодежи к военной службе по военно-профессиональной направленности;</a:t>
            </a:r>
          </a:p>
          <a:p>
            <a:pPr marL="285750" indent="-285750" algn="just">
              <a:buFont typeface="Arial" panose="020B0604020202020204" pitchFamily="34" charset="0"/>
              <a:buChar char="•"/>
            </a:pPr>
            <a:r>
              <a:rPr lang="ru-RU" sz="1600" dirty="0"/>
              <a:t>выпуск учебно-методических пособий по основам военной службы, вопросам гражданской обороны, защите от чрезвычайных ситуаций и безопасности жизнедеятельности</a:t>
            </a:r>
            <a:r>
              <a:rPr lang="ru-RU" sz="1600" dirty="0" smtClean="0"/>
              <a:t>.</a:t>
            </a:r>
            <a:endParaRPr lang="ru-RU" sz="1600" dirty="0"/>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96" y="1916832"/>
            <a:ext cx="2194063" cy="298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370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59832" y="437851"/>
            <a:ext cx="5832648" cy="2062103"/>
          </a:xfrm>
          <a:prstGeom prst="rect">
            <a:avLst/>
          </a:prstGeom>
        </p:spPr>
        <p:txBody>
          <a:bodyPr wrap="square">
            <a:spAutoFit/>
          </a:bodyPr>
          <a:lstStyle/>
          <a:p>
            <a:pPr algn="just"/>
            <a:r>
              <a:rPr lang="ru-RU" sz="1600" dirty="0"/>
              <a:t>Журнал публикует разнообразные материалы, дополняющие и углубляющие школьный курс этих дисциплин, рассказывает, как лучше подготовиться к сдаче ЕГЭ и участию в олимпиадах, как организовать подготовку к уроку дома, написать реферат, составить конспект. </a:t>
            </a:r>
            <a:endParaRPr lang="ru-RU" sz="1600" dirty="0" smtClean="0"/>
          </a:p>
          <a:p>
            <a:pPr algn="just"/>
            <a:r>
              <a:rPr lang="ru-RU" sz="1600" dirty="0" smtClean="0"/>
              <a:t>Особое </a:t>
            </a:r>
            <a:r>
              <a:rPr lang="ru-RU" sz="1600" dirty="0"/>
              <a:t>место в журнале занимает информация о вузах России, в которых можно получить социально-гуманитарное образование.</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234" y="437851"/>
            <a:ext cx="2064441" cy="261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17032"/>
            <a:ext cx="220182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087638" y="3234384"/>
            <a:ext cx="5804842" cy="3293209"/>
          </a:xfrm>
          <a:prstGeom prst="rect">
            <a:avLst/>
          </a:prstGeom>
        </p:spPr>
        <p:txBody>
          <a:bodyPr wrap="square">
            <a:spAutoFit/>
          </a:bodyPr>
          <a:lstStyle/>
          <a:p>
            <a:pPr algn="just"/>
            <a:r>
              <a:rPr lang="ru-RU" sz="1600" dirty="0"/>
              <a:t>Журнал </a:t>
            </a:r>
            <a:r>
              <a:rPr lang="ru-RU" sz="1600" b="1" dirty="0"/>
              <a:t>«Математика в школе» </a:t>
            </a:r>
            <a:r>
              <a:rPr lang="ru-RU" sz="1600" dirty="0"/>
              <a:t>— самое авторитетное периодическое издание для учителей математики. Он выходит с 1934 года и все 75 лет служит верным помощником преподавателей.</a:t>
            </a:r>
          </a:p>
          <a:p>
            <a:pPr algn="just"/>
            <a:r>
              <a:rPr lang="ru-RU" sz="1600" dirty="0" smtClean="0"/>
              <a:t>На </a:t>
            </a:r>
            <a:r>
              <a:rPr lang="ru-RU" sz="1600" dirty="0"/>
              <a:t>страницах журнала опытные учителя, методисты, педагоги , ученые поделятся с вами своими секретами преодоления трудностей. Авторы новых учебников расскажут о методических идеях, заложенных в их пособиях, об особенностях работы с ними. Читая журнал «Математика в школе», Вы будете в курсе всех изменений в отечественной системе математического образования: это и новые стандарты, и новые формы экзаменов, и многое другое.</a:t>
            </a:r>
          </a:p>
        </p:txBody>
      </p:sp>
    </p:spTree>
    <p:extLst>
      <p:ext uri="{BB962C8B-B14F-4D97-AF65-F5344CB8AC3E}">
        <p14:creationId xmlns:p14="http://schemas.microsoft.com/office/powerpoint/2010/main" val="3453245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818431"/>
            <a:ext cx="6312296" cy="5016758"/>
          </a:xfrm>
          <a:prstGeom prst="rect">
            <a:avLst/>
          </a:prstGeom>
        </p:spPr>
        <p:txBody>
          <a:bodyPr wrap="square">
            <a:spAutoFit/>
          </a:bodyPr>
          <a:lstStyle/>
          <a:p>
            <a:pPr algn="just"/>
            <a:r>
              <a:rPr lang="ru-RU" sz="1600" dirty="0"/>
              <a:t>Журнал </a:t>
            </a:r>
            <a:r>
              <a:rPr lang="ru-RU" sz="1600" b="1" dirty="0"/>
              <a:t>«Основы безопасности жизнедеятельности»</a:t>
            </a:r>
            <a:r>
              <a:rPr lang="ru-RU" sz="1600" dirty="0"/>
              <a:t> является специальным информационно-методическим изданием МЧС России для преподавателей.</a:t>
            </a:r>
          </a:p>
          <a:p>
            <a:pPr algn="just"/>
            <a:endParaRPr lang="ru-RU" sz="1600" dirty="0"/>
          </a:p>
          <a:p>
            <a:pPr algn="just"/>
            <a:r>
              <a:rPr lang="ru-RU" sz="1600" dirty="0"/>
              <a:t>Читательскую аудиторию журнала составляют в основном специалисты, связанные с преподаванием предмета ОБЖ в общеобразовательной школе и дисциплины БЖД в средних и высших образовательных учреждениях России, интересующиеся теорией и практикой безопасности жизнедеятельности, обеспечением безопасности образовательных учреждений.</a:t>
            </a:r>
          </a:p>
          <a:p>
            <a:pPr algn="just"/>
            <a:endParaRPr lang="ru-RU" sz="1600" dirty="0"/>
          </a:p>
          <a:p>
            <a:pPr algn="just"/>
            <a:r>
              <a:rPr lang="ru-RU" sz="1600" dirty="0"/>
              <a:t>Кроме того, журнал читают педагоги и слушатели высших учебных заведений МЧС России, учебных центров федеральной противопожарной службы МЧС России, а также преподаватели и кадеты Кадетских корпусов МЧС России. Журнал «Основы безопасности жизнедеятельности» также распространяется среди более широкого круга сотрудников системы министерства. Его читают спасатели, пожарные, инспектора ГИМС, врачи, психологи, а также члены их семей.</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8" y="1337863"/>
            <a:ext cx="2533766" cy="357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2392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836712"/>
            <a:ext cx="6480720" cy="4278094"/>
          </a:xfrm>
          <a:prstGeom prst="rect">
            <a:avLst/>
          </a:prstGeom>
        </p:spPr>
        <p:txBody>
          <a:bodyPr wrap="square">
            <a:spAutoFit/>
          </a:bodyPr>
          <a:lstStyle/>
          <a:p>
            <a:pPr algn="just"/>
            <a:r>
              <a:rPr lang="ru-RU" sz="1600" dirty="0"/>
              <a:t>Важнейшими задачами журнала являются: обобщение научных и практических достижений в области русистики и методики преподавания русского языка, повышение квалификации учителей-словесников.</a:t>
            </a:r>
          </a:p>
          <a:p>
            <a:pPr algn="just"/>
            <a:endParaRPr lang="ru-RU" sz="1600" dirty="0"/>
          </a:p>
          <a:p>
            <a:pPr algn="just"/>
            <a:r>
              <a:rPr lang="ru-RU" sz="1600" dirty="0"/>
              <a:t>Научная концепция издания предполагает публикацию материалов, отражающих современные достижения в области русистики и методики, результаты научных и прикладных исследований в этих сферах.</a:t>
            </a:r>
          </a:p>
          <a:p>
            <a:pPr algn="just"/>
            <a:endParaRPr lang="ru-RU" sz="1600" dirty="0"/>
          </a:p>
          <a:p>
            <a:pPr algn="just"/>
            <a:r>
              <a:rPr lang="ru-RU" sz="1600" dirty="0"/>
              <a:t>Журнал публикует оригинальные статьи, обзоры, архивные материалы, рецензии на новейшие лингвистические и методические издания, а также хроники, отражающие работу форумов, конференций, учительских съездов.</a:t>
            </a:r>
          </a:p>
          <a:p>
            <a:pPr algn="just"/>
            <a:endParaRPr lang="ru-RU" sz="1600" dirty="0"/>
          </a:p>
          <a:p>
            <a:pPr algn="just"/>
            <a:r>
              <a:rPr lang="ru-RU" sz="1600" dirty="0"/>
              <a:t>В журнале публикуются научные сотрудники, преподаватели вузов, учителя, аспиранты.</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19575"/>
            <a:ext cx="2376264"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77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848" y="1436623"/>
            <a:ext cx="5760640" cy="3046988"/>
          </a:xfrm>
          <a:prstGeom prst="rect">
            <a:avLst/>
          </a:prstGeom>
        </p:spPr>
        <p:txBody>
          <a:bodyPr wrap="square">
            <a:spAutoFit/>
          </a:bodyPr>
          <a:lstStyle/>
          <a:p>
            <a:r>
              <a:rPr lang="ru-RU" sz="1600" dirty="0"/>
              <a:t>Журнал «Физическая культура: воспитание, образование, тренировка» издается с 1996 года, является Вестником проблемного совета по физической культуре РАО. </a:t>
            </a:r>
            <a:endParaRPr lang="ru-RU" sz="1600" dirty="0" smtClean="0"/>
          </a:p>
          <a:p>
            <a:endParaRPr lang="ru-RU" sz="1600" dirty="0"/>
          </a:p>
          <a:p>
            <a:r>
              <a:rPr lang="ru-RU" sz="1600" dirty="0" smtClean="0"/>
              <a:t>Размещает </a:t>
            </a:r>
            <a:r>
              <a:rPr lang="ru-RU" sz="1600" dirty="0"/>
              <a:t>материалы, содействующие обмену мнениями и накопленным опытом между учреждениями спортивной, учебной и научно-исследовательской работы, а также укреплению научного и педагогического сотрудничества между учреждениями дополнительного образования спортивной направленности</a:t>
            </a:r>
            <a:r>
              <a:rPr lang="ru-RU" sz="1600" dirty="0" smtClean="0"/>
              <a:t>.</a:t>
            </a:r>
          </a:p>
          <a:p>
            <a:r>
              <a:rPr lang="ru-RU" sz="1600" dirty="0"/>
              <a:t>Основное содержание издания представляет собой оригинальные научные статьи.</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313" y="1133561"/>
            <a:ext cx="2687032" cy="365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09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elibrary.ru/titles/7969/%D0%9E%D0%B1%D0%BB%D0%BE%D0%B6%D0%BA%D0%B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88840"/>
            <a:ext cx="2016224" cy="2808016"/>
          </a:xfrm>
          <a:prstGeom prst="rect">
            <a:avLst/>
          </a:prstGeom>
          <a:noFill/>
          <a:ln>
            <a:noFill/>
          </a:ln>
        </p:spPr>
      </p:pic>
      <p:sp>
        <p:nvSpPr>
          <p:cNvPr id="3" name="Прямоугольник 2"/>
          <p:cNvSpPr/>
          <p:nvPr/>
        </p:nvSpPr>
        <p:spPr>
          <a:xfrm>
            <a:off x="2267744" y="708338"/>
            <a:ext cx="6624735" cy="5478423"/>
          </a:xfrm>
          <a:prstGeom prst="rect">
            <a:avLst/>
          </a:prstGeom>
        </p:spPr>
        <p:txBody>
          <a:bodyPr wrap="square">
            <a:spAutoFit/>
          </a:bodyPr>
          <a:lstStyle/>
          <a:p>
            <a:pPr algn="just"/>
            <a:r>
              <a:rPr lang="ru-RU" sz="1400" dirty="0" smtClean="0">
                <a:cs typeface="Arial" panose="020B0604020202020204" pitchFamily="34" charset="0"/>
              </a:rPr>
              <a:t>Журнал </a:t>
            </a:r>
            <a:r>
              <a:rPr lang="ru-RU" sz="1400" b="1" dirty="0" smtClean="0">
                <a:cs typeface="Arial" panose="020B0604020202020204" pitchFamily="34" charset="0"/>
              </a:rPr>
              <a:t>«Промышленное и гражданское строительство» </a:t>
            </a:r>
            <a:r>
              <a:rPr lang="ru-RU" sz="1400" dirty="0">
                <a:cs typeface="Arial" panose="020B0604020202020204" pitchFamily="34" charset="0"/>
              </a:rPr>
              <a:t>был учрежден в 1923 г. </a:t>
            </a:r>
            <a:r>
              <a:rPr lang="ru-RU" sz="1400" dirty="0" smtClean="0">
                <a:cs typeface="Arial" panose="020B0604020202020204" pitchFamily="34" charset="0"/>
              </a:rPr>
              <a:t>: </a:t>
            </a:r>
            <a:r>
              <a:rPr lang="ru-RU" sz="1400" dirty="0">
                <a:cs typeface="Arial" panose="020B0604020202020204" pitchFamily="34" charset="0"/>
              </a:rPr>
              <a:t>с сентября 1923 г. до сентября 1958 г. он назывался «Строительная промышленность», с октября 1958 г. до мая 1992 г. - «Промышленное строительство», с июня 1992 г. - «Промышленное и гражданское строительство» («ПГС»).</a:t>
            </a:r>
          </a:p>
          <a:p>
            <a:pPr algn="just"/>
            <a:r>
              <a:rPr lang="ru-RU" sz="1400" dirty="0">
                <a:cs typeface="Arial" panose="020B0604020202020204" pitchFamily="34" charset="0"/>
              </a:rPr>
              <a:t>В его публикациях всегда отражаются  новаторские идеи науки и практики, вопросы безопасности сооружений, управления и организации строительным производством, проблемы градостроительства и архитектуры и т. д.  </a:t>
            </a:r>
            <a:endParaRPr lang="ru-RU" sz="1400" dirty="0" smtClean="0">
              <a:cs typeface="Arial" panose="020B0604020202020204" pitchFamily="34" charset="0"/>
            </a:endParaRPr>
          </a:p>
          <a:p>
            <a:pPr algn="just"/>
            <a:endParaRPr lang="ru-RU" sz="1400" dirty="0">
              <a:cs typeface="Arial" panose="020B0604020202020204" pitchFamily="34" charset="0"/>
            </a:endParaRPr>
          </a:p>
          <a:p>
            <a:pPr algn="just"/>
            <a:r>
              <a:rPr lang="ru-RU" sz="1400" dirty="0">
                <a:cs typeface="Arial" panose="020B0604020202020204" pitchFamily="34" charset="0"/>
              </a:rPr>
              <a:t>Идя в ногу со временем, журнал расширил диапазон публикуемых материалов за счет включения в них вопросов градостроительства, архитектуры, деятельности общественных и профессиональных организаций, коммерческих структур, создания новых нормативных и правовых документов. </a:t>
            </a:r>
          </a:p>
          <a:p>
            <a:pPr algn="just"/>
            <a:endParaRPr lang="ru-RU" sz="1400" dirty="0" smtClean="0">
              <a:cs typeface="Arial" panose="020B0604020202020204" pitchFamily="34" charset="0"/>
            </a:endParaRPr>
          </a:p>
          <a:p>
            <a:pPr algn="just"/>
            <a:r>
              <a:rPr lang="ru-RU" sz="1400" dirty="0" smtClean="0">
                <a:cs typeface="Arial" panose="020B0604020202020204" pitchFamily="34" charset="0"/>
              </a:rPr>
              <a:t>Тематика </a:t>
            </a:r>
            <a:r>
              <a:rPr lang="ru-RU" sz="1400" dirty="0">
                <a:cs typeface="Arial" panose="020B0604020202020204" pitchFamily="34" charset="0"/>
              </a:rPr>
              <a:t>журнала включает ныне многие вопросы делового партнерства, являясь, по существу, связующим звеном между наукой, практикой и бизнесом. </a:t>
            </a:r>
            <a:endParaRPr lang="ru-RU" sz="1400" dirty="0" smtClean="0">
              <a:cs typeface="Arial" panose="020B0604020202020204" pitchFamily="34" charset="0"/>
            </a:endParaRPr>
          </a:p>
          <a:p>
            <a:pPr algn="just"/>
            <a:r>
              <a:rPr lang="ru-RU" sz="1400" dirty="0" smtClean="0">
                <a:cs typeface="Arial" panose="020B0604020202020204" pitchFamily="34" charset="0"/>
              </a:rPr>
              <a:t>Основные </a:t>
            </a:r>
            <a:r>
              <a:rPr lang="ru-RU" sz="1400" dirty="0">
                <a:cs typeface="Arial" panose="020B0604020202020204" pitchFamily="34" charset="0"/>
              </a:rPr>
              <a:t>цели и задачи РОИС и строительного сектора РИА, а следовательно и </a:t>
            </a:r>
            <a:r>
              <a:rPr lang="ru-RU" sz="1400" dirty="0" smtClean="0">
                <a:cs typeface="Arial" panose="020B0604020202020204" pitchFamily="34" charset="0"/>
              </a:rPr>
              <a:t>журнала</a:t>
            </a:r>
            <a:r>
              <a:rPr lang="ru-RU" sz="1400" dirty="0">
                <a:cs typeface="Arial" panose="020B0604020202020204" pitchFamily="34" charset="0"/>
              </a:rPr>
              <a:t>, - это содействие развитию инвестиционно-строительной деятельности в России, развитию строительной науки, повышению роли российской инженерной интеллигенции и престижности профессии инженера-строителя, развитию интеграции достижений науки в мировое сообщество. </a:t>
            </a:r>
          </a:p>
        </p:txBody>
      </p:sp>
    </p:spTree>
    <p:extLst>
      <p:ext uri="{BB962C8B-B14F-4D97-AF65-F5344CB8AC3E}">
        <p14:creationId xmlns:p14="http://schemas.microsoft.com/office/powerpoint/2010/main" val="105212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v01.twirpx.net/0439/0439371.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1944000" cy="2664000"/>
          </a:xfrm>
          <a:prstGeom prst="rect">
            <a:avLst/>
          </a:prstGeom>
          <a:noFill/>
          <a:ln>
            <a:noFill/>
          </a:ln>
        </p:spPr>
      </p:pic>
      <p:sp>
        <p:nvSpPr>
          <p:cNvPr id="3" name="Прямоугольник 2"/>
          <p:cNvSpPr/>
          <p:nvPr/>
        </p:nvSpPr>
        <p:spPr>
          <a:xfrm>
            <a:off x="2369773" y="620688"/>
            <a:ext cx="6666723" cy="5262979"/>
          </a:xfrm>
          <a:prstGeom prst="rect">
            <a:avLst/>
          </a:prstGeom>
        </p:spPr>
        <p:txBody>
          <a:bodyPr wrap="square">
            <a:spAutoFit/>
          </a:bodyPr>
          <a:lstStyle/>
          <a:p>
            <a:pPr algn="just"/>
            <a:r>
              <a:rPr lang="ru-RU" sz="1400" dirty="0"/>
              <a:t>Ежемесячный общероссийский журнал </a:t>
            </a:r>
            <a:r>
              <a:rPr lang="ru-RU" sz="1400" b="1" dirty="0"/>
              <a:t>«Ценообразование и сметное нормирование в строительстве</a:t>
            </a:r>
            <a:r>
              <a:rPr lang="ru-RU" sz="1400" b="1" dirty="0" smtClean="0"/>
              <a:t>».</a:t>
            </a:r>
          </a:p>
          <a:p>
            <a:pPr algn="just"/>
            <a:endParaRPr lang="ru-RU" sz="1400" dirty="0"/>
          </a:p>
          <a:p>
            <a:pPr algn="just"/>
            <a:r>
              <a:rPr lang="ru-RU" sz="1400" dirty="0"/>
              <a:t>Главный журнал сметчиков страны! Посвящен актуальным вопросам ценообразования и сметного нормирования в строительстве, экономики и управления, бухгалтерского учета в строительстве</a:t>
            </a:r>
            <a:r>
              <a:rPr lang="ru-RU" sz="1400" dirty="0" smtClean="0"/>
              <a:t>.</a:t>
            </a:r>
          </a:p>
          <a:p>
            <a:pPr algn="just"/>
            <a:endParaRPr lang="ru-RU" sz="1400" dirty="0"/>
          </a:p>
          <a:p>
            <a:pPr algn="just"/>
            <a:r>
              <a:rPr lang="ru-RU" sz="1400" dirty="0"/>
              <a:t>На страницах журнала печатаются следующие материалы: оперативная информация Союза инженеров-сметчиков, Минстроя России, органов управления в части ценообразования и экономики в строительстве, методические материалы и практические рекомендации по сметному делу, бухгалтерскому учету и управлению в строительстве</a:t>
            </a:r>
            <a:r>
              <a:rPr lang="ru-RU" sz="1400" dirty="0" smtClean="0"/>
              <a:t>.</a:t>
            </a:r>
          </a:p>
          <a:p>
            <a:pPr algn="just"/>
            <a:r>
              <a:rPr lang="ru-RU" sz="1400" dirty="0" smtClean="0"/>
              <a:t> </a:t>
            </a:r>
            <a:r>
              <a:rPr lang="ru-RU" sz="1400" dirty="0"/>
              <a:t>Один из разделов издания включает индексы цен в строительстве и стоимость жилья по регионам Российской Федерации</a:t>
            </a:r>
            <a:r>
              <a:rPr lang="ru-RU" sz="1400" dirty="0" smtClean="0"/>
              <a:t>.</a:t>
            </a:r>
          </a:p>
          <a:p>
            <a:pPr algn="just"/>
            <a:endParaRPr lang="ru-RU" sz="1400" dirty="0"/>
          </a:p>
          <a:p>
            <a:pPr algn="just"/>
            <a:r>
              <a:rPr lang="ru-RU" sz="1400" dirty="0"/>
              <a:t>Отличительной особенностью издания является ежемесячная публикация вновь разработанных сметных норм и расценок на новые виды работ, материалы, технологии и оборудование в строительстве. Указанные нормы и расценки призваны пополнять сметно-нормативную базу</a:t>
            </a:r>
            <a:r>
              <a:rPr lang="ru-RU" sz="1400" dirty="0" smtClean="0"/>
              <a:t>.</a:t>
            </a:r>
          </a:p>
          <a:p>
            <a:pPr algn="just"/>
            <a:endParaRPr lang="ru-RU" sz="1400" dirty="0"/>
          </a:p>
          <a:p>
            <a:pPr algn="just"/>
            <a:r>
              <a:rPr lang="ru-RU" sz="1400" dirty="0"/>
              <a:t>В журнале так же публикуется банк вакансий и предложений специалистов сметного дела, в котором вы можете поместить информацию о себе или посмотреть предложения фирм, нуждающихся в услугах специалистов-сметчиков.</a:t>
            </a:r>
          </a:p>
        </p:txBody>
      </p:sp>
    </p:spTree>
    <p:extLst>
      <p:ext uri="{BB962C8B-B14F-4D97-AF65-F5344CB8AC3E}">
        <p14:creationId xmlns:p14="http://schemas.microsoft.com/office/powerpoint/2010/main" val="367789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rchvestnik.ru/wp-content/uploads/2019/10/CVR-2019-3-233x300.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1944000" cy="2664000"/>
          </a:xfrm>
          <a:prstGeom prst="rect">
            <a:avLst/>
          </a:prstGeom>
          <a:noFill/>
          <a:ln>
            <a:noFill/>
          </a:ln>
        </p:spPr>
      </p:pic>
      <p:sp>
        <p:nvSpPr>
          <p:cNvPr id="3" name="Прямоугольник 2"/>
          <p:cNvSpPr/>
          <p:nvPr/>
        </p:nvSpPr>
        <p:spPr>
          <a:xfrm>
            <a:off x="2339752" y="293888"/>
            <a:ext cx="6480720" cy="2677656"/>
          </a:xfrm>
          <a:prstGeom prst="rect">
            <a:avLst/>
          </a:prstGeom>
        </p:spPr>
        <p:txBody>
          <a:bodyPr wrap="square">
            <a:spAutoFit/>
          </a:bodyPr>
          <a:lstStyle/>
          <a:p>
            <a:pPr algn="just"/>
            <a:r>
              <a:rPr lang="ru-RU" sz="1400" dirty="0" smtClean="0"/>
              <a:t>Журнал </a:t>
            </a:r>
            <a:r>
              <a:rPr lang="ru-RU" sz="1400" b="1" dirty="0" smtClean="0"/>
              <a:t>«Архитектурный вестник» </a:t>
            </a:r>
            <a:r>
              <a:rPr lang="ru-RU" sz="1400" dirty="0"/>
              <a:t>ориентирован на практикующих архитекторов и дизайнеров, строителей, поставщиков стройматериалов, </a:t>
            </a:r>
            <a:r>
              <a:rPr lang="ru-RU" sz="1400" dirty="0" err="1"/>
              <a:t>риэлтеров</a:t>
            </a:r>
            <a:r>
              <a:rPr lang="ru-RU" sz="1400" dirty="0"/>
              <a:t>, а также всех интересующихся современной практикой архитектуры и строительства</a:t>
            </a:r>
            <a:r>
              <a:rPr lang="ru-RU" sz="1400" dirty="0" smtClean="0"/>
              <a:t>.</a:t>
            </a:r>
          </a:p>
          <a:p>
            <a:pPr algn="just"/>
            <a:endParaRPr lang="ru-RU" sz="1400" dirty="0" smtClean="0"/>
          </a:p>
          <a:p>
            <a:pPr algn="just"/>
            <a:r>
              <a:rPr lang="ru-RU" sz="1400" dirty="0" smtClean="0"/>
              <a:t>Главная задача журнала – способствовать укреплению профессиональных и дружественных связей на архитектурном пространстве. </a:t>
            </a:r>
          </a:p>
          <a:p>
            <a:pPr algn="just"/>
            <a:endParaRPr lang="ru-RU" sz="1400" dirty="0"/>
          </a:p>
          <a:p>
            <a:pPr algn="just"/>
            <a:r>
              <a:rPr lang="ru-RU" sz="1400" dirty="0"/>
              <a:t>Основные рубрики: «Проекты и постройки», «Градостроительство», «Архитектура интерьера», «Архитектура и дизайн», «Архитектурные портреты», «Творческие проблемы», «Архитектурные конкурсы», «Архитектурное образование», «Новые технологии».</a:t>
            </a:r>
          </a:p>
        </p:txBody>
      </p:sp>
      <p:pic>
        <p:nvPicPr>
          <p:cNvPr id="4" name="Рисунок 3" descr="№9"/>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17032"/>
            <a:ext cx="1944000" cy="2664000"/>
          </a:xfrm>
          <a:prstGeom prst="rect">
            <a:avLst/>
          </a:prstGeom>
          <a:noFill/>
          <a:ln>
            <a:noFill/>
          </a:ln>
        </p:spPr>
      </p:pic>
      <p:sp>
        <p:nvSpPr>
          <p:cNvPr id="5" name="Прямоугольник 4"/>
          <p:cNvSpPr/>
          <p:nvPr/>
        </p:nvSpPr>
        <p:spPr>
          <a:xfrm>
            <a:off x="2359546" y="3622923"/>
            <a:ext cx="6569833" cy="3108543"/>
          </a:xfrm>
          <a:prstGeom prst="rect">
            <a:avLst/>
          </a:prstGeom>
        </p:spPr>
        <p:txBody>
          <a:bodyPr wrap="square">
            <a:spAutoFit/>
          </a:bodyPr>
          <a:lstStyle/>
          <a:p>
            <a:pPr algn="just"/>
            <a:r>
              <a:rPr lang="ru-RU" sz="1400" dirty="0" smtClean="0"/>
              <a:t>Научно-технический и производственный журнал  </a:t>
            </a:r>
            <a:r>
              <a:rPr lang="ru-RU" sz="1400" b="1" dirty="0" smtClean="0"/>
              <a:t>«Жилищное строительство»</a:t>
            </a:r>
            <a:r>
              <a:rPr lang="ru-RU" sz="1400" dirty="0" smtClean="0"/>
              <a:t> (основан в 1958 г.) освещает технологические и экономические аспекты строительства жилья и объектов соцкультбыта. </a:t>
            </a:r>
          </a:p>
          <a:p>
            <a:pPr algn="just"/>
            <a:endParaRPr lang="ru-RU" sz="1400" dirty="0" smtClean="0"/>
          </a:p>
          <a:p>
            <a:pPr algn="just"/>
            <a:r>
              <a:rPr lang="ru-RU" sz="1400" dirty="0" smtClean="0"/>
              <a:t>Это ежемесячный научно-технический журнал для профессионалов - домостроителей, архитекторов, инженеров, проектировщиков, всех работников строительного комплекса, а также для индивидуальных застройщиков. </a:t>
            </a:r>
          </a:p>
          <a:p>
            <a:pPr algn="just"/>
            <a:endParaRPr lang="ru-RU" sz="1400" dirty="0" smtClean="0"/>
          </a:p>
          <a:p>
            <a:pPr algn="just"/>
            <a:r>
              <a:rPr lang="ru-RU" sz="1400" dirty="0" smtClean="0"/>
              <a:t>В журнале "Жилищное строительство" публикуются материалы о новых конструктивных и планировочных решениях, прогрессивных строительных материалах, о </a:t>
            </a:r>
            <a:r>
              <a:rPr lang="ru-RU" sz="1400" dirty="0" err="1" smtClean="0"/>
              <a:t>теплосберегающих</a:t>
            </a:r>
            <a:r>
              <a:rPr lang="ru-RU" sz="1400" dirty="0" smtClean="0"/>
              <a:t> технологиях и конструкциях, об экономике жилищно-гражданского строительства, проблемах архитектуры, градостроительства, сельского строительства, экологии жилища.</a:t>
            </a:r>
            <a:endParaRPr lang="ru-RU" sz="1400" dirty="0"/>
          </a:p>
        </p:txBody>
      </p:sp>
    </p:spTree>
    <p:extLst>
      <p:ext uri="{BB962C8B-B14F-4D97-AF65-F5344CB8AC3E}">
        <p14:creationId xmlns:p14="http://schemas.microsoft.com/office/powerpoint/2010/main" val="67994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
          <p:cNvPicPr/>
          <p:nvPr/>
        </p:nvPicPr>
        <p:blipFill>
          <a:blip r:embed="rId2">
            <a:extLst>
              <a:ext uri="{28A0092B-C50C-407E-A947-70E740481C1C}">
                <a14:useLocalDpi xmlns:a14="http://schemas.microsoft.com/office/drawing/2010/main" val="0"/>
              </a:ext>
            </a:extLst>
          </a:blip>
          <a:srcRect/>
          <a:stretch>
            <a:fillRect/>
          </a:stretch>
        </p:blipFill>
        <p:spPr bwMode="auto">
          <a:xfrm>
            <a:off x="231641" y="260648"/>
            <a:ext cx="1944216" cy="2664296"/>
          </a:xfrm>
          <a:prstGeom prst="rect">
            <a:avLst/>
          </a:prstGeom>
          <a:noFill/>
          <a:ln>
            <a:noFill/>
          </a:ln>
        </p:spPr>
      </p:pic>
      <p:sp>
        <p:nvSpPr>
          <p:cNvPr id="3" name="Прямоугольник 2"/>
          <p:cNvSpPr/>
          <p:nvPr/>
        </p:nvSpPr>
        <p:spPr>
          <a:xfrm>
            <a:off x="2411760" y="327663"/>
            <a:ext cx="6408712" cy="2677656"/>
          </a:xfrm>
          <a:prstGeom prst="rect">
            <a:avLst/>
          </a:prstGeom>
        </p:spPr>
        <p:txBody>
          <a:bodyPr wrap="square">
            <a:spAutoFit/>
          </a:bodyPr>
          <a:lstStyle/>
          <a:p>
            <a:pPr algn="just"/>
            <a:r>
              <a:rPr lang="ru-RU" sz="1400" dirty="0" smtClean="0"/>
              <a:t>Ежемесячный научно-технический </a:t>
            </a:r>
            <a:r>
              <a:rPr lang="ru-RU" sz="1400" dirty="0"/>
              <a:t>журнал </a:t>
            </a:r>
            <a:r>
              <a:rPr lang="ru-RU" sz="1400" b="1" dirty="0"/>
              <a:t>"Строительные материалы</a:t>
            </a:r>
            <a:r>
              <a:rPr lang="ru-RU" sz="1400" b="1" dirty="0" smtClean="0"/>
              <a:t>"</a:t>
            </a:r>
            <a:r>
              <a:rPr lang="ru-RU" sz="1400" dirty="0"/>
              <a:t> </a:t>
            </a:r>
            <a:r>
              <a:rPr lang="ru-RU" sz="1400" dirty="0" smtClean="0"/>
              <a:t>основан </a:t>
            </a:r>
            <a:r>
              <a:rPr lang="ru-RU" sz="1400" dirty="0"/>
              <a:t>в 1955 году для освещения государственной технической политики в области материальной базы строительства - стройиндустрии и промышленности строительных материалов. </a:t>
            </a:r>
            <a:endParaRPr lang="ru-RU" sz="1400" dirty="0" smtClean="0"/>
          </a:p>
          <a:p>
            <a:pPr algn="just"/>
            <a:endParaRPr lang="ru-RU" sz="1400" dirty="0"/>
          </a:p>
          <a:p>
            <a:pPr algn="just"/>
            <a:r>
              <a:rPr lang="ru-RU" sz="1400" dirty="0" smtClean="0"/>
              <a:t>На </a:t>
            </a:r>
            <a:r>
              <a:rPr lang="ru-RU" sz="1400" dirty="0"/>
              <a:t>протяжении десятилетий в журнале "Строительные материалы" освещены основные этапы становления и развития более чем двадцати </a:t>
            </a:r>
            <a:r>
              <a:rPr lang="ru-RU" sz="1400" dirty="0" err="1"/>
              <a:t>подотраслей</a:t>
            </a:r>
            <a:r>
              <a:rPr lang="ru-RU" sz="1400" dirty="0"/>
              <a:t> промышленности строительных материалов, важнейшие открытия и изобретения в области материаловедения, техники и технологии. освещается развитие более пятнадцати </a:t>
            </a:r>
            <a:r>
              <a:rPr lang="ru-RU" sz="1400" dirty="0" err="1"/>
              <a:t>подотраслей</a:t>
            </a:r>
            <a:r>
              <a:rPr lang="ru-RU" sz="1400" dirty="0"/>
              <a:t> промышленности строительных материалов, современные достижения в области материаловедения, техники и технологий;</a:t>
            </a:r>
          </a:p>
        </p:txBody>
      </p:sp>
      <p:pic>
        <p:nvPicPr>
          <p:cNvPr id="4" name="Рисунок 3" descr="https://panor.ru/storage/images/journal/74/rectangle_height/MkORfzYH8bwC.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573015"/>
            <a:ext cx="1944000" cy="2664000"/>
          </a:xfrm>
          <a:prstGeom prst="rect">
            <a:avLst/>
          </a:prstGeom>
          <a:noFill/>
          <a:ln>
            <a:noFill/>
          </a:ln>
        </p:spPr>
      </p:pic>
      <p:sp>
        <p:nvSpPr>
          <p:cNvPr id="5" name="Прямоугольник 4"/>
          <p:cNvSpPr/>
          <p:nvPr/>
        </p:nvSpPr>
        <p:spPr>
          <a:xfrm>
            <a:off x="2915816" y="3933056"/>
            <a:ext cx="5616624" cy="1600438"/>
          </a:xfrm>
          <a:prstGeom prst="rect">
            <a:avLst/>
          </a:prstGeom>
        </p:spPr>
        <p:txBody>
          <a:bodyPr wrap="square">
            <a:spAutoFit/>
          </a:bodyPr>
          <a:lstStyle/>
          <a:p>
            <a:pPr algn="just"/>
            <a:r>
              <a:rPr lang="ru-RU" sz="1400" b="1" dirty="0" smtClean="0"/>
              <a:t>«Охрана труда и техника безопасности в строительстве» </a:t>
            </a:r>
            <a:r>
              <a:rPr lang="ru-RU" sz="1400" dirty="0" smtClean="0"/>
              <a:t>– ежемесячный производственный журнал для руководителей предприятий строительного комплекса, специалистов по охране труда, членов профсоюзных организаций, комитетов (комиссий) по охране труда, уполномоченных (доверенных) лиц и технических инспекторов по охране труда профсоюзов и иных представительных органов.</a:t>
            </a:r>
            <a:endParaRPr lang="ru-RU" sz="1400" dirty="0"/>
          </a:p>
        </p:txBody>
      </p:sp>
    </p:spTree>
    <p:extLst>
      <p:ext uri="{BB962C8B-B14F-4D97-AF65-F5344CB8AC3E}">
        <p14:creationId xmlns:p14="http://schemas.microsoft.com/office/powerpoint/2010/main" val="579260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store.artlebedev.ru/products/images/8yoe1zq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56792"/>
            <a:ext cx="1944000" cy="2664000"/>
          </a:xfrm>
          <a:prstGeom prst="rect">
            <a:avLst/>
          </a:prstGeom>
          <a:noFill/>
          <a:ln>
            <a:noFill/>
          </a:ln>
        </p:spPr>
      </p:pic>
      <p:sp>
        <p:nvSpPr>
          <p:cNvPr id="3" name="Прямоугольник 2"/>
          <p:cNvSpPr/>
          <p:nvPr/>
        </p:nvSpPr>
        <p:spPr>
          <a:xfrm>
            <a:off x="2312640" y="1124744"/>
            <a:ext cx="6651848" cy="4401205"/>
          </a:xfrm>
          <a:prstGeom prst="rect">
            <a:avLst/>
          </a:prstGeom>
        </p:spPr>
        <p:txBody>
          <a:bodyPr wrap="square">
            <a:spAutoFit/>
          </a:bodyPr>
          <a:lstStyle/>
          <a:p>
            <a:pPr algn="just"/>
            <a:r>
              <a:rPr lang="ru-RU" sz="1400" b="1" dirty="0" smtClean="0"/>
              <a:t>«Проект Россия» </a:t>
            </a:r>
            <a:r>
              <a:rPr lang="ru-RU" sz="1400" dirty="0" smtClean="0"/>
              <a:t>- ведущий </a:t>
            </a:r>
            <a:r>
              <a:rPr lang="ru-RU" sz="1400" dirty="0"/>
              <a:t>профессиональный журнал по архитектуре, градостроительству, строительным технологиям и дизайну в России. </a:t>
            </a:r>
            <a:endParaRPr lang="ru-RU" sz="1400" dirty="0" smtClean="0"/>
          </a:p>
          <a:p>
            <a:pPr algn="just"/>
            <a:r>
              <a:rPr lang="ru-RU" sz="1400" dirty="0" smtClean="0"/>
              <a:t>Выпускается </a:t>
            </a:r>
            <a:r>
              <a:rPr lang="ru-RU" sz="1400" dirty="0"/>
              <a:t>с 1995 года в Москве, 4 раза в год, на русском и английском языках. </a:t>
            </a:r>
            <a:endParaRPr lang="ru-RU" sz="1400" dirty="0" smtClean="0"/>
          </a:p>
          <a:p>
            <a:pPr algn="just"/>
            <a:endParaRPr lang="ru-RU" sz="1400" dirty="0" smtClean="0"/>
          </a:p>
          <a:p>
            <a:pPr algn="just"/>
            <a:r>
              <a:rPr lang="ru-RU" sz="1400" dirty="0" smtClean="0"/>
              <a:t>Редакция </a:t>
            </a:r>
            <a:r>
              <a:rPr lang="ru-RU" sz="1400" dirty="0"/>
              <a:t>журнала в том или ином виде всегда выражала и транслировала через журнал определенный взгляд на российскую архитектуру. </a:t>
            </a:r>
            <a:endParaRPr lang="ru-RU" sz="1400" dirty="0" smtClean="0"/>
          </a:p>
          <a:p>
            <a:pPr algn="just"/>
            <a:endParaRPr lang="ru-RU" sz="1400" dirty="0"/>
          </a:p>
          <a:p>
            <a:pPr algn="just"/>
            <a:r>
              <a:rPr lang="ru-RU" sz="1400" dirty="0" smtClean="0"/>
              <a:t>Этому </a:t>
            </a:r>
            <a:r>
              <a:rPr lang="ru-RU" sz="1400" dirty="0"/>
              <a:t>взгляду и оценке привыкли доверять: опубликовано в ПР — значит, достойно. Сегодня процесс и показ авторитетного отбора, произведенного специально приглашенным жюри, — ключевое качество бумажной версии «ПР».</a:t>
            </a:r>
          </a:p>
          <a:p>
            <a:pPr algn="just"/>
            <a:endParaRPr lang="ru-RU" sz="1400" dirty="0" smtClean="0"/>
          </a:p>
          <a:p>
            <a:pPr algn="just"/>
            <a:r>
              <a:rPr lang="ru-RU" sz="1400" dirty="0" smtClean="0"/>
              <a:t>4 </a:t>
            </a:r>
            <a:r>
              <a:rPr lang="ru-RU" sz="1400" dirty="0"/>
              <a:t>номера = 4 ежегодника</a:t>
            </a:r>
          </a:p>
          <a:p>
            <a:pPr marL="285750" indent="-285750" algn="just">
              <a:buFont typeface="Arial" panose="020B0604020202020204" pitchFamily="34" charset="0"/>
              <a:buChar char="•"/>
            </a:pPr>
            <a:r>
              <a:rPr lang="ru-RU" sz="1400" dirty="0"/>
              <a:t>«Город» — реализованные проекты для городских территорий: градостроительство, ландшафтная архитектура и жилые районы</a:t>
            </a:r>
          </a:p>
          <a:p>
            <a:pPr marL="285750" indent="-285750" algn="just">
              <a:buFont typeface="Arial" panose="020B0604020202020204" pitchFamily="34" charset="0"/>
              <a:buChar char="•"/>
            </a:pPr>
            <a:r>
              <a:rPr lang="ru-RU" sz="1400" dirty="0"/>
              <a:t>«Интерьеры» — общественные/коммерческие/частные интерьеры</a:t>
            </a:r>
          </a:p>
          <a:p>
            <a:pPr marL="285750" indent="-285750" algn="just">
              <a:buFont typeface="Arial" panose="020B0604020202020204" pitchFamily="34" charset="0"/>
              <a:buChar char="•"/>
            </a:pPr>
            <a:r>
              <a:rPr lang="ru-RU" sz="1400" dirty="0"/>
              <a:t>«Постройки» — реализованные постройки</a:t>
            </a:r>
          </a:p>
          <a:p>
            <a:pPr marL="285750" indent="-285750" algn="just">
              <a:buFont typeface="Arial" panose="020B0604020202020204" pitchFamily="34" charset="0"/>
              <a:buChar char="•"/>
            </a:pPr>
            <a:r>
              <a:rPr lang="ru-RU" sz="1400" dirty="0"/>
              <a:t>«Бумага/Старое и новое/</a:t>
            </a:r>
            <a:r>
              <a:rPr lang="ru-RU" sz="1400" dirty="0" err="1"/>
              <a:t>Редевелопмент</a:t>
            </a:r>
            <a:r>
              <a:rPr lang="ru-RU" sz="1400" dirty="0"/>
              <a:t>/Большие проекты» — тематика варьируется в зависимости от актуальности</a:t>
            </a:r>
          </a:p>
        </p:txBody>
      </p:sp>
    </p:spTree>
    <p:extLst>
      <p:ext uri="{BB962C8B-B14F-4D97-AF65-F5344CB8AC3E}">
        <p14:creationId xmlns:p14="http://schemas.microsoft.com/office/powerpoint/2010/main" val="413762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79912" y="2060848"/>
            <a:ext cx="4572000" cy="307777"/>
          </a:xfrm>
          <a:prstGeom prst="rect">
            <a:avLst/>
          </a:prstGeom>
        </p:spPr>
        <p:txBody>
          <a:bodyPr>
            <a:spAutoFit/>
          </a:bodyPr>
          <a:lstStyle/>
          <a:p>
            <a:pPr algn="just"/>
            <a:r>
              <a:rPr lang="ru-RU" sz="1400" dirty="0" smtClean="0"/>
              <a:t> </a:t>
            </a:r>
            <a:endParaRPr lang="ru-RU" sz="1400" dirty="0"/>
          </a:p>
        </p:txBody>
      </p:sp>
      <p:pic>
        <p:nvPicPr>
          <p:cNvPr id="4" name="Рисунок 3" descr="Ландшафтная архитектура. Благоустройство и озеленение города"/>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69600"/>
            <a:ext cx="1944000" cy="2664000"/>
          </a:xfrm>
          <a:prstGeom prst="rect">
            <a:avLst/>
          </a:prstGeom>
          <a:noFill/>
          <a:ln>
            <a:noFill/>
          </a:ln>
        </p:spPr>
      </p:pic>
      <p:sp>
        <p:nvSpPr>
          <p:cNvPr id="5" name="Прямоугольник 4"/>
          <p:cNvSpPr/>
          <p:nvPr/>
        </p:nvSpPr>
        <p:spPr>
          <a:xfrm>
            <a:off x="2267744" y="908720"/>
            <a:ext cx="6480720" cy="4185761"/>
          </a:xfrm>
          <a:prstGeom prst="rect">
            <a:avLst/>
          </a:prstGeom>
        </p:spPr>
        <p:txBody>
          <a:bodyPr wrap="square">
            <a:spAutoFit/>
          </a:bodyPr>
          <a:lstStyle/>
          <a:p>
            <a:pPr algn="just"/>
            <a:r>
              <a:rPr lang="ru-RU" sz="1400" b="1" dirty="0" smtClean="0"/>
              <a:t>«Ландшафтная </a:t>
            </a:r>
            <a:r>
              <a:rPr lang="ru-RU" sz="1400" b="1" dirty="0"/>
              <a:t>архитектура. Благоустройство и озеленение </a:t>
            </a:r>
            <a:r>
              <a:rPr lang="ru-RU" sz="1400" b="1" dirty="0" smtClean="0"/>
              <a:t>города»</a:t>
            </a:r>
            <a:r>
              <a:rPr lang="ru-RU" sz="1400" dirty="0"/>
              <a:t> позволит быть в курсе основных  новостей ландшафтной архитектуры; в ежемесячной динамике увидеть, как меняется рынок; какова практика ведущих игроков рынка, каковы мнения ключевых персон, прогнозы и перспективы развития рынка</a:t>
            </a:r>
            <a:r>
              <a:rPr lang="ru-RU" sz="1400" dirty="0" smtClean="0"/>
              <a:t>.</a:t>
            </a:r>
          </a:p>
          <a:p>
            <a:pPr algn="just"/>
            <a:endParaRPr lang="ru-RU" sz="1400" dirty="0"/>
          </a:p>
          <a:p>
            <a:pPr algn="just"/>
            <a:r>
              <a:rPr lang="ru-RU" sz="1400" b="1" dirty="0"/>
              <a:t>Главные темы публикаций:</a:t>
            </a:r>
          </a:p>
          <a:p>
            <a:pPr marL="285750" indent="-285750" algn="just">
              <a:buFont typeface="Arial" panose="020B0604020202020204" pitchFamily="34" charset="0"/>
              <a:buChar char="•"/>
            </a:pPr>
            <a:r>
              <a:rPr lang="ru-RU" sz="1400" dirty="0"/>
              <a:t>Региональные программы и решения</a:t>
            </a:r>
          </a:p>
          <a:p>
            <a:pPr marL="285750" indent="-285750" algn="just">
              <a:buFont typeface="Arial" panose="020B0604020202020204" pitchFamily="34" charset="0"/>
              <a:buChar char="•"/>
            </a:pPr>
            <a:r>
              <a:rPr lang="ru-RU" sz="1400" dirty="0"/>
              <a:t>Благоустройство: городская ландшафтная архитектура; сады, парки, зоны отдыха; дворы, спортивные и детские площадки</a:t>
            </a:r>
          </a:p>
          <a:p>
            <a:pPr marL="285750" indent="-285750" algn="just">
              <a:buFont typeface="Arial" panose="020B0604020202020204" pitchFamily="34" charset="0"/>
              <a:buChar char="•"/>
            </a:pPr>
            <a:r>
              <a:rPr lang="ru-RU" sz="1400" dirty="0"/>
              <a:t>Компоненты ландшафтного дизайна: зеленые насаждения; малые архитектурные формы, садово-парковая скульптура; </a:t>
            </a:r>
            <a:r>
              <a:rPr lang="ru-RU" sz="1400" dirty="0" err="1"/>
              <a:t>аквадизайн</a:t>
            </a:r>
            <a:r>
              <a:rPr lang="ru-RU" sz="1400" dirty="0"/>
              <a:t>, фонтаны, искусственные водоемы; освещение города, садово-парковое освещение</a:t>
            </a:r>
          </a:p>
          <a:p>
            <a:pPr marL="285750" indent="-285750" algn="just">
              <a:buFont typeface="Arial" panose="020B0604020202020204" pitchFamily="34" charset="0"/>
              <a:buChar char="•"/>
            </a:pPr>
            <a:r>
              <a:rPr lang="ru-RU" sz="1400" dirty="0"/>
              <a:t>Технологии. Оборудование. Инструмент. Посадочный материал</a:t>
            </a:r>
          </a:p>
          <a:p>
            <a:pPr marL="285750" indent="-285750" algn="just">
              <a:buFont typeface="Arial" panose="020B0604020202020204" pitchFamily="34" charset="0"/>
              <a:buChar char="•"/>
            </a:pPr>
            <a:r>
              <a:rPr lang="ru-RU" sz="1400" dirty="0"/>
              <a:t>Экскурсии. Обзоры. Портреты</a:t>
            </a:r>
          </a:p>
          <a:p>
            <a:pPr marL="285750" indent="-285750" algn="just">
              <a:buFont typeface="Arial" panose="020B0604020202020204" pitchFamily="34" charset="0"/>
              <a:buChar char="•"/>
            </a:pPr>
            <a:r>
              <a:rPr lang="ru-RU" sz="1400" dirty="0"/>
              <a:t>Индикаторы развития: аналитика, обзоры, исследования, статистика. Тенденции и перспективы</a:t>
            </a:r>
          </a:p>
          <a:p>
            <a:pPr marL="285750" indent="-285750" algn="just">
              <a:buFont typeface="Arial" panose="020B0604020202020204" pitchFamily="34" charset="0"/>
              <a:buChar char="•"/>
            </a:pPr>
            <a:r>
              <a:rPr lang="ru-RU" sz="1400" dirty="0"/>
              <a:t>Деловой календарь</a:t>
            </a:r>
          </a:p>
        </p:txBody>
      </p:sp>
    </p:spTree>
    <p:extLst>
      <p:ext uri="{BB962C8B-B14F-4D97-AF65-F5344CB8AC3E}">
        <p14:creationId xmlns:p14="http://schemas.microsoft.com/office/powerpoint/2010/main" val="9454798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439</TotalTime>
  <Words>3191</Words>
  <Application>Microsoft Office PowerPoint</Application>
  <PresentationFormat>Экран (4:3)</PresentationFormat>
  <Paragraphs>336</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Трек</vt:lpstr>
      <vt:lpstr>ОБЗОР периодических изданий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ОБЗОР ЖУРНАЛОВ ПО СПЕЦИАЛЬНОСТЯМ</dc:title>
  <dc:creator>wsm-321-2-01</dc:creator>
  <cp:lastModifiedBy>ws lib-02</cp:lastModifiedBy>
  <cp:revision>42</cp:revision>
  <dcterms:created xsi:type="dcterms:W3CDTF">2020-10-20T12:02:29Z</dcterms:created>
  <dcterms:modified xsi:type="dcterms:W3CDTF">2021-03-19T11:13:12Z</dcterms:modified>
</cp:coreProperties>
</file>