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9" r:id="rId4"/>
    <p:sldId id="260" r:id="rId5"/>
    <p:sldId id="275" r:id="rId6"/>
    <p:sldId id="300" r:id="rId7"/>
    <p:sldId id="261" r:id="rId8"/>
    <p:sldId id="301" r:id="rId9"/>
    <p:sldId id="262" r:id="rId10"/>
    <p:sldId id="263" r:id="rId11"/>
    <p:sldId id="264" r:id="rId12"/>
    <p:sldId id="258" r:id="rId13"/>
    <p:sldId id="306" r:id="rId14"/>
    <p:sldId id="265" r:id="rId15"/>
    <p:sldId id="266" r:id="rId16"/>
    <p:sldId id="267" r:id="rId17"/>
    <p:sldId id="302" r:id="rId18"/>
    <p:sldId id="303" r:id="rId19"/>
    <p:sldId id="269" r:id="rId20"/>
    <p:sldId id="270" r:id="rId21"/>
    <p:sldId id="304" r:id="rId22"/>
    <p:sldId id="305" r:id="rId23"/>
    <p:sldId id="272" r:id="rId24"/>
    <p:sldId id="271" r:id="rId25"/>
    <p:sldId id="281" r:id="rId26"/>
    <p:sldId id="273" r:id="rId27"/>
    <p:sldId id="274" r:id="rId28"/>
    <p:sldId id="283" r:id="rId29"/>
    <p:sldId id="279" r:id="rId30"/>
    <p:sldId id="285" r:id="rId31"/>
    <p:sldId id="286" r:id="rId32"/>
    <p:sldId id="287" r:id="rId33"/>
    <p:sldId id="288" r:id="rId34"/>
    <p:sldId id="307" r:id="rId35"/>
    <p:sldId id="289" r:id="rId36"/>
    <p:sldId id="290" r:id="rId37"/>
    <p:sldId id="292" r:id="rId38"/>
    <p:sldId id="293" r:id="rId39"/>
    <p:sldId id="294" r:id="rId40"/>
    <p:sldId id="295" r:id="rId41"/>
    <p:sldId id="296" r:id="rId42"/>
    <p:sldId id="298" r:id="rId43"/>
    <p:sldId id="297" r:id="rId44"/>
    <p:sldId id="299"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31.10.2022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31.10.2022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31.10.2022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31.10.2022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31.10.2022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31.10.2022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31.10.2022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31.10.2022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31.10.2022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31.10.2022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31.10.2022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31.10.2022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660351"/>
            <a:ext cx="6840760" cy="1569660"/>
          </a:xfrm>
          <a:prstGeom prst="rect">
            <a:avLst/>
          </a:prstGeom>
          <a:noFill/>
        </p:spPr>
        <p:txBody>
          <a:bodyPr wrap="square" rtlCol="0">
            <a:spAutoFit/>
          </a:bodyPr>
          <a:lstStyle/>
          <a:p>
            <a:pPr algn="ctr"/>
            <a:r>
              <a:rPr lang="ru-RU" sz="4800" b="1" dirty="0" smtClean="0"/>
              <a:t>07.02.01 </a:t>
            </a:r>
          </a:p>
          <a:p>
            <a:pPr algn="ctr"/>
            <a:r>
              <a:rPr lang="ru-RU" sz="4800" b="1" dirty="0" smtClean="0"/>
              <a:t>АРХИТЕКТУРА</a:t>
            </a:r>
            <a:endParaRPr lang="ru-RU" sz="4800" b="1" dirty="0"/>
          </a:p>
        </p:txBody>
      </p:sp>
      <p:sp>
        <p:nvSpPr>
          <p:cNvPr id="5" name="TextBox 4"/>
          <p:cNvSpPr txBox="1"/>
          <p:nvPr/>
        </p:nvSpPr>
        <p:spPr>
          <a:xfrm>
            <a:off x="1429849" y="3933056"/>
            <a:ext cx="6742551" cy="954107"/>
          </a:xfrm>
          <a:prstGeom prst="rect">
            <a:avLst/>
          </a:prstGeom>
          <a:noFill/>
        </p:spPr>
        <p:txBody>
          <a:bodyPr wrap="none" rtlCol="0">
            <a:spAutoFit/>
          </a:bodyPr>
          <a:lstStyle/>
          <a:p>
            <a:r>
              <a:rPr lang="ru-RU" sz="3200" b="1" dirty="0" smtClean="0"/>
              <a:t>ПРОФЕССИОНАЛЬНЫЕ МОДУЛИ</a:t>
            </a:r>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0" y="75504"/>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94079" y="116632"/>
            <a:ext cx="6692145" cy="3493264"/>
          </a:xfrm>
          <a:prstGeom prst="rect">
            <a:avLst/>
          </a:prstGeom>
        </p:spPr>
        <p:txBody>
          <a:bodyPr wrap="square">
            <a:spAutoFit/>
          </a:bodyPr>
          <a:lstStyle/>
          <a:p>
            <a:pPr algn="just"/>
            <a:r>
              <a:rPr lang="ru-RU" sz="1300" b="1" dirty="0"/>
              <a:t>Заварихин С. П.</a:t>
            </a:r>
            <a:r>
              <a:rPr lang="ru-RU" sz="1300" dirty="0"/>
              <a:t>  </a:t>
            </a:r>
            <a:r>
              <a:rPr lang="ru-RU" sz="1300" b="1" dirty="0"/>
              <a:t>Архитектура: композиция и форма : учебник / С. П. Заварихин. — Москва : Издательство </a:t>
            </a:r>
            <a:r>
              <a:rPr lang="ru-RU" sz="1300" b="1" dirty="0" err="1"/>
              <a:t>Юрайт</a:t>
            </a:r>
            <a:r>
              <a:rPr lang="ru-RU" sz="1300" b="1" dirty="0"/>
              <a:t>, 2022. — 186 с. </a:t>
            </a:r>
            <a:endParaRPr lang="ru-RU" sz="1300" b="1" dirty="0" smtClean="0"/>
          </a:p>
          <a:p>
            <a:pPr algn="just"/>
            <a:endParaRPr lang="ru-RU" sz="1300" b="1" dirty="0"/>
          </a:p>
          <a:p>
            <a:pPr algn="just"/>
            <a:r>
              <a:rPr lang="ru-RU" sz="1300" dirty="0"/>
              <a:t>Учебник посвящен важнейшим категориям теории архитектуры — композиции и форме. Рассматриваются их взаимоотношения, разновидности, средства выражения, эволюция развития. Подробно анализируется зависимость архитектурной формы от функции, конструкции, контекста. Затрагиваются проблемы стилистики в архитектуре. Впервые кратко прослеживается характер принципиальных изменений архитектурных форм и композиций с древнейших времен до современности; приводятся схема укрупненной периодизации истории архитектуры и схема формотворческих концепций ХХ в. По-новому, с позиций зрительного восприятия, рассматриваются композиции экстерьерных и интерьерных пространств. Учитывая сложность освоения большого и разнообразного материала учебника, автор максимально компактно излагает общие положения каждой темы, а конкретные примеры анализирует в емких комментариях к рисункам.</a:t>
            </a:r>
          </a:p>
        </p:txBody>
      </p:sp>
      <p:pic>
        <p:nvPicPr>
          <p:cNvPr id="6" name="Picture 2" descr="https://znanium.com/cover/1845/18458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15" y="3789040"/>
            <a:ext cx="1905000" cy="281940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51768" y="3783320"/>
            <a:ext cx="6750496" cy="2893100"/>
          </a:xfrm>
          <a:prstGeom prst="rect">
            <a:avLst/>
          </a:prstGeom>
        </p:spPr>
        <p:txBody>
          <a:bodyPr wrap="square">
            <a:spAutoFit/>
          </a:bodyPr>
          <a:lstStyle/>
          <a:p>
            <a:pPr algn="just"/>
            <a:r>
              <a:rPr lang="ru-RU" sz="1400" b="1" dirty="0"/>
              <a:t>Разумовский Ю. В. Ландшафтное проектирование : учебное пособие / Ю</a:t>
            </a:r>
            <a:r>
              <a:rPr lang="ru-RU" sz="1400" b="1" dirty="0" smtClean="0"/>
              <a:t>. В</a:t>
            </a:r>
            <a:r>
              <a:rPr lang="ru-RU" sz="1400" b="1" dirty="0"/>
              <a:t>. Разумовский, Л</a:t>
            </a:r>
            <a:r>
              <a:rPr lang="ru-RU" sz="1400" b="1" dirty="0" smtClean="0"/>
              <a:t>. М</a:t>
            </a:r>
            <a:r>
              <a:rPr lang="ru-RU" sz="1400" b="1" dirty="0"/>
              <a:t>. Фурсова, B</a:t>
            </a:r>
            <a:r>
              <a:rPr lang="ru-RU" sz="1400" b="1" dirty="0" smtClean="0"/>
              <a:t>. C</a:t>
            </a:r>
            <a:r>
              <a:rPr lang="ru-RU" sz="1400" b="1" dirty="0"/>
              <a:t>. </a:t>
            </a:r>
            <a:r>
              <a:rPr lang="ru-RU" sz="1400" b="1" dirty="0" err="1"/>
              <a:t>Теодоронский</a:t>
            </a:r>
            <a:r>
              <a:rPr lang="ru-RU" sz="1400" b="1" dirty="0"/>
              <a:t>. — 2-е изд. — Москва : ИНФРА-М, 2022. — 140 с., [16] с. : </a:t>
            </a:r>
            <a:r>
              <a:rPr lang="ru-RU" sz="1400" b="1" dirty="0" err="1"/>
              <a:t>цв</a:t>
            </a:r>
            <a:r>
              <a:rPr lang="ru-RU" sz="1400" b="1" dirty="0"/>
              <a:t>. ил. — (Среднее профессиональное образование). </a:t>
            </a:r>
            <a:endParaRPr lang="ru-RU" sz="1400" b="1" dirty="0" smtClean="0"/>
          </a:p>
          <a:p>
            <a:pPr algn="just"/>
            <a:endParaRPr lang="ru-RU" sz="1400" dirty="0"/>
          </a:p>
          <a:p>
            <a:pPr algn="just"/>
            <a:r>
              <a:rPr lang="ru-RU" sz="1400" dirty="0"/>
              <a:t>В учебном пособии основное внимание уделяется теории ландшафтной композиции как основному инструменту при разработке проектов ландшафтной архитектуры, приемам и методам проектирования парков и их фрагментов с участием рельефа, водных устройств, композиции растений. Приводятся типология и нормативные данные основных объектов ландшафтной архитектуры, а также сведения по этапам проектирования, составу и содержанию изыскательских и проектных работ. </a:t>
            </a:r>
          </a:p>
        </p:txBody>
      </p:sp>
    </p:spTree>
    <p:extLst>
      <p:ext uri="{BB962C8B-B14F-4D97-AF65-F5344CB8AC3E}">
        <p14:creationId xmlns:p14="http://schemas.microsoft.com/office/powerpoint/2010/main" val="68528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0" y="181744"/>
            <a:ext cx="2055614"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61160"/>
            <a:ext cx="6768752" cy="2693045"/>
          </a:xfrm>
          <a:prstGeom prst="rect">
            <a:avLst/>
          </a:prstGeom>
        </p:spPr>
        <p:txBody>
          <a:bodyPr wrap="square">
            <a:spAutoFit/>
          </a:bodyPr>
          <a:lstStyle/>
          <a:p>
            <a:pPr algn="just"/>
            <a:r>
              <a:rPr lang="ru-RU" sz="1300" b="1" dirty="0"/>
              <a:t>Архитектура зданий и строительные конструкции</a:t>
            </a:r>
            <a:r>
              <a:rPr lang="ru-RU" sz="1300" dirty="0"/>
              <a:t> </a:t>
            </a:r>
            <a:r>
              <a:rPr lang="ru-RU" sz="1300" b="1" dirty="0"/>
              <a:t>: учебник для СПО / К. О. Ларионова [и др.] ; под общей редакцией А. К. Соловьева. — Москва : Издательство </a:t>
            </a:r>
            <a:r>
              <a:rPr lang="ru-RU" sz="1300" b="1" dirty="0" err="1"/>
              <a:t>Юрайт</a:t>
            </a:r>
            <a:r>
              <a:rPr lang="ru-RU" sz="1300" b="1" dirty="0"/>
              <a:t>, 2022. — 490 с. — (Профессиональное образование). </a:t>
            </a:r>
            <a:endParaRPr lang="ru-RU" sz="1300" b="1" dirty="0" smtClean="0"/>
          </a:p>
          <a:p>
            <a:pPr algn="just"/>
            <a:endParaRPr lang="ru-RU" sz="1300" b="1" dirty="0"/>
          </a:p>
          <a:p>
            <a:pPr algn="just"/>
            <a:r>
              <a:rPr lang="ru-RU" sz="1300" dirty="0"/>
              <a:t>В учебнике приводятся основные сведения по истории развития мировой архитектуры и строительной техники, базовые понятия о функциональных, физико-технических и архитектурно-композиционных основах проектирования, принципах конструирования зданий, их типологии 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обширный иллюстративный материал и практические примеры, а также вопросы и задания для самоконтроля.</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7" y="3496424"/>
            <a:ext cx="2233003" cy="339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37544" y="3697656"/>
            <a:ext cx="6913522" cy="2492990"/>
          </a:xfrm>
          <a:prstGeom prst="rect">
            <a:avLst/>
          </a:prstGeom>
        </p:spPr>
        <p:txBody>
          <a:bodyPr wrap="square">
            <a:spAutoFit/>
          </a:bodyPr>
          <a:lstStyle/>
          <a:p>
            <a:pPr algn="just"/>
            <a:r>
              <a:rPr lang="ru-RU" sz="1300" b="1" dirty="0"/>
              <a:t>Основы архитектуры и строительных конструкций</a:t>
            </a:r>
            <a:r>
              <a:rPr lang="ru-RU" sz="1300" dirty="0"/>
              <a:t>  </a:t>
            </a:r>
            <a:r>
              <a:rPr lang="ru-RU" sz="1300" b="1" dirty="0"/>
              <a:t>: учебник / под общ. Ред. А. К. Соловьева. </a:t>
            </a:r>
            <a:r>
              <a:rPr lang="ru-RU" sz="1200" b="1" dirty="0"/>
              <a:t>—</a:t>
            </a:r>
            <a:r>
              <a:rPr lang="ru-RU" sz="1300" b="1" dirty="0" smtClean="0"/>
              <a:t> </a:t>
            </a:r>
            <a:r>
              <a:rPr lang="ru-RU" sz="1300" b="1" dirty="0"/>
              <a:t>Москва : Издательство </a:t>
            </a:r>
            <a:r>
              <a:rPr lang="ru-RU" sz="1300" b="1" dirty="0" err="1"/>
              <a:t>Юрайт</a:t>
            </a:r>
            <a:r>
              <a:rPr lang="ru-RU" sz="1300" b="1" dirty="0"/>
              <a:t>, 2019. </a:t>
            </a:r>
            <a:r>
              <a:rPr lang="ru-RU" sz="1200" b="1" dirty="0"/>
              <a:t>—</a:t>
            </a:r>
            <a:r>
              <a:rPr lang="ru-RU" sz="1300" b="1" dirty="0" smtClean="0"/>
              <a:t> </a:t>
            </a:r>
            <a:r>
              <a:rPr lang="ru-RU" sz="1300" b="1" dirty="0"/>
              <a:t>458 с. : (32) </a:t>
            </a:r>
            <a:r>
              <a:rPr lang="en-US" sz="1300" b="1" dirty="0"/>
              <a:t>c</a:t>
            </a:r>
            <a:r>
              <a:rPr lang="ru-RU" sz="1300" b="1" dirty="0"/>
              <a:t>. </a:t>
            </a:r>
            <a:r>
              <a:rPr lang="ru-RU" sz="1300" b="1" dirty="0" err="1"/>
              <a:t>цв</a:t>
            </a:r>
            <a:r>
              <a:rPr lang="ru-RU" sz="1300" b="1" dirty="0"/>
              <a:t>. вкл. </a:t>
            </a:r>
            <a:endParaRPr lang="ru-RU" sz="1300" b="1" dirty="0" smtClean="0"/>
          </a:p>
          <a:p>
            <a:pPr algn="just"/>
            <a:endParaRPr lang="ru-RU" sz="1300" dirty="0"/>
          </a:p>
          <a:p>
            <a:pPr algn="just"/>
            <a:r>
              <a:rPr lang="ru-RU" sz="1300" dirty="0"/>
              <a:t>В учебнике приводятся основные сведения по истории развития мировой архитектуры и строительной техники, базовые понятия о функциональных, физико-технических и архитектурно-композиционных основах проектирования, принципах конструирования зданий, их типологии 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обширный иллюстративный материал и практические примеры, а также вопросы и задания для самоконтроля.</a:t>
            </a:r>
          </a:p>
        </p:txBody>
      </p:sp>
    </p:spTree>
    <p:extLst>
      <p:ext uri="{BB962C8B-B14F-4D97-AF65-F5344CB8AC3E}">
        <p14:creationId xmlns:p14="http://schemas.microsoft.com/office/powerpoint/2010/main" val="355137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1" y="3321259"/>
            <a:ext cx="2266950" cy="35433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051721" y="2924944"/>
            <a:ext cx="6959488" cy="3908762"/>
          </a:xfrm>
          <a:prstGeom prst="rect">
            <a:avLst/>
          </a:prstGeom>
        </p:spPr>
        <p:txBody>
          <a:bodyPr wrap="square">
            <a:spAutoFit/>
          </a:bodyPr>
          <a:lstStyle/>
          <a:p>
            <a:pPr algn="just"/>
            <a:r>
              <a:rPr lang="ru-RU" sz="1300" b="1" dirty="0"/>
              <a:t>Опарин С. Г.</a:t>
            </a:r>
            <a:r>
              <a:rPr lang="ru-RU" sz="1300" dirty="0"/>
              <a:t> </a:t>
            </a:r>
            <a:r>
              <a:rPr lang="ru-RU" sz="1300" b="1" dirty="0"/>
              <a:t>Здания и сооружения. Архитектурно </a:t>
            </a:r>
            <a:r>
              <a:rPr lang="ru-RU" sz="1200" b="1" dirty="0"/>
              <a:t>—</a:t>
            </a:r>
            <a:r>
              <a:rPr lang="ru-RU" sz="1300" b="1" dirty="0" smtClean="0"/>
              <a:t> </a:t>
            </a:r>
            <a:r>
              <a:rPr lang="ru-RU" sz="1300" b="1" dirty="0"/>
              <a:t>строительное проектирование : учебник и практикум для СПО / С. Г. Опарин, А. А. Леонтьев. </a:t>
            </a:r>
            <a:r>
              <a:rPr lang="ru-RU" sz="1200" b="1" dirty="0"/>
              <a:t>—</a:t>
            </a:r>
            <a:r>
              <a:rPr lang="ru-RU" sz="1300" b="1" dirty="0" smtClean="0"/>
              <a:t> </a:t>
            </a:r>
            <a:r>
              <a:rPr lang="ru-RU" sz="1300" b="1" dirty="0"/>
              <a:t>Москва : </a:t>
            </a:r>
            <a:r>
              <a:rPr lang="ru-RU" sz="1300" b="1" dirty="0" err="1"/>
              <a:t>Юрайт</a:t>
            </a:r>
            <a:r>
              <a:rPr lang="ru-RU" sz="1300" b="1" dirty="0"/>
              <a:t>, 2022. </a:t>
            </a:r>
            <a:r>
              <a:rPr lang="ru-RU" sz="1200" b="1" dirty="0"/>
              <a:t>—</a:t>
            </a:r>
            <a:r>
              <a:rPr lang="ru-RU" sz="1300" b="1" dirty="0" smtClean="0"/>
              <a:t> </a:t>
            </a:r>
            <a:r>
              <a:rPr lang="ru-RU" sz="1300" b="1" dirty="0"/>
              <a:t>283 с. — (Среднее профессиональное образование). </a:t>
            </a:r>
            <a:endParaRPr lang="ru-RU" sz="1300" b="1" dirty="0" smtClean="0"/>
          </a:p>
          <a:p>
            <a:pPr algn="just"/>
            <a:endParaRPr lang="ru-RU" sz="1300" dirty="0"/>
          </a:p>
          <a:p>
            <a:pPr algn="just"/>
            <a:r>
              <a:rPr lang="ru-RU" sz="1300" dirty="0"/>
              <a:t>В курсе впервые после принятия в России нового градостроительного законодательства системно 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Содержание курса отражает требования действующего законодательства, правовых и нормативно-технических документов, учитывает многолетний практический опыт авторов в области архитектурно-строительного проектирования и управления сложными инвестиционно-строительными проектами.</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21" y="245627"/>
            <a:ext cx="1715315"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051722" y="149884"/>
            <a:ext cx="6921720" cy="2693045"/>
          </a:xfrm>
          <a:prstGeom prst="rect">
            <a:avLst/>
          </a:prstGeom>
        </p:spPr>
        <p:txBody>
          <a:bodyPr wrap="square">
            <a:spAutoFit/>
          </a:bodyPr>
          <a:lstStyle/>
          <a:p>
            <a:pPr algn="just"/>
            <a:r>
              <a:rPr lang="ru-RU" sz="1300" b="1" dirty="0" err="1"/>
              <a:t>Гельфонд</a:t>
            </a:r>
            <a:r>
              <a:rPr lang="ru-RU" sz="1300" b="1" dirty="0"/>
              <a:t> А. Л.</a:t>
            </a:r>
            <a:r>
              <a:rPr lang="ru-RU" sz="1300" dirty="0"/>
              <a:t> </a:t>
            </a:r>
            <a:r>
              <a:rPr lang="ru-RU" sz="1300" b="1" dirty="0"/>
              <a:t>Архитектура общественных пространств : монография / </a:t>
            </a:r>
            <a:r>
              <a:rPr lang="ru-RU" sz="1300" b="1" dirty="0" smtClean="0"/>
              <a:t>А. Л</a:t>
            </a:r>
            <a:r>
              <a:rPr lang="ru-RU" sz="1300" b="1" dirty="0"/>
              <a:t>. </a:t>
            </a:r>
            <a:r>
              <a:rPr lang="ru-RU" sz="1300" b="1" dirty="0" err="1"/>
              <a:t>Гельфонд</a:t>
            </a:r>
            <a:r>
              <a:rPr lang="ru-RU" sz="1300" b="1" dirty="0"/>
              <a:t>. — Москва : ИНФРА-М, 2022. — 412 с. </a:t>
            </a:r>
            <a:endParaRPr lang="ru-RU" sz="1300" b="1" dirty="0" smtClean="0"/>
          </a:p>
          <a:p>
            <a:pPr algn="just"/>
            <a:endParaRPr lang="ru-RU" sz="1300" dirty="0"/>
          </a:p>
          <a:p>
            <a:pPr algn="just"/>
            <a:r>
              <a:rPr lang="ru-RU" sz="1300" dirty="0"/>
              <a:t>Монография посвящена архитектуре общественных пространств, которые понимаются как пространства социальной активности и классифицируются по различным признакам. В книге на примерах новейшей отечественной и зарубежной архитектуры рассматриваются открытые городские пространства и закрытые пространства общественных зданий и комплексов, а также промежуточные пространства. Исследуется тема адресата архитектуры, жизнеспособности общественных пространств, функционального потенциала места. Отдельная глава посвящена эволюции общественных пространств исторических поселений. Текст сопровождается авторскими фотографиями, целый ряд из которых публикуется впервые. </a:t>
            </a:r>
          </a:p>
        </p:txBody>
      </p:sp>
    </p:spTree>
    <p:extLst>
      <p:ext uri="{BB962C8B-B14F-4D97-AF65-F5344CB8AC3E}">
        <p14:creationId xmlns:p14="http://schemas.microsoft.com/office/powerpoint/2010/main" val="975486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58263"/>
            <a:ext cx="2880320" cy="454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99792" y="2081126"/>
            <a:ext cx="6261304" cy="2677656"/>
          </a:xfrm>
          <a:prstGeom prst="rect">
            <a:avLst/>
          </a:prstGeom>
        </p:spPr>
        <p:txBody>
          <a:bodyPr wrap="square">
            <a:spAutoFit/>
          </a:bodyPr>
          <a:lstStyle/>
          <a:p>
            <a:pPr algn="just"/>
            <a:r>
              <a:rPr lang="ru-RU" sz="1400" b="1" dirty="0"/>
              <a:t>Ананьин М</a:t>
            </a:r>
            <a:r>
              <a:rPr lang="ru-RU" sz="1400" b="1" dirty="0" smtClean="0"/>
              <a:t>. Ю</a:t>
            </a:r>
            <a:r>
              <a:rPr lang="ru-RU" sz="1400" dirty="0"/>
              <a:t>. </a:t>
            </a:r>
            <a:r>
              <a:rPr lang="ru-RU" sz="1400" b="1" dirty="0"/>
              <a:t>Архитектурно-строительное проектирование производственного здания : учебное пособие для СПО / М</a:t>
            </a:r>
            <a:r>
              <a:rPr lang="ru-RU" sz="1400" b="1" dirty="0" smtClean="0"/>
              <a:t>. Ю</a:t>
            </a:r>
            <a:r>
              <a:rPr lang="ru-RU" sz="1400" b="1" dirty="0"/>
              <a:t>. Ананьин.- Москва : Издательство </a:t>
            </a:r>
            <a:r>
              <a:rPr lang="ru-RU" sz="1400" b="1" dirty="0" err="1"/>
              <a:t>Юрайт</a:t>
            </a:r>
            <a:r>
              <a:rPr lang="ru-RU" sz="1400" b="1" dirty="0"/>
              <a:t>, 2022. —</a:t>
            </a:r>
            <a:r>
              <a:rPr lang="ru-RU" sz="1400" b="1" dirty="0" smtClean="0"/>
              <a:t> </a:t>
            </a:r>
            <a:r>
              <a:rPr lang="ru-RU" sz="1400" b="1" dirty="0"/>
              <a:t>216 с. —</a:t>
            </a:r>
            <a:r>
              <a:rPr lang="ru-RU" sz="1400" b="1" dirty="0" smtClean="0"/>
              <a:t> </a:t>
            </a:r>
            <a:r>
              <a:rPr lang="ru-RU" sz="1400" b="1" dirty="0"/>
              <a:t>(Профессиональное образование). </a:t>
            </a:r>
            <a:endParaRPr lang="ru-RU" sz="1400" b="1" dirty="0" smtClean="0"/>
          </a:p>
          <a:p>
            <a:pPr algn="just"/>
            <a:endParaRPr lang="ru-RU" sz="1400" b="1" dirty="0"/>
          </a:p>
          <a:p>
            <a:pPr algn="just"/>
            <a:r>
              <a:rPr lang="ru-RU" sz="1400" dirty="0"/>
              <a:t>В учебном пособии даются теоретические основы проектирования промышленных зданий: приведена их классификация; показаны особенности конструкций, фундаментов, покрытий, материала несущих и ограждающих конструкций и т. д. Вторая часть пособия посвящена работе над учебным курсовым проектом: показаны условия и последовательность его выполнения, даны указания по графической и текстовой части.</a:t>
            </a:r>
          </a:p>
        </p:txBody>
      </p:sp>
    </p:spTree>
    <p:extLst>
      <p:ext uri="{BB962C8B-B14F-4D97-AF65-F5344CB8AC3E}">
        <p14:creationId xmlns:p14="http://schemas.microsoft.com/office/powerpoint/2010/main" val="242028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03" y="1268760"/>
            <a:ext cx="218907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08650" y="620688"/>
            <a:ext cx="6655838" cy="5478423"/>
          </a:xfrm>
          <a:prstGeom prst="rect">
            <a:avLst/>
          </a:prstGeom>
        </p:spPr>
        <p:txBody>
          <a:bodyPr wrap="square">
            <a:spAutoFit/>
          </a:bodyPr>
          <a:lstStyle/>
          <a:p>
            <a:pPr algn="just"/>
            <a:r>
              <a:rPr lang="ru-RU" sz="1400" b="1" dirty="0"/>
              <a:t>Шипов А. Е.</a:t>
            </a:r>
            <a:r>
              <a:rPr lang="ru-RU" sz="1400" dirty="0"/>
              <a:t> </a:t>
            </a:r>
            <a:r>
              <a:rPr lang="ru-RU" sz="1400" b="1" dirty="0"/>
              <a:t>Архитектура зданий. Проектирование архитектурных конструкций : учебное пособие для СПО / А.Е. Шипов, Л.И. </a:t>
            </a:r>
            <a:r>
              <a:rPr lang="ru-RU" sz="1400" b="1" dirty="0" err="1"/>
              <a:t>Шипова</a:t>
            </a:r>
            <a:r>
              <a:rPr lang="ru-RU" sz="1400" b="1" dirty="0"/>
              <a:t>. — Санкт-Петербург : Лань, 2022. — 232 с. : ил. — (Среднее профессиональное образование). </a:t>
            </a:r>
            <a:endParaRPr lang="ru-RU" sz="1400" b="1" dirty="0" smtClean="0"/>
          </a:p>
          <a:p>
            <a:pPr algn="just"/>
            <a:endParaRPr lang="ru-RU" sz="1400" dirty="0"/>
          </a:p>
          <a:p>
            <a:pPr algn="just"/>
            <a:r>
              <a:rPr lang="ru-RU" sz="1400" dirty="0"/>
              <a:t>В данном учебном пособии </a:t>
            </a:r>
            <a:r>
              <a:rPr lang="ru-RU" sz="1400" dirty="0" smtClean="0"/>
              <a:t>после </a:t>
            </a:r>
            <a:r>
              <a:rPr lang="ru-RU" sz="1400" dirty="0"/>
              <a:t>краткого обзора архитектурных стилей, требований, предъявляемых к зданиям и сооружениям, и их объёмно - планировочным решениям, основное внимание уделено подготовке, составу и исполнению курсового проекта. Рассмотрен один из вариантов выполнения курсового проекта гражданского здания в объёме, позволяющем решать инженерные задачи по составлению календарного графика работ, оформлению </a:t>
            </a:r>
            <a:r>
              <a:rPr lang="ru-RU" sz="1400" dirty="0" err="1"/>
              <a:t>стройгенплана</a:t>
            </a:r>
            <a:r>
              <a:rPr lang="ru-RU" sz="1400" dirty="0"/>
              <a:t> и СФР, придерживаясь всех требований НТД. В пособии предложена информация к размышлению, в приложении сформирован словарь по архитектуре зданий, приведены слова – дескрипторы на русском и английском языках, поисковая картотека для составления расчётно-пояснительной записки, спецификаций, ведомостей и таблиц выполнения курсовых и дипломных проектов. Дан список нормативно технической и учебной литературы. В книге открываются возможности выполнить анализ принятых решений, вычислив значения следующих коэффициентов здания: компактности, плотности застройки, </a:t>
            </a:r>
            <a:r>
              <a:rPr lang="ru-RU" sz="1400" dirty="0" err="1"/>
              <a:t>остеклённости</a:t>
            </a:r>
            <a:r>
              <a:rPr lang="ru-RU" sz="1400" dirty="0"/>
              <a:t>, тепловых потерь, оптимизации топографии квартир на этаже и минимизации периметра стен. В дополнении к данной книге планируется опубликовать пособие, в которое войдут вопросы проектирования промышленных зданий, различные задачи, тесты. </a:t>
            </a:r>
          </a:p>
        </p:txBody>
      </p:sp>
    </p:spTree>
    <p:extLst>
      <p:ext uri="{BB962C8B-B14F-4D97-AF65-F5344CB8AC3E}">
        <p14:creationId xmlns:p14="http://schemas.microsoft.com/office/powerpoint/2010/main" val="94865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60648"/>
            <a:ext cx="1850299" cy="284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123728" y="260648"/>
            <a:ext cx="6840760" cy="2031325"/>
          </a:xfrm>
          <a:prstGeom prst="rect">
            <a:avLst/>
          </a:prstGeom>
        </p:spPr>
        <p:txBody>
          <a:bodyPr wrap="square">
            <a:spAutoFit/>
          </a:bodyPr>
          <a:lstStyle/>
          <a:p>
            <a:pPr algn="just"/>
            <a:r>
              <a:rPr lang="ru-RU" sz="1400" b="1" dirty="0" err="1"/>
              <a:t>Вильчик</a:t>
            </a:r>
            <a:r>
              <a:rPr lang="ru-RU" sz="1400" b="1" dirty="0"/>
              <a:t> Н. П.</a:t>
            </a:r>
            <a:r>
              <a:rPr lang="ru-RU" sz="1400" dirty="0"/>
              <a:t> </a:t>
            </a:r>
            <a:r>
              <a:rPr lang="ru-RU" sz="1400" b="1" dirty="0"/>
              <a:t>Архитектура зданий : учебник / Н. П. </a:t>
            </a:r>
            <a:r>
              <a:rPr lang="ru-RU" sz="1400" b="1" dirty="0" err="1"/>
              <a:t>Вильчик</a:t>
            </a:r>
            <a:r>
              <a:rPr lang="ru-RU" sz="1400" b="1" dirty="0"/>
              <a:t>. — 2 - е изд., </a:t>
            </a:r>
            <a:r>
              <a:rPr lang="ru-RU" sz="1400" b="1" dirty="0" err="1"/>
              <a:t>перераб</a:t>
            </a:r>
            <a:r>
              <a:rPr lang="ru-RU" sz="1400" b="1" dirty="0"/>
              <a:t>. и доп. — Москва : ИНФРА - М, 2021. — 319 с. — (Среднее профессиональное образование).</a:t>
            </a:r>
          </a:p>
          <a:p>
            <a:pPr algn="just"/>
            <a:endParaRPr lang="ru-RU" sz="1400" dirty="0" smtClean="0"/>
          </a:p>
          <a:p>
            <a:pPr algn="just"/>
            <a:r>
              <a:rPr lang="ru-RU" sz="1400" dirty="0" smtClean="0"/>
              <a:t>Приведены </a:t>
            </a:r>
            <a:r>
              <a:rPr lang="ru-RU" sz="1400" dirty="0"/>
              <a:t>общие сведения о зданиях. Рассмотрены конструкции и типы гражданских зданий, даны понятия о проектировании гражданских, промышленных и сельскохозяйственных зданий, а также зданий в условиях реконструкции. Для студентов, обучающихся по направлению 07.02.01 «Архитектура».</a:t>
            </a:r>
          </a:p>
        </p:txBody>
      </p:sp>
      <p:pic>
        <p:nvPicPr>
          <p:cNvPr id="9218" name="Picture 2" descr="https://znanium.com/cover/1856/185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10" y="3573016"/>
            <a:ext cx="1905000"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86000" y="3406447"/>
            <a:ext cx="6678488" cy="3323987"/>
          </a:xfrm>
          <a:prstGeom prst="rect">
            <a:avLst/>
          </a:prstGeom>
        </p:spPr>
        <p:txBody>
          <a:bodyPr wrap="square">
            <a:spAutoFit/>
          </a:bodyPr>
          <a:lstStyle/>
          <a:p>
            <a:pPr algn="just"/>
            <a:r>
              <a:rPr lang="ru-RU" sz="1400" b="1" dirty="0"/>
              <a:t>Хворостов Д</a:t>
            </a:r>
            <a:r>
              <a:rPr lang="en-US" sz="1400" b="1" dirty="0"/>
              <a:t>. </a:t>
            </a:r>
            <a:r>
              <a:rPr lang="ru-RU" sz="1400" b="1" dirty="0"/>
              <a:t>А</a:t>
            </a:r>
            <a:r>
              <a:rPr lang="en-US" sz="1400" b="1" dirty="0"/>
              <a:t>.</a:t>
            </a:r>
            <a:r>
              <a:rPr lang="en-US" sz="1400" dirty="0"/>
              <a:t> </a:t>
            </a:r>
            <a:r>
              <a:rPr lang="en-US" sz="1400" b="1" dirty="0"/>
              <a:t>3D Studio Max + </a:t>
            </a:r>
            <a:r>
              <a:rPr lang="en-US" sz="1400" b="1" dirty="0" err="1"/>
              <a:t>VRay</a:t>
            </a:r>
            <a:r>
              <a:rPr lang="en-US" sz="1400" b="1" dirty="0"/>
              <a:t>. </a:t>
            </a:r>
            <a:r>
              <a:rPr lang="ru-RU" sz="1400" b="1" dirty="0"/>
              <a:t>Проектирование дизайна среды : учебное пособие / Д. А. Хворостов. — Москва : ФОРУМ : ИНФРА-М, 2022. — 333 с. </a:t>
            </a:r>
            <a:endParaRPr lang="ru-RU" sz="1400" b="1" dirty="0" smtClean="0"/>
          </a:p>
          <a:p>
            <a:pPr algn="just"/>
            <a:endParaRPr lang="ru-RU" sz="1400" dirty="0"/>
          </a:p>
          <a:p>
            <a:pPr algn="just"/>
            <a:r>
              <a:rPr lang="ru-RU" sz="1400" dirty="0"/>
              <a:t>В учебном пособии даны практические советы по применению профессиональной программы </a:t>
            </a:r>
            <a:r>
              <a:rPr lang="ru-RU" sz="1400" dirty="0" err="1"/>
              <a:t>Autodesk</a:t>
            </a:r>
            <a:r>
              <a:rPr lang="ru-RU" sz="1400" dirty="0"/>
              <a:t> 3D </a:t>
            </a:r>
            <a:r>
              <a:rPr lang="ru-RU" sz="1400" dirty="0" err="1"/>
              <a:t>Studio</a:t>
            </a:r>
            <a:r>
              <a:rPr lang="ru-RU" sz="1400" dirty="0"/>
              <a:t> </a:t>
            </a:r>
            <a:r>
              <a:rPr lang="ru-RU" sz="1400" dirty="0" err="1"/>
              <a:t>Max</a:t>
            </a:r>
            <a:r>
              <a:rPr lang="ru-RU" sz="1400" dirty="0"/>
              <a:t> и визуализаторов </a:t>
            </a:r>
            <a:r>
              <a:rPr lang="ru-RU" sz="1400" dirty="0" err="1"/>
              <a:t>VRay</a:t>
            </a:r>
            <a:r>
              <a:rPr lang="ru-RU" sz="1400" dirty="0"/>
              <a:t> и </a:t>
            </a:r>
            <a:r>
              <a:rPr lang="ru-RU" sz="1400" dirty="0" err="1"/>
              <a:t>Corona</a:t>
            </a:r>
            <a:r>
              <a:rPr lang="ru-RU" sz="1400" dirty="0"/>
              <a:t> </a:t>
            </a:r>
            <a:r>
              <a:rPr lang="ru-RU" sz="1400" dirty="0" err="1"/>
              <a:t>Renderer</a:t>
            </a:r>
            <a:r>
              <a:rPr lang="ru-RU" sz="1400" dirty="0"/>
              <a:t> для работы с проектной графикой в художественных и дизайнерских вузах. Рассмотрены вопросы проектирования предметно-пространственной среды в целом и отдельных ее компонентов: зданий, интерьеров, предметов мебели, аксессуаров, источников освещения. Содержащиеся в пособии рекомендации по использованию компьютерных программ помогут при освоении приемов работы с трехмерной графикой во время изучения курсов, связанных с проектной, интерьерной, ландшафтной и архитектурной проблематикой. </a:t>
            </a:r>
          </a:p>
        </p:txBody>
      </p:sp>
    </p:spTree>
    <p:extLst>
      <p:ext uri="{BB962C8B-B14F-4D97-AF65-F5344CB8AC3E}">
        <p14:creationId xmlns:p14="http://schemas.microsoft.com/office/powerpoint/2010/main" val="189899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47" y="3381"/>
            <a:ext cx="2147753"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88640"/>
            <a:ext cx="6678488" cy="2893100"/>
          </a:xfrm>
          <a:prstGeom prst="rect">
            <a:avLst/>
          </a:prstGeom>
        </p:spPr>
        <p:txBody>
          <a:bodyPr wrap="square">
            <a:spAutoFit/>
          </a:bodyPr>
          <a:lstStyle/>
          <a:p>
            <a:pPr algn="just"/>
            <a:r>
              <a:rPr lang="ru-RU" sz="1400" b="1" dirty="0"/>
              <a:t>Кузина Е. А.</a:t>
            </a:r>
            <a:r>
              <a:rPr lang="ru-RU" sz="1400" i="1" dirty="0"/>
              <a:t> </a:t>
            </a:r>
            <a:r>
              <a:rPr lang="ru-RU" sz="1400" dirty="0"/>
              <a:t> </a:t>
            </a:r>
            <a:r>
              <a:rPr lang="ru-RU" sz="1400" b="1" dirty="0"/>
              <a:t>Проектирование интерьера и оборудования магазинов : учебное пособие для СПО / Е. А. Кузина. — Москва : Издательство </a:t>
            </a:r>
            <a:r>
              <a:rPr lang="ru-RU" sz="1400" b="1" dirty="0" err="1"/>
              <a:t>Юрайт</a:t>
            </a:r>
            <a:r>
              <a:rPr lang="ru-RU" sz="1400" b="1" dirty="0"/>
              <a:t>, 2022. — 121 с. — (Профессиональное образование). </a:t>
            </a:r>
            <a:endParaRPr lang="ru-RU" sz="1400" b="1" dirty="0" smtClean="0"/>
          </a:p>
          <a:p>
            <a:pPr algn="just"/>
            <a:endParaRPr lang="ru-RU" sz="1400" b="1" dirty="0"/>
          </a:p>
          <a:p>
            <a:pPr algn="just"/>
            <a:r>
              <a:rPr lang="ru-RU" sz="1400" dirty="0"/>
              <a:t>В курсе рассматриваются основные положения об общественных интерьерах, приводится их классификация, рассматриваются основные подходы в оформлении фасадов магазинов, входных групп, даются теоретические сведения и практические рекомендации по дизайн-проектированию интерьеров и оборудования магазинов.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10244" name="Picture 4" descr="Промышленный дизайн (Дизайн для инжиниринг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27" y="3429000"/>
            <a:ext cx="2072166" cy="319113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429000"/>
            <a:ext cx="6552728" cy="2462213"/>
          </a:xfrm>
          <a:prstGeom prst="rect">
            <a:avLst/>
          </a:prstGeom>
        </p:spPr>
        <p:txBody>
          <a:bodyPr wrap="square">
            <a:spAutoFit/>
          </a:bodyPr>
          <a:lstStyle/>
          <a:p>
            <a:pPr algn="just"/>
            <a:r>
              <a:rPr lang="ru-RU" sz="1400" b="1" dirty="0" err="1" smtClean="0"/>
              <a:t>Гажур</a:t>
            </a:r>
            <a:r>
              <a:rPr lang="ru-RU" sz="1400" b="1" dirty="0" smtClean="0"/>
              <a:t> А. А. Промышленный </a:t>
            </a:r>
            <a:r>
              <a:rPr lang="ru-RU" sz="1400" b="1" dirty="0"/>
              <a:t>дизайн (Дизайн для инжиниринга) : учебник / А</a:t>
            </a:r>
            <a:r>
              <a:rPr lang="ru-RU" sz="1400" b="1" dirty="0" smtClean="0"/>
              <a:t>. А</a:t>
            </a:r>
            <a:r>
              <a:rPr lang="ru-RU" sz="1400" b="1" dirty="0"/>
              <a:t>. </a:t>
            </a:r>
            <a:r>
              <a:rPr lang="ru-RU" sz="1400" b="1" dirty="0" err="1"/>
              <a:t>Гажур</a:t>
            </a:r>
            <a:r>
              <a:rPr lang="ru-RU" sz="1400" b="1" dirty="0"/>
              <a:t>. — Москва : </a:t>
            </a:r>
            <a:r>
              <a:rPr lang="ru-RU" sz="1400" b="1" dirty="0" err="1"/>
              <a:t>КноРус</a:t>
            </a:r>
            <a:r>
              <a:rPr lang="ru-RU" sz="1400" b="1" dirty="0"/>
              <a:t>, 2022. — 326 с. </a:t>
            </a:r>
            <a:endParaRPr lang="ru-RU" sz="1400" b="1" dirty="0" smtClean="0"/>
          </a:p>
          <a:p>
            <a:pPr algn="just"/>
            <a:endParaRPr lang="ru-RU" sz="1400" dirty="0"/>
          </a:p>
          <a:p>
            <a:pPr algn="just"/>
            <a:r>
              <a:rPr lang="ru-RU" sz="14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p>
        </p:txBody>
      </p:sp>
    </p:spTree>
    <p:extLst>
      <p:ext uri="{BB962C8B-B14F-4D97-AF65-F5344CB8AC3E}">
        <p14:creationId xmlns:p14="http://schemas.microsoft.com/office/powerpoint/2010/main" val="219747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6"/>
            <a:ext cx="6408712" cy="2246769"/>
          </a:xfrm>
          <a:prstGeom prst="rect">
            <a:avLst/>
          </a:prstGeom>
        </p:spPr>
        <p:txBody>
          <a:bodyPr wrap="square">
            <a:spAutoFit/>
          </a:bodyPr>
          <a:lstStyle/>
          <a:p>
            <a:pPr algn="just"/>
            <a:r>
              <a:rPr lang="ru-RU" sz="1400" b="1" dirty="0" err="1"/>
              <a:t>Барташевич</a:t>
            </a:r>
            <a:r>
              <a:rPr lang="ru-RU" sz="1400" b="1" dirty="0"/>
              <a:t> А. А. История интерьера и мебели : учебное пособие / А. А. </a:t>
            </a:r>
            <a:r>
              <a:rPr lang="ru-RU" sz="1400" b="1" dirty="0" err="1"/>
              <a:t>Барташевич</a:t>
            </a:r>
            <a:r>
              <a:rPr lang="ru-RU" sz="1400" b="1" dirty="0"/>
              <a:t>. — Москва : ИНФРА-М, 2022. — 231 с. — (Среднее профессиональное образование). </a:t>
            </a:r>
            <a:endParaRPr lang="ru-RU" sz="1400" b="1" dirty="0" smtClean="0"/>
          </a:p>
          <a:p>
            <a:pPr algn="just"/>
            <a:endParaRPr lang="ru-RU" sz="1400" dirty="0"/>
          </a:p>
          <a:p>
            <a:pPr algn="just"/>
            <a:r>
              <a:rPr lang="ru-RU" sz="1400" dirty="0"/>
              <a:t>Рассмотрены общие закономерности эволюции формы мебели и интерьера, их история от глубокой древности до наших дней. Дана характеристика направлений дизайна современной мебели и раскрыты принципы стиле- и формообразования изделий. Рассмотрена история развития конструирования мебели. Приведены архитектурные и мебельные термины и определения. </a:t>
            </a:r>
          </a:p>
        </p:txBody>
      </p:sp>
      <p:pic>
        <p:nvPicPr>
          <p:cNvPr id="3" name="Picture 2" descr="https://znanium.com/cover/1856/18569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211297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Обложка книги ЭКОЛОГИЧЕСКИЙ ДИЗАЙН Панкина М. В., Захарова С.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25" y="3140968"/>
            <a:ext cx="2266950" cy="35433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555776" y="3284984"/>
            <a:ext cx="6408712" cy="3108543"/>
          </a:xfrm>
          <a:prstGeom prst="rect">
            <a:avLst/>
          </a:prstGeom>
        </p:spPr>
        <p:txBody>
          <a:bodyPr wrap="square">
            <a:spAutoFit/>
          </a:bodyPr>
          <a:lstStyle/>
          <a:p>
            <a:pPr algn="just"/>
            <a:r>
              <a:rPr lang="ru-RU" sz="1400" b="1" dirty="0"/>
              <a:t>Панкина М. В.</a:t>
            </a:r>
            <a:r>
              <a:rPr lang="ru-RU" sz="1400" i="1" dirty="0"/>
              <a:t> </a:t>
            </a:r>
            <a:r>
              <a:rPr lang="ru-RU" sz="1400" dirty="0"/>
              <a:t> </a:t>
            </a:r>
            <a:r>
              <a:rPr lang="ru-RU" sz="1400" b="1" dirty="0"/>
              <a:t>Экологический дизайн : учебное пособие для СПО / М. В. Панкина, С. В. Захарова. — 2-е изд., </a:t>
            </a:r>
            <a:r>
              <a:rPr lang="ru-RU" sz="1400" b="1" dirty="0" err="1"/>
              <a:t>испр</a:t>
            </a:r>
            <a:r>
              <a:rPr lang="ru-RU" sz="1400" b="1" dirty="0"/>
              <a:t>. и доп. — Москва : Издательство </a:t>
            </a:r>
            <a:r>
              <a:rPr lang="ru-RU" sz="1400" b="1" dirty="0" err="1"/>
              <a:t>Юрайт</a:t>
            </a:r>
            <a:r>
              <a:rPr lang="ru-RU" sz="1400" b="1" dirty="0"/>
              <a:t>, 2022. — 197 с. — (Профессиональное образование). </a:t>
            </a:r>
            <a:endParaRPr lang="ru-RU" sz="1400" b="1" dirty="0" smtClean="0"/>
          </a:p>
          <a:p>
            <a:pPr algn="just"/>
            <a:endParaRPr lang="ru-RU" sz="1400" dirty="0"/>
          </a:p>
          <a:p>
            <a:pPr algn="just"/>
            <a:r>
              <a:rPr lang="ru-RU" sz="1400" dirty="0"/>
              <a:t>В учебном пособии определено понятие экологического дизайна как актуального общественного и научного явления, систематизированы истоки экологического дизайна, выделены и обобщены его функции, принципы и приемы. Представленное издание способствует формированию ценностных представлений о гармоничном взаимодействии человека и окружающей среды, осмыслению актуальных проектных тенденций и концепций современного дизайна, повышению профессиональной компетентности будущих дизайнеров.</a:t>
            </a:r>
          </a:p>
        </p:txBody>
      </p:sp>
    </p:spTree>
    <p:extLst>
      <p:ext uri="{BB962C8B-B14F-4D97-AF65-F5344CB8AC3E}">
        <p14:creationId xmlns:p14="http://schemas.microsoft.com/office/powerpoint/2010/main" val="3634087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АРХИТЕКТУРА ЗДАНИЙ И СТРОИТЕЛЬНЫЕ КОНСТРУКЦИИ: ТЕРМИНЫ И ОПРЕДЕЛЕНИЯ Ананьин М. Ю.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6" y="-3432"/>
            <a:ext cx="2100191" cy="32826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56743" y="223365"/>
            <a:ext cx="6678488" cy="2677656"/>
          </a:xfrm>
          <a:prstGeom prst="rect">
            <a:avLst/>
          </a:prstGeom>
        </p:spPr>
        <p:txBody>
          <a:bodyPr wrap="square">
            <a:spAutoFit/>
          </a:bodyPr>
          <a:lstStyle/>
          <a:p>
            <a:pPr algn="just"/>
            <a:r>
              <a:rPr lang="ru-RU" sz="1400" b="1" dirty="0"/>
              <a:t>Ананьин М. Ю.</a:t>
            </a:r>
            <a:r>
              <a:rPr lang="ru-RU" sz="1400" dirty="0"/>
              <a:t>  </a:t>
            </a:r>
            <a:r>
              <a:rPr lang="ru-RU" sz="1400" b="1" dirty="0"/>
              <a:t>Архитектура зданий и строительные конструкции: термины и определения : учебное пособие для СПО / М. Ю. Ананьин. — Москва : Издательство </a:t>
            </a:r>
            <a:r>
              <a:rPr lang="ru-RU" sz="1400" b="1" dirty="0" err="1"/>
              <a:t>Юрайт</a:t>
            </a:r>
            <a:r>
              <a:rPr lang="ru-RU" sz="1400" b="1" dirty="0"/>
              <a:t>, 2022. — 130 с. — (Профессиональное образование). </a:t>
            </a:r>
            <a:endParaRPr lang="ru-RU" sz="1400" b="1" dirty="0" smtClean="0"/>
          </a:p>
          <a:p>
            <a:pPr algn="just"/>
            <a:endParaRPr lang="ru-RU" sz="1400" dirty="0"/>
          </a:p>
          <a:p>
            <a:pPr algn="just"/>
            <a:r>
              <a:rPr lang="ru-RU" sz="1400" dirty="0"/>
              <a:t>Учебное пособие содержит термины, необходимые для приобретения профессиональных компетенций в области архитектуры, строительства, техники и технологии строительства. Материал подобран с учетом требований современных нормативных документов с целью формирования в образовательной среде однозначного понимания архитектурно-строительных терминов по архитектурно-строительной тематике, понятий и определений.</a:t>
            </a:r>
          </a:p>
        </p:txBody>
      </p:sp>
      <p:pic>
        <p:nvPicPr>
          <p:cNvPr id="4" name="Picture 2" descr="Обложка книги ПРОЕКТИРОВАНИЕ ВЫСОТНЫХ ЗДАНИЙ Мустакимов В. Р.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538559"/>
            <a:ext cx="2232751" cy="331944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24231" y="3832647"/>
            <a:ext cx="6840760" cy="2462213"/>
          </a:xfrm>
          <a:prstGeom prst="rect">
            <a:avLst/>
          </a:prstGeom>
        </p:spPr>
        <p:txBody>
          <a:bodyPr wrap="square">
            <a:spAutoFit/>
          </a:bodyPr>
          <a:lstStyle/>
          <a:p>
            <a:pPr algn="just"/>
            <a:r>
              <a:rPr lang="ru-RU" sz="1400" b="1" dirty="0" err="1"/>
              <a:t>Мустакимов</a:t>
            </a:r>
            <a:r>
              <a:rPr lang="ru-RU" sz="1400" b="1" dirty="0"/>
              <a:t> В. Р.</a:t>
            </a:r>
            <a:r>
              <a:rPr lang="ru-RU" sz="1400" dirty="0"/>
              <a:t>  </a:t>
            </a:r>
            <a:r>
              <a:rPr lang="ru-RU" sz="1400" b="1" dirty="0"/>
              <a:t>Проектирование высотных зданий : учебное пособие / В. Р. </a:t>
            </a:r>
            <a:r>
              <a:rPr lang="ru-RU" sz="1400" b="1" dirty="0" err="1"/>
              <a:t>Мустакимов</a:t>
            </a:r>
            <a:r>
              <a:rPr lang="ru-RU" sz="1400" b="1" dirty="0"/>
              <a:t>. — 2-е изд. — Москва : Издательство </a:t>
            </a:r>
            <a:r>
              <a:rPr lang="ru-RU" sz="1400" b="1" dirty="0" err="1"/>
              <a:t>Юрайт</a:t>
            </a:r>
            <a:r>
              <a:rPr lang="ru-RU" sz="1400" b="1" dirty="0"/>
              <a:t>, 2022. — 309 с. </a:t>
            </a:r>
            <a:endParaRPr lang="ru-RU" sz="1400" b="1" dirty="0" smtClean="0"/>
          </a:p>
          <a:p>
            <a:pPr algn="just"/>
            <a:endParaRPr lang="ru-RU" sz="1400" dirty="0"/>
          </a:p>
          <a:p>
            <a:pPr algn="just"/>
            <a:r>
              <a:rPr lang="ru-RU" sz="1400" dirty="0"/>
              <a:t>В курсе приведены современные конструктивные и объемно-планировочные решения для проектирования высотных зданий и небоскребов. Изложены основные условия, правила выбора, назначения конструктивных и расчетных схем высотных заданий и небоскребов, общие принципы конструирования при выполнении курсового проекта, выпускной квалификационной работы, дипломного проекта и магистерской диссертации.</a:t>
            </a:r>
          </a:p>
        </p:txBody>
      </p:sp>
    </p:spTree>
    <p:extLst>
      <p:ext uri="{BB962C8B-B14F-4D97-AF65-F5344CB8AC3E}">
        <p14:creationId xmlns:p14="http://schemas.microsoft.com/office/powerpoint/2010/main" val="1471242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Основы градостроительства и планировка населенных мест + еПрило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54" y="260648"/>
            <a:ext cx="2009482"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11152" y="404664"/>
            <a:ext cx="6653336" cy="2462213"/>
          </a:xfrm>
          <a:prstGeom prst="rect">
            <a:avLst/>
          </a:prstGeom>
        </p:spPr>
        <p:txBody>
          <a:bodyPr wrap="square">
            <a:spAutoFit/>
          </a:bodyPr>
          <a:lstStyle/>
          <a:p>
            <a:pPr algn="just"/>
            <a:r>
              <a:rPr lang="ru-RU" sz="1400" b="1" dirty="0" err="1"/>
              <a:t>Снежинская</a:t>
            </a:r>
            <a:r>
              <a:rPr lang="ru-RU" sz="1400" b="1" dirty="0"/>
              <a:t> Е</a:t>
            </a:r>
            <a:r>
              <a:rPr lang="ru-RU" sz="1400" b="1" dirty="0" smtClean="0"/>
              <a:t>. Ю</a:t>
            </a:r>
            <a:r>
              <a:rPr lang="ru-RU" sz="1400" b="1" dirty="0"/>
              <a:t>. Основы градостроительства и планировка населенных мест : учебник / Е</a:t>
            </a:r>
            <a:r>
              <a:rPr lang="ru-RU" sz="1400" b="1" dirty="0" smtClean="0"/>
              <a:t>. Ю</a:t>
            </a:r>
            <a:r>
              <a:rPr lang="ru-RU" sz="1400" b="1" dirty="0"/>
              <a:t>. </a:t>
            </a:r>
            <a:r>
              <a:rPr lang="ru-RU" sz="1400" b="1" dirty="0" err="1"/>
              <a:t>Снежинская</a:t>
            </a:r>
            <a:r>
              <a:rPr lang="ru-RU" sz="1400" b="1" dirty="0"/>
              <a:t>. — Москва : </a:t>
            </a:r>
            <a:r>
              <a:rPr lang="ru-RU" sz="1400" b="1" dirty="0" err="1"/>
              <a:t>КноРус</a:t>
            </a:r>
            <a:r>
              <a:rPr lang="ru-RU" sz="1400" b="1" dirty="0"/>
              <a:t>, 2021. — 228 с. </a:t>
            </a:r>
            <a:endParaRPr lang="ru-RU" sz="1400" b="1" dirty="0" smtClean="0"/>
          </a:p>
          <a:p>
            <a:pPr algn="just"/>
            <a:endParaRPr lang="ru-RU" sz="1400" dirty="0"/>
          </a:p>
          <a:p>
            <a:pPr algn="just"/>
            <a:r>
              <a:rPr lang="ru-RU" sz="1400" dirty="0"/>
              <a:t>Изложены важнейшие теоретические и практические аспекты развития территориальных систем, современные экологические проблемы, ведущие европейские тенденции построения новых городских моделей, основные принципы проектирования, планировки, застройки и архитектурной организации поселений, показана необходимость перехода от парадигмы «неустойчивости» к концепции устойчивого развития. </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0" y="334729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227153"/>
            <a:ext cx="6552728" cy="3108543"/>
          </a:xfrm>
          <a:prstGeom prst="rect">
            <a:avLst/>
          </a:prstGeom>
        </p:spPr>
        <p:txBody>
          <a:bodyPr wrap="square">
            <a:spAutoFit/>
          </a:bodyPr>
          <a:lstStyle/>
          <a:p>
            <a:pPr algn="just"/>
            <a:r>
              <a:rPr lang="ru-RU" sz="1400" b="1" dirty="0" err="1"/>
              <a:t>Базавлук</a:t>
            </a:r>
            <a:r>
              <a:rPr lang="ru-RU" sz="1400" b="1" dirty="0"/>
              <a:t> В. А.  Основы градостроительства и планировка населенных мест: жилой квартал : учебное пособие для СПО / В. А. </a:t>
            </a:r>
            <a:r>
              <a:rPr lang="ru-RU" sz="1400" b="1" dirty="0" err="1"/>
              <a:t>Базавлук</a:t>
            </a:r>
            <a:r>
              <a:rPr lang="ru-RU" sz="1400" b="1" dirty="0"/>
              <a:t>, Е. В. </a:t>
            </a:r>
            <a:r>
              <a:rPr lang="ru-RU" sz="1400" b="1" dirty="0" err="1"/>
              <a:t>Предко</a:t>
            </a:r>
            <a:r>
              <a:rPr lang="ru-RU" sz="1400" b="1" dirty="0"/>
              <a:t>. — Москва : Издательство </a:t>
            </a:r>
            <a:r>
              <a:rPr lang="ru-RU" sz="1400" b="1" dirty="0" err="1"/>
              <a:t>Юрайт</a:t>
            </a:r>
            <a:r>
              <a:rPr lang="ru-RU" sz="1400" b="1" dirty="0"/>
              <a:t>, 2022. — 90 с. — (Профессиональное образование). </a:t>
            </a:r>
            <a:endParaRPr lang="ru-RU" sz="1400" b="1" dirty="0" smtClean="0"/>
          </a:p>
          <a:p>
            <a:pPr algn="just"/>
            <a:endParaRPr lang="ru-RU" sz="1400" b="1" dirty="0"/>
          </a:p>
          <a:p>
            <a:pPr algn="just"/>
            <a:r>
              <a:rPr lang="ru-RU" sz="1400" dirty="0"/>
              <a:t> </a:t>
            </a:r>
            <a:r>
              <a:rPr lang="ru-RU" sz="1400" dirty="0" smtClean="0"/>
              <a:t>В учебном </a:t>
            </a:r>
            <a:r>
              <a:rPr lang="ru-RU" sz="1400" dirty="0"/>
              <a:t>пособии в лаконичной форме приводятся материалы к учебной дисциплине «Основы градостроительства и планировки населенных мест». Описаны основные требования к организации территории поселений, приведены различные виды расчетов, необходимых при проектировании застройки жилого квартала. Глава, посвященная технико-экономической оценке поможет при написании практической части курсовой работы по дисциплине. В конце издания приводятся списки основной и правовой литературы, словарь терминов. </a:t>
            </a:r>
          </a:p>
        </p:txBody>
      </p:sp>
    </p:spTree>
    <p:extLst>
      <p:ext uri="{BB962C8B-B14F-4D97-AF65-F5344CB8AC3E}">
        <p14:creationId xmlns:p14="http://schemas.microsoft.com/office/powerpoint/2010/main" val="164902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36" y="836712"/>
            <a:ext cx="8807829" cy="5262979"/>
          </a:xfrm>
          <a:prstGeom prst="rect">
            <a:avLst/>
          </a:prstGeom>
          <a:noFill/>
        </p:spPr>
        <p:txBody>
          <a:bodyPr wrap="square" rtlCol="0">
            <a:spAutoFit/>
          </a:bodyPr>
          <a:lstStyle/>
          <a:p>
            <a:pPr algn="ctr"/>
            <a:r>
              <a:rPr lang="ru-RU" sz="4800" b="1" dirty="0"/>
              <a:t>ПМ 01. </a:t>
            </a:r>
            <a:endParaRPr lang="ru-RU" sz="4800" b="1" dirty="0" smtClean="0"/>
          </a:p>
          <a:p>
            <a:pPr algn="ctr"/>
            <a:r>
              <a:rPr lang="ru-RU" sz="4800" b="1" dirty="0" smtClean="0"/>
              <a:t>Разработка </a:t>
            </a:r>
            <a:r>
              <a:rPr lang="ru-RU" sz="4800" b="1" dirty="0"/>
              <a:t>отдельных  архитектурных и объемно-планировочных решений в составе проектной документации</a:t>
            </a:r>
          </a:p>
          <a:p>
            <a:pPr algn="ctr"/>
            <a:endParaRPr lang="ru-RU" sz="4800" b="1" dirty="0"/>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Обложка книги БЛАГОУСТРОЙСТВО И ОЗЕЛЕНЕНИЕ НАСЕЛЕННЫХ МЕСТ Корягина Н. В., Поршакова А. Н.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0" y="44624"/>
            <a:ext cx="2031225" cy="33843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95736" y="183167"/>
            <a:ext cx="6840760" cy="2970044"/>
          </a:xfrm>
          <a:prstGeom prst="rect">
            <a:avLst/>
          </a:prstGeom>
        </p:spPr>
        <p:txBody>
          <a:bodyPr wrap="square">
            <a:spAutoFit/>
          </a:bodyPr>
          <a:lstStyle/>
          <a:p>
            <a:pPr algn="just"/>
            <a:r>
              <a:rPr lang="ru-RU" sz="1400" b="1" dirty="0" err="1"/>
              <a:t>Корягина</a:t>
            </a:r>
            <a:r>
              <a:rPr lang="ru-RU" sz="1400" b="1" dirty="0"/>
              <a:t> Н. В.</a:t>
            </a:r>
            <a:r>
              <a:rPr lang="ru-RU" sz="1400" dirty="0"/>
              <a:t>  </a:t>
            </a:r>
            <a:r>
              <a:rPr lang="ru-RU" sz="1400" b="1" dirty="0"/>
              <a:t>Благоустройство и озеленение населенных мест : учебное пособие для СПО / Н. В. </a:t>
            </a:r>
            <a:r>
              <a:rPr lang="ru-RU" sz="1400" b="1" dirty="0" err="1"/>
              <a:t>Корягина</a:t>
            </a:r>
            <a:r>
              <a:rPr lang="ru-RU" sz="1400" b="1" dirty="0"/>
              <a:t>, А. Н. </a:t>
            </a:r>
            <a:r>
              <a:rPr lang="ru-RU" sz="1400" b="1" dirty="0" err="1"/>
              <a:t>Поршакова</a:t>
            </a:r>
            <a:r>
              <a:rPr lang="ru-RU" sz="1400" b="1" dirty="0"/>
              <a:t>. — Москва : Издательство </a:t>
            </a:r>
            <a:r>
              <a:rPr lang="ru-RU" sz="1400" b="1" dirty="0" err="1"/>
              <a:t>Юрайт</a:t>
            </a:r>
            <a:r>
              <a:rPr lang="ru-RU" sz="1400" b="1" dirty="0"/>
              <a:t>, 2022. — 164 с. — (Профессиональное образование). </a:t>
            </a:r>
            <a:endParaRPr lang="ru-RU" sz="1400" b="1" dirty="0" smtClean="0"/>
          </a:p>
          <a:p>
            <a:pPr algn="just"/>
            <a:endParaRPr lang="ru-RU" sz="1400" dirty="0"/>
          </a:p>
          <a:p>
            <a:pPr algn="just"/>
            <a:r>
              <a:rPr lang="ru-RU" sz="1300" dirty="0"/>
              <a:t>Задача благоустройства городов сводится к созданию здоровых и благоприятных условий жизни населения. В решении этой задачи все большее значение приобретают внешнее благоустройство, оборудование открытых территорий, ландшафтный дизайн. Благоустройство городов включает ряд мероприятий по улучшению санитарно-гигиенических условий жилой застройки, транспортному и инженерному обслуживанию населения, искусственному освещению городских территорий и оснащению их необходимым оборудованием, оздоровлению городской среды при помощи озеленения, а также средствами санитарной очистки.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3789040"/>
            <a:ext cx="1905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00216" y="3349270"/>
            <a:ext cx="6697538" cy="3493264"/>
          </a:xfrm>
          <a:prstGeom prst="rect">
            <a:avLst/>
          </a:prstGeom>
        </p:spPr>
        <p:txBody>
          <a:bodyPr wrap="square">
            <a:spAutoFit/>
          </a:bodyPr>
          <a:lstStyle/>
          <a:p>
            <a:pPr algn="just"/>
            <a:r>
              <a:rPr lang="ru-RU" sz="1300" b="1" dirty="0" err="1"/>
              <a:t>Теодоронский</a:t>
            </a:r>
            <a:r>
              <a:rPr lang="ru-RU" sz="1300" b="1" dirty="0"/>
              <a:t> В. С. Ландшафтная архитектура с основами проектирования : учебное пособие / B. C. </a:t>
            </a:r>
            <a:r>
              <a:rPr lang="ru-RU" sz="1300" b="1" dirty="0" err="1"/>
              <a:t>Теодоронский</a:t>
            </a:r>
            <a:r>
              <a:rPr lang="ru-RU" sz="1300" b="1" dirty="0"/>
              <a:t>, И. О. </a:t>
            </a:r>
            <a:r>
              <a:rPr lang="ru-RU" sz="1300" b="1" dirty="0" err="1"/>
              <a:t>Боговая</a:t>
            </a:r>
            <a:r>
              <a:rPr lang="ru-RU" sz="1300" b="1" dirty="0"/>
              <a:t>. — 2-е изд. — Москва : ФОРУМ : ИНФРА-М, 2022. — 304 с. </a:t>
            </a:r>
            <a:endParaRPr lang="ru-RU" sz="1300" b="1" dirty="0" smtClean="0"/>
          </a:p>
          <a:p>
            <a:pPr algn="just"/>
            <a:endParaRPr lang="ru-RU" sz="1300" dirty="0"/>
          </a:p>
          <a:p>
            <a:pPr algn="just"/>
            <a:r>
              <a:rPr lang="ru-RU" sz="1300" dirty="0"/>
              <a:t>В учебном пособии рассматриваются актуальные проблемы ландшафтной организации открытых пространств в урбанизированной среде. Большое внимание уделяется особенностям формирования озелененных территорий на стадиях региональной планировки и генеральных планов городов, приводятся данные по созданию лесопарков и зон отдыха на межселенных территориях, парков различного функционального назначения (городских и районных, специального назначения и др.) непосредственно в городах и поселках. Значительное место в учебном пособии занимают вопросы благоустройства жилых комплексов, озеленения отдельных архитектурно-ландшафтных объектов городских общественных центров. Отдельно рассматривается вопрос порядка и организации проектирования архитектурно-ландшафтных объектов (стадийность, этапы, авторский надзор). </a:t>
            </a:r>
          </a:p>
        </p:txBody>
      </p:sp>
    </p:spTree>
    <p:extLst>
      <p:ext uri="{BB962C8B-B14F-4D97-AF65-F5344CB8AC3E}">
        <p14:creationId xmlns:p14="http://schemas.microsoft.com/office/powerpoint/2010/main" val="4028531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КОНСТРУКЦИИ ЗДАНИЙ И СООРУЖЕНИЙ Кривошапко С. Н., Галишникова В.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42" y="8914"/>
            <a:ext cx="2382686"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47392" y="133960"/>
            <a:ext cx="6889104" cy="3293209"/>
          </a:xfrm>
          <a:prstGeom prst="rect">
            <a:avLst/>
          </a:prstGeom>
        </p:spPr>
        <p:txBody>
          <a:bodyPr wrap="square">
            <a:spAutoFit/>
          </a:bodyPr>
          <a:lstStyle/>
          <a:p>
            <a:pPr algn="just"/>
            <a:r>
              <a:rPr lang="ru-RU" sz="1300" b="1" dirty="0" err="1"/>
              <a:t>Кривошапко</a:t>
            </a:r>
            <a:r>
              <a:rPr lang="ru-RU" sz="1300" b="1" dirty="0"/>
              <a:t> С</a:t>
            </a:r>
            <a:r>
              <a:rPr lang="ru-RU" sz="1300" b="1" dirty="0" smtClean="0"/>
              <a:t>. Н</a:t>
            </a:r>
            <a:r>
              <a:rPr lang="ru-RU" sz="1300" b="1" dirty="0"/>
              <a:t>. Конструкции зданий и сооружений : учебник для СПО / С</a:t>
            </a:r>
            <a:r>
              <a:rPr lang="ru-RU" sz="1300" b="1" dirty="0" smtClean="0"/>
              <a:t>. Н</a:t>
            </a:r>
            <a:r>
              <a:rPr lang="ru-RU" sz="1300" b="1" dirty="0"/>
              <a:t>. </a:t>
            </a:r>
            <a:r>
              <a:rPr lang="ru-RU" sz="1300" b="1" dirty="0" err="1"/>
              <a:t>Кривошапко</a:t>
            </a:r>
            <a:r>
              <a:rPr lang="ru-RU" sz="1300" b="1" dirty="0"/>
              <a:t>, В</a:t>
            </a:r>
            <a:r>
              <a:rPr lang="ru-RU" sz="1300" b="1" dirty="0" smtClean="0"/>
              <a:t>. В</a:t>
            </a:r>
            <a:r>
              <a:rPr lang="ru-RU" sz="1300" b="1" dirty="0"/>
              <a:t>. </a:t>
            </a:r>
            <a:r>
              <a:rPr lang="ru-RU" sz="1300" b="1" dirty="0" err="1"/>
              <a:t>Галишникова</a:t>
            </a:r>
            <a:r>
              <a:rPr lang="ru-RU" sz="1300" b="1" dirty="0" smtClean="0"/>
              <a:t>.</a:t>
            </a:r>
            <a:r>
              <a:rPr lang="ru-RU" sz="1200" b="1" dirty="0"/>
              <a:t> —</a:t>
            </a:r>
            <a:r>
              <a:rPr lang="ru-RU" sz="1300" b="1" dirty="0" smtClean="0"/>
              <a:t> </a:t>
            </a:r>
            <a:r>
              <a:rPr lang="ru-RU" sz="1300" b="1" dirty="0"/>
              <a:t>Москва : Издательство  </a:t>
            </a:r>
            <a:r>
              <a:rPr lang="ru-RU" sz="1300" b="1" dirty="0" err="1"/>
              <a:t>Юрайт</a:t>
            </a:r>
            <a:r>
              <a:rPr lang="ru-RU" sz="1300" b="1" dirty="0"/>
              <a:t>, 2022</a:t>
            </a:r>
            <a:r>
              <a:rPr lang="ru-RU" sz="1300" b="1" dirty="0" smtClean="0"/>
              <a:t>. </a:t>
            </a:r>
            <a:r>
              <a:rPr lang="ru-RU" sz="1200" b="1" dirty="0"/>
              <a:t>—</a:t>
            </a:r>
            <a:r>
              <a:rPr lang="ru-RU" sz="1300" b="1" dirty="0" smtClean="0"/>
              <a:t> </a:t>
            </a:r>
            <a:r>
              <a:rPr lang="ru-RU" sz="1300" b="1" dirty="0"/>
              <a:t>476 с.: 16 с. </a:t>
            </a:r>
            <a:r>
              <a:rPr lang="ru-RU" sz="1300" b="1" dirty="0" err="1"/>
              <a:t>цв</a:t>
            </a:r>
            <a:r>
              <a:rPr lang="ru-RU" sz="1300" b="1" dirty="0"/>
              <a:t>. вкл</a:t>
            </a:r>
            <a:r>
              <a:rPr lang="ru-RU" sz="1300" b="1" dirty="0" smtClean="0"/>
              <a:t>. </a:t>
            </a:r>
            <a:r>
              <a:rPr lang="ru-RU" sz="1200" b="1" dirty="0"/>
              <a:t>—</a:t>
            </a:r>
            <a:r>
              <a:rPr lang="ru-RU" sz="1300" b="1" dirty="0" smtClean="0"/>
              <a:t> </a:t>
            </a:r>
            <a:r>
              <a:rPr lang="ru-RU" sz="1300" b="1" dirty="0"/>
              <a:t>(Профессиональное образование). </a:t>
            </a:r>
            <a:endParaRPr lang="ru-RU" sz="1300" b="1" dirty="0" smtClean="0"/>
          </a:p>
          <a:p>
            <a:pPr algn="just"/>
            <a:endParaRPr lang="ru-RU" sz="1300" dirty="0"/>
          </a:p>
          <a:p>
            <a:pPr algn="just"/>
            <a:r>
              <a:rPr lang="ru-RU" sz="1300" dirty="0"/>
              <a:t>В учебнике изложены традиционные и инновационные материалы. Издание дает общее представление об основах расчета строительных конструкций, рассказывает об экспериментальных методах исследования конструкционных материалов и строительных конструкций, об организации процесса проектирования строительных объектов различного назначения. Большое внимание уделяется примерам и проектам жилых, промышленных, сельскохозяйственных и общественных зданий. Показаны возможности архитектурной бионики и эргономики применительно к зданиям и конструкциям различного назначения. Представлены методики теплотехнического и звукоизоляционного расчетов. В конце глав представлены резюме, вопросы и задания для самопроверки, задания для самостоятельной работы, а также список рекомендуемой литературы.</a:t>
            </a:r>
          </a:p>
        </p:txBody>
      </p:sp>
      <p:pic>
        <p:nvPicPr>
          <p:cNvPr id="4" name="Picture 2" descr="https://znanium.com/cover/1844/18441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861048"/>
            <a:ext cx="1896145" cy="28614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47392" y="3893429"/>
            <a:ext cx="6817096" cy="2677656"/>
          </a:xfrm>
          <a:prstGeom prst="rect">
            <a:avLst/>
          </a:prstGeom>
        </p:spPr>
        <p:txBody>
          <a:bodyPr wrap="square">
            <a:spAutoFit/>
          </a:bodyPr>
          <a:lstStyle/>
          <a:p>
            <a:pPr algn="just"/>
            <a:r>
              <a:rPr lang="ru-RU" sz="1400" b="1" dirty="0"/>
              <a:t>Сысоева Е. В.</a:t>
            </a:r>
            <a:r>
              <a:rPr lang="ru-RU" sz="1400" dirty="0"/>
              <a:t> </a:t>
            </a:r>
            <a:r>
              <a:rPr lang="ru-RU" sz="1400" b="1" dirty="0"/>
              <a:t>Архитектурные конструкции и теория конструирования : малоэтажные жилые здания : учебное пособие / Е. В. Сысоева, С. И. Трушин, В. П. Коновалов. —</a:t>
            </a:r>
            <a:r>
              <a:rPr lang="ru-RU" sz="1400" b="1" dirty="0" smtClean="0"/>
              <a:t> </a:t>
            </a:r>
            <a:r>
              <a:rPr lang="ru-RU" sz="1400" b="1" dirty="0"/>
              <a:t>Москва : НИЦ ИНФРА - М, 2021. —</a:t>
            </a:r>
            <a:r>
              <a:rPr lang="ru-RU" sz="1400" b="1" dirty="0" smtClean="0"/>
              <a:t> </a:t>
            </a:r>
            <a:r>
              <a:rPr lang="ru-RU" sz="1400" b="1" dirty="0"/>
              <a:t>280 с. — (Среднее профессиональное образование). </a:t>
            </a:r>
            <a:endParaRPr lang="ru-RU" sz="1400" b="1" dirty="0" smtClean="0"/>
          </a:p>
          <a:p>
            <a:pPr algn="just"/>
            <a:endParaRPr lang="ru-RU" sz="1400" b="1" dirty="0"/>
          </a:p>
          <a:p>
            <a:pPr algn="just"/>
            <a:r>
              <a:rPr lang="ru-RU" sz="1400" dirty="0"/>
              <a:t>Учебное пособие знакомит будущих архитекторов и строителей с различными типами конструктивных систем зданий, отдельными конструктивными элементами, их характеристиками и назначением. Особенностью книги является наличие практических рекомендаций, касающихся выполнения курсовой работы по малоэтажному жилому зданию, и 75 вариантов заданий различного уровня сложности для выполнения конструктивной части курсовой работы. </a:t>
            </a:r>
          </a:p>
        </p:txBody>
      </p:sp>
    </p:spTree>
    <p:extLst>
      <p:ext uri="{BB962C8B-B14F-4D97-AF65-F5344CB8AC3E}">
        <p14:creationId xmlns:p14="http://schemas.microsoft.com/office/powerpoint/2010/main" val="3003351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АРХИТЕКТУРНАЯ ФИЗИКА Толстенева А. А., Кутепова Л. И., Абрамов А.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 y="0"/>
            <a:ext cx="2101754" cy="33569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10340" y="137794"/>
            <a:ext cx="6926156" cy="3093154"/>
          </a:xfrm>
          <a:prstGeom prst="rect">
            <a:avLst/>
          </a:prstGeom>
        </p:spPr>
        <p:txBody>
          <a:bodyPr wrap="square">
            <a:spAutoFit/>
          </a:bodyPr>
          <a:lstStyle/>
          <a:p>
            <a:pPr algn="just"/>
            <a:r>
              <a:rPr lang="ru-RU" sz="1300" b="1" dirty="0"/>
              <a:t>Толстенева А. А</a:t>
            </a:r>
            <a:r>
              <a:rPr lang="ru-RU" sz="1300" dirty="0"/>
              <a:t>. </a:t>
            </a:r>
            <a:r>
              <a:rPr lang="ru-RU" sz="1300" b="1" dirty="0"/>
              <a:t> Архитектурная физика : учебное пособие для СПО / А. А. Толстенева, Л. И. </a:t>
            </a:r>
            <a:r>
              <a:rPr lang="ru-RU" sz="1300" b="1" dirty="0" err="1"/>
              <a:t>Кутепова</a:t>
            </a:r>
            <a:r>
              <a:rPr lang="ru-RU" sz="1300" b="1" dirty="0"/>
              <a:t>, А. А. Абрамов. — Москва : Издательство </a:t>
            </a:r>
            <a:r>
              <a:rPr lang="ru-RU" sz="1300" b="1" dirty="0" err="1"/>
              <a:t>Юрайт</a:t>
            </a:r>
            <a:r>
              <a:rPr lang="ru-RU" sz="1300" b="1" dirty="0"/>
              <a:t>, 2022. — 175 с. — (Профессиональное образование). </a:t>
            </a:r>
            <a:endParaRPr lang="ru-RU" sz="1300" b="1" dirty="0" smtClean="0"/>
          </a:p>
          <a:p>
            <a:pPr algn="just"/>
            <a:endParaRPr lang="ru-RU" sz="1300" dirty="0"/>
          </a:p>
          <a:p>
            <a:pPr algn="just"/>
            <a:r>
              <a:rPr lang="ru-RU" sz="1300" dirty="0"/>
              <a:t>В данном учебном пособии рассмотрены теоретические основы и практические методы формирования дизайнерской среды под воздействием солнечного и искусственного света, цвета, теплоты, движения воздуха и звука, а также природа их восприятия человеком с оценкой социологических, гигиенических и экономических факторов. Острота проблемы </a:t>
            </a:r>
            <a:r>
              <a:rPr lang="ru-RU" sz="1300" dirty="0" err="1"/>
              <a:t>экологизации</a:t>
            </a:r>
            <a:r>
              <a:rPr lang="ru-RU" sz="1300" dirty="0"/>
              <a:t> современного дизайна ныне признана во всем мире, а поскольку свет, цвет, климат и звук являются основными факторами, формирующими комфортность искусственной окружающей среды (архитектуры и дизайна), вписываемой в естественную среду (природу), эта проблема имеет огромное значение для развития качественно нового этапа в капитальном строительстве и массовой урбанизации.</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58" y="3573016"/>
            <a:ext cx="2044014"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3645024"/>
            <a:ext cx="6552728" cy="2893100"/>
          </a:xfrm>
          <a:prstGeom prst="rect">
            <a:avLst/>
          </a:prstGeom>
        </p:spPr>
        <p:txBody>
          <a:bodyPr wrap="square">
            <a:spAutoFit/>
          </a:bodyPr>
          <a:lstStyle/>
          <a:p>
            <a:pPr algn="just"/>
            <a:r>
              <a:rPr lang="ru-RU" sz="1400" b="1" dirty="0"/>
              <a:t>Фокин С</a:t>
            </a:r>
            <a:r>
              <a:rPr lang="ru-RU" sz="1400" b="1" dirty="0" smtClean="0"/>
              <a:t>. В</a:t>
            </a:r>
            <a:r>
              <a:rPr lang="ru-RU" sz="1400" b="1" dirty="0"/>
              <a:t>.</a:t>
            </a:r>
            <a:r>
              <a:rPr lang="ru-RU" sz="1400" dirty="0"/>
              <a:t> </a:t>
            </a:r>
            <a:r>
              <a:rPr lang="ru-RU" sz="1400" b="1" dirty="0"/>
              <a:t>Системы отопления, вентиляции и кондиционирования зданий: устройство, монтаж и эксплуатация : учебное пособие / С</a:t>
            </a:r>
            <a:r>
              <a:rPr lang="ru-RU" sz="1400" b="1" dirty="0" smtClean="0"/>
              <a:t>. В</a:t>
            </a:r>
            <a:r>
              <a:rPr lang="ru-RU" sz="1400" b="1" dirty="0"/>
              <a:t>. Фокин, О</a:t>
            </a:r>
            <a:r>
              <a:rPr lang="ru-RU" sz="1400" b="1" dirty="0" smtClean="0"/>
              <a:t>. Н</a:t>
            </a:r>
            <a:r>
              <a:rPr lang="ru-RU" sz="1400" b="1" dirty="0"/>
              <a:t>. </a:t>
            </a:r>
            <a:r>
              <a:rPr lang="ru-RU" sz="1400" b="1" dirty="0" err="1"/>
              <a:t>Шпортько</a:t>
            </a:r>
            <a:r>
              <a:rPr lang="ru-RU" sz="1400" b="1" dirty="0"/>
              <a:t>. — Москва : </a:t>
            </a:r>
            <a:r>
              <a:rPr lang="ru-RU" sz="1400" b="1" dirty="0" err="1"/>
              <a:t>КноРус</a:t>
            </a:r>
            <a:r>
              <a:rPr lang="ru-RU" sz="1400" b="1" dirty="0"/>
              <a:t>, 2022. — 367 с</a:t>
            </a:r>
            <a:r>
              <a:rPr lang="ru-RU" sz="1400" b="1" dirty="0" smtClean="0"/>
              <a:t>.</a:t>
            </a:r>
          </a:p>
          <a:p>
            <a:pPr algn="just"/>
            <a:endParaRPr lang="ru-RU" sz="1400" b="1" dirty="0"/>
          </a:p>
          <a:p>
            <a:pPr algn="just"/>
            <a:r>
              <a:rPr lang="ru-RU" sz="1400" dirty="0"/>
              <a:t>Изложены теоретические и практические вопросы монтажа и эксплуатации сантехнических устройств и вентиляции, в частности оборудования, входящего в состав систем отопления, вентиляции и кондиционирования. Рассматриваются современные технологии создания комфортных условий жизнедеятельности человека. Приводится описание оборудования, необходимого для коммерческого учета используемых ресурсов. Особое внимание уделяется автоматизации процесса эксплуатации оборудования. Содержит контрольные вопросы и словарь терминов.</a:t>
            </a:r>
            <a:r>
              <a:rPr lang="ru-RU" sz="1400" dirty="0" smtClean="0"/>
              <a:t> </a:t>
            </a:r>
            <a:endParaRPr lang="ru-RU" sz="1400" dirty="0"/>
          </a:p>
        </p:txBody>
      </p:sp>
    </p:spTree>
    <p:extLst>
      <p:ext uri="{BB962C8B-B14F-4D97-AF65-F5344CB8AC3E}">
        <p14:creationId xmlns:p14="http://schemas.microsoft.com/office/powerpoint/2010/main" val="441478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женерное обустройство территор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3644"/>
            <a:ext cx="1959612"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67744" y="260648"/>
            <a:ext cx="6690727" cy="2677656"/>
          </a:xfrm>
          <a:prstGeom prst="rect">
            <a:avLst/>
          </a:prstGeom>
        </p:spPr>
        <p:txBody>
          <a:bodyPr wrap="square">
            <a:spAutoFit/>
          </a:bodyPr>
          <a:lstStyle/>
          <a:p>
            <a:pPr algn="just"/>
            <a:r>
              <a:rPr lang="ru-RU" sz="1400" b="1" dirty="0"/>
              <a:t>Фокин С</a:t>
            </a:r>
            <a:r>
              <a:rPr lang="ru-RU" sz="1400" b="1" dirty="0" smtClean="0"/>
              <a:t>. В</a:t>
            </a:r>
            <a:r>
              <a:rPr lang="ru-RU" sz="1400" b="1" dirty="0"/>
              <a:t>.</a:t>
            </a:r>
            <a:r>
              <a:rPr lang="ru-RU" sz="1400" dirty="0"/>
              <a:t> </a:t>
            </a:r>
            <a:r>
              <a:rPr lang="ru-RU" sz="1400" b="1" dirty="0"/>
              <a:t>Инженерное обустройство территорий: учебное пособие / </a:t>
            </a:r>
            <a:r>
              <a:rPr lang="ru-RU" sz="1400" b="1" dirty="0" smtClean="0"/>
              <a:t>С. В</a:t>
            </a:r>
            <a:r>
              <a:rPr lang="ru-RU" sz="1400" b="1" dirty="0"/>
              <a:t>. Фокин, О</a:t>
            </a:r>
            <a:r>
              <a:rPr lang="ru-RU" sz="1400" b="1" dirty="0" smtClean="0"/>
              <a:t>. Н</a:t>
            </a:r>
            <a:r>
              <a:rPr lang="ru-RU" sz="1400" b="1" dirty="0"/>
              <a:t>. </a:t>
            </a:r>
            <a:r>
              <a:rPr lang="ru-RU" sz="1400" b="1" dirty="0" err="1"/>
              <a:t>Шпортько</a:t>
            </a:r>
            <a:r>
              <a:rPr lang="ru-RU" sz="1400" b="1" dirty="0"/>
              <a:t>. — Москва : </a:t>
            </a:r>
            <a:r>
              <a:rPr lang="ru-RU" sz="1400" b="1" dirty="0" err="1"/>
              <a:t>КноРус</a:t>
            </a:r>
            <a:r>
              <a:rPr lang="ru-RU" sz="1400" b="1" dirty="0"/>
              <a:t>, 2019. — 380 с. </a:t>
            </a:r>
            <a:endParaRPr lang="ru-RU" sz="1400" b="1" dirty="0" smtClean="0"/>
          </a:p>
          <a:p>
            <a:pPr algn="just"/>
            <a:endParaRPr lang="ru-RU" sz="1400" dirty="0"/>
          </a:p>
          <a:p>
            <a:pPr algn="just"/>
            <a:r>
              <a:rPr lang="ru-RU" sz="1400" dirty="0"/>
              <a:t>Города и поселки строятся на площади, которую характеризуют определенные условия: рельеф, уровень грунтовых вод, возможность затопления паводковыми водами и т.д. Средства инженерного обустройства позволяют сделать территорию площади наиболее пригодной для строительства и эксплуатации архитектурных сооружений. В учебном пособии рассматриваются способы и технологии инженерного обустройства территорий: мелиоративные работы, орошение, рекультивация земель, </a:t>
            </a:r>
            <a:r>
              <a:rPr lang="ru-RU" sz="1400" dirty="0" err="1"/>
              <a:t>агролесомелиорация</a:t>
            </a:r>
            <a:r>
              <a:rPr lang="ru-RU" sz="1400" dirty="0"/>
              <a:t>, защитное лесоразведение, озеленение, строительство дорог и др.</a:t>
            </a:r>
          </a:p>
        </p:txBody>
      </p:sp>
      <p:pic>
        <p:nvPicPr>
          <p:cNvPr id="6" name="Picture 2" descr="https://znanium.com/cover/1855/18554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67072"/>
            <a:ext cx="2016224" cy="302433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177995" y="3342912"/>
            <a:ext cx="6780475" cy="3493264"/>
          </a:xfrm>
          <a:prstGeom prst="rect">
            <a:avLst/>
          </a:prstGeom>
        </p:spPr>
        <p:txBody>
          <a:bodyPr wrap="square">
            <a:spAutoFit/>
          </a:bodyPr>
          <a:lstStyle/>
          <a:p>
            <a:pPr algn="just"/>
            <a:r>
              <a:rPr lang="ru-RU" sz="1300" b="1" dirty="0"/>
              <a:t>Варфоломеев Ю. М</a:t>
            </a:r>
            <a:r>
              <a:rPr lang="ru-RU" sz="1300" dirty="0"/>
              <a:t>. </a:t>
            </a:r>
            <a:r>
              <a:rPr lang="ru-RU" sz="1300" b="1" dirty="0"/>
              <a:t>Санитарно-техническое оборудование зданий: учебник / Ю. М. Варфоломеев, В. А. Орлов; Под общ. ред. Ю. М. Варфоломеева. </a:t>
            </a:r>
            <a:r>
              <a:rPr lang="ru-RU" sz="1200" b="1" dirty="0"/>
              <a:t>—</a:t>
            </a:r>
            <a:r>
              <a:rPr lang="ru-RU" sz="1300" b="1" dirty="0" smtClean="0"/>
              <a:t> </a:t>
            </a:r>
            <a:r>
              <a:rPr lang="ru-RU" sz="1300" b="1" dirty="0"/>
              <a:t>Москва : НИЦ ИНФРА-М, 2022. —</a:t>
            </a:r>
            <a:r>
              <a:rPr lang="ru-RU" sz="1300" b="1" dirty="0" smtClean="0"/>
              <a:t> </a:t>
            </a:r>
            <a:r>
              <a:rPr lang="ru-RU" sz="1300" b="1" dirty="0"/>
              <a:t>249 с. — (Среднее профессиональное образование). </a:t>
            </a:r>
            <a:endParaRPr lang="ru-RU" sz="1300" b="1" dirty="0" smtClean="0"/>
          </a:p>
          <a:p>
            <a:pPr algn="just"/>
            <a:endParaRPr lang="ru-RU" sz="1300" dirty="0"/>
          </a:p>
          <a:p>
            <a:pPr algn="just"/>
            <a:r>
              <a:rPr lang="ru-RU" sz="1300" dirty="0"/>
              <a:t>В учебнике изложены основные сведения по </a:t>
            </a:r>
            <a:r>
              <a:rPr lang="ru-RU" sz="1300" dirty="0" smtClean="0"/>
              <a:t>санитарно-техническим </a:t>
            </a:r>
            <a:r>
              <a:rPr lang="ru-RU" sz="1300" dirty="0"/>
              <a:t>устройствам и оборудованию инженерных систем жилых и общественных зданий, коммунальных и промышленных объектов. Описание оборудования дано в соответствии с его функциональным назначением на объектах строительства — теплоснабжение и вентиляция, холодное и горячее водоснабжение, водоотведение и </a:t>
            </a:r>
            <a:r>
              <a:rPr lang="ru-RU" sz="1300" dirty="0" err="1"/>
              <a:t>мусороудаление</a:t>
            </a:r>
            <a:r>
              <a:rPr lang="ru-RU" sz="1300" dirty="0"/>
              <a:t>. В соответствии с нормативно-методическими требованиями отражены современные достижения науки и технологии строительства, ремонта и эксплуатации </a:t>
            </a:r>
            <a:r>
              <a:rPr lang="ru-RU" sz="1300" dirty="0" smtClean="0"/>
              <a:t>санитарно-технического </a:t>
            </a:r>
            <a:r>
              <a:rPr lang="ru-RU" sz="1300" dirty="0"/>
              <a:t>оборудования. Учебник рассчитан на студентов </a:t>
            </a:r>
            <a:r>
              <a:rPr lang="ru-RU" sz="1300" dirty="0" smtClean="0"/>
              <a:t>санитарно-технических </a:t>
            </a:r>
            <a:r>
              <a:rPr lang="ru-RU" sz="1300" dirty="0"/>
              <a:t>специальностей строительных техникумов и колледжей, он может быть полезен руководителям и специалистам предприятий жилищно-коммунального комплекса.</a:t>
            </a:r>
          </a:p>
        </p:txBody>
      </p:sp>
    </p:spTree>
    <p:extLst>
      <p:ext uri="{BB962C8B-B14F-4D97-AF65-F5344CB8AC3E}">
        <p14:creationId xmlns:p14="http://schemas.microsoft.com/office/powerpoint/2010/main" val="211500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0" y="-67573"/>
            <a:ext cx="2332264" cy="364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094317" y="108517"/>
            <a:ext cx="6926155" cy="3293209"/>
          </a:xfrm>
          <a:prstGeom prst="rect">
            <a:avLst/>
          </a:prstGeom>
        </p:spPr>
        <p:txBody>
          <a:bodyPr wrap="square">
            <a:spAutoFit/>
          </a:bodyPr>
          <a:lstStyle/>
          <a:p>
            <a:pPr algn="just"/>
            <a:r>
              <a:rPr lang="ru-RU" sz="1300" b="1" dirty="0" err="1"/>
              <a:t>Клиорина</a:t>
            </a:r>
            <a:r>
              <a:rPr lang="ru-RU" sz="1300" b="1" dirty="0"/>
              <a:t> Г. И.</a:t>
            </a:r>
            <a:r>
              <a:rPr lang="ru-RU" sz="1300" dirty="0"/>
              <a:t>  </a:t>
            </a:r>
            <a:r>
              <a:rPr lang="ru-RU" sz="1300" b="1" dirty="0"/>
              <a:t>Инженерная подготовка городских территорий : учебник для СПО / Г. И. </a:t>
            </a:r>
            <a:r>
              <a:rPr lang="ru-RU" sz="1300" b="1" dirty="0" err="1"/>
              <a:t>Клиорина</a:t>
            </a:r>
            <a:r>
              <a:rPr lang="ru-RU" sz="1300" b="1" dirty="0"/>
              <a:t>, В. А. Осин, М. С. Шумилов. — 2-е изд., </a:t>
            </a:r>
            <a:r>
              <a:rPr lang="ru-RU" sz="1300" b="1" dirty="0" err="1"/>
              <a:t>испр</a:t>
            </a:r>
            <a:r>
              <a:rPr lang="ru-RU" sz="1300" b="1" dirty="0"/>
              <a:t>. и доп. — Москва : Издательство </a:t>
            </a:r>
            <a:r>
              <a:rPr lang="ru-RU" sz="1300" b="1" dirty="0" err="1"/>
              <a:t>Юрайт</a:t>
            </a:r>
            <a:r>
              <a:rPr lang="ru-RU" sz="1300" b="1" dirty="0"/>
              <a:t>, 2022. — 331 с. — (Среднее профессиональное образование). </a:t>
            </a:r>
            <a:endParaRPr lang="ru-RU" sz="1300" b="1" dirty="0" smtClean="0"/>
          </a:p>
          <a:p>
            <a:pPr algn="just"/>
            <a:endParaRPr lang="ru-RU" sz="1300" dirty="0"/>
          </a:p>
          <a:p>
            <a:pPr algn="just"/>
            <a:r>
              <a:rPr lang="ru-RU" sz="1300" dirty="0"/>
              <a:t>Учебник посвящен вопросам инженерной подготовки городских территорий. В нем последовательно изложены вопросы градостроительной оценки природных условий территории, описаны принципы и методика мероприятий инженерной подготовки, включая защиту от опасных физико-геологических процессов. Рассмотрены особенности строительства и эксплуатации инженерных сооружений. Раскрыты общие и специальные мероприятия по инженерной подготовке: земляные работы, планировка улиц, территорий промышленных предприятий, проектирование дождевой сети, защита от подтопления, подготовка </a:t>
            </a:r>
            <a:r>
              <a:rPr lang="ru-RU" sz="1300" dirty="0" err="1"/>
              <a:t>заторфованных</a:t>
            </a:r>
            <a:r>
              <a:rPr lang="ru-RU" sz="1300" dirty="0"/>
              <a:t> территорий, инженерная подготовка местности с оползневыми явлениями, особенности освоения территорий с сейсмическими явлениями и др.</a:t>
            </a:r>
          </a:p>
        </p:txBody>
      </p:sp>
      <p:pic>
        <p:nvPicPr>
          <p:cNvPr id="6" name="Picture 4" descr="https://znanium.com/cover/1815/18155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56" y="3681903"/>
            <a:ext cx="2048679" cy="307301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46512" y="3681903"/>
            <a:ext cx="6617975" cy="2893100"/>
          </a:xfrm>
          <a:prstGeom prst="rect">
            <a:avLst/>
          </a:prstGeom>
        </p:spPr>
        <p:txBody>
          <a:bodyPr wrap="square">
            <a:spAutoFit/>
          </a:bodyPr>
          <a:lstStyle/>
          <a:p>
            <a:pPr algn="just"/>
            <a:r>
              <a:rPr lang="ru-RU" sz="1300" b="1" dirty="0"/>
              <a:t>Варфоломеев Ю</a:t>
            </a:r>
            <a:r>
              <a:rPr lang="ru-RU" sz="1300" b="1" dirty="0" smtClean="0"/>
              <a:t>. М</a:t>
            </a:r>
            <a:r>
              <a:rPr lang="ru-RU" sz="1300" b="1" dirty="0"/>
              <a:t>.</a:t>
            </a:r>
            <a:r>
              <a:rPr lang="ru-RU" sz="1300" dirty="0"/>
              <a:t> </a:t>
            </a:r>
            <a:r>
              <a:rPr lang="ru-RU" sz="1300" b="1" dirty="0"/>
              <a:t>Отопление и тепловые сети : учебник / Ю</a:t>
            </a:r>
            <a:r>
              <a:rPr lang="ru-RU" sz="1300" b="1" dirty="0" smtClean="0"/>
              <a:t>. М</a:t>
            </a:r>
            <a:r>
              <a:rPr lang="ru-RU" sz="1300" b="1" dirty="0"/>
              <a:t>. Варфоломеев, О</a:t>
            </a:r>
            <a:r>
              <a:rPr lang="ru-RU" sz="1300" b="1" dirty="0" smtClean="0"/>
              <a:t>. Я</a:t>
            </a:r>
            <a:r>
              <a:rPr lang="ru-RU" sz="1300" b="1" dirty="0"/>
              <a:t>. Кокорин. </a:t>
            </a:r>
            <a:r>
              <a:rPr lang="ru-RU" sz="1200" b="1" dirty="0"/>
              <a:t>—</a:t>
            </a:r>
            <a:r>
              <a:rPr lang="ru-RU" sz="1300" b="1" dirty="0" smtClean="0"/>
              <a:t> </a:t>
            </a:r>
            <a:r>
              <a:rPr lang="ru-RU" sz="1300" b="1" dirty="0"/>
              <a:t>Изд. </a:t>
            </a:r>
            <a:r>
              <a:rPr lang="ru-RU" sz="1300" b="1" dirty="0" err="1"/>
              <a:t>испр</a:t>
            </a:r>
            <a:r>
              <a:rPr lang="ru-RU" sz="1300" b="1" dirty="0"/>
              <a:t>. —</a:t>
            </a:r>
            <a:r>
              <a:rPr lang="ru-RU" sz="1300" b="1" dirty="0" smtClean="0"/>
              <a:t> </a:t>
            </a:r>
            <a:r>
              <a:rPr lang="ru-RU" sz="1300" b="1" dirty="0"/>
              <a:t>Москва : ИНФРA-М, 2022. </a:t>
            </a:r>
            <a:r>
              <a:rPr lang="ru-RU" sz="1200" b="1" dirty="0"/>
              <a:t>—</a:t>
            </a:r>
            <a:r>
              <a:rPr lang="ru-RU" sz="1300" b="1" dirty="0" smtClean="0"/>
              <a:t> </a:t>
            </a:r>
            <a:r>
              <a:rPr lang="ru-RU" sz="1300" b="1" dirty="0"/>
              <a:t>480 с. — (Среднее профессиональное образование). </a:t>
            </a:r>
            <a:endParaRPr lang="ru-RU" sz="1300" b="1" dirty="0" smtClean="0"/>
          </a:p>
          <a:p>
            <a:pPr algn="just"/>
            <a:endParaRPr lang="ru-RU" sz="1300" dirty="0"/>
          </a:p>
          <a:p>
            <a:pPr algn="just"/>
            <a:r>
              <a:rPr lang="ru-RU" sz="1300" dirty="0"/>
              <a:t>В учебнике рассмотрено назначение систем отопления и тепловых сетей, приводится теплотехнический расчет режимов отопления помещений здания, излагаются конструктивные особенности нагревательных приборов для различных методов отопления. Дано описание разновидностей и устройства систем водяного, парового и панельно-лучистого отопления, а также тепловых и гидравлических режимов тепловых сетей. Изложены методы автоматизации систем отопления и учета теплоты. Приводятся методы энергосбережения и экономии тепловой энергии. Содержится материал по основам проектирования и эксплуатации центральных систем отопления и тепловых сетей. </a:t>
            </a:r>
          </a:p>
        </p:txBody>
      </p:sp>
    </p:spTree>
    <p:extLst>
      <p:ext uri="{BB962C8B-B14F-4D97-AF65-F5344CB8AC3E}">
        <p14:creationId xmlns:p14="http://schemas.microsoft.com/office/powerpoint/2010/main" val="39408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00" y="3789040"/>
            <a:ext cx="19050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00888" y="3933056"/>
            <a:ext cx="6606480" cy="2031325"/>
          </a:xfrm>
          <a:prstGeom prst="rect">
            <a:avLst/>
          </a:prstGeom>
        </p:spPr>
        <p:txBody>
          <a:bodyPr wrap="square">
            <a:spAutoFit/>
          </a:bodyPr>
          <a:lstStyle/>
          <a:p>
            <a:pPr algn="just"/>
            <a:r>
              <a:rPr lang="ru-RU" sz="1400" b="1" dirty="0"/>
              <a:t>Сомов М</a:t>
            </a:r>
            <a:r>
              <a:rPr lang="ru-RU" sz="1400" b="1" dirty="0" smtClean="0"/>
              <a:t>. А</a:t>
            </a:r>
            <a:r>
              <a:rPr lang="ru-RU" sz="1400" b="1" dirty="0"/>
              <a:t>. Водоснабжение : учебник / М</a:t>
            </a:r>
            <a:r>
              <a:rPr lang="ru-RU" sz="1400" b="1" dirty="0" smtClean="0"/>
              <a:t>. А</a:t>
            </a:r>
            <a:r>
              <a:rPr lang="ru-RU" sz="1400" b="1" dirty="0"/>
              <a:t>. Сомов, Л</a:t>
            </a:r>
            <a:r>
              <a:rPr lang="ru-RU" sz="1400" b="1" dirty="0" smtClean="0"/>
              <a:t>. А</a:t>
            </a:r>
            <a:r>
              <a:rPr lang="ru-RU" sz="1400" b="1" dirty="0"/>
              <a:t>. Квитка. — Москва : ИНФРА-М, 2021. — 287 с. — (Среднее профессиональное образование). </a:t>
            </a:r>
            <a:endParaRPr lang="ru-RU" sz="1400" b="1" dirty="0" smtClean="0"/>
          </a:p>
          <a:p>
            <a:pPr algn="just"/>
            <a:endParaRPr lang="ru-RU" sz="1400" dirty="0"/>
          </a:p>
          <a:p>
            <a:pPr algn="just"/>
            <a:r>
              <a:rPr lang="ru-RU" sz="1400" dirty="0"/>
              <a:t>В учебнике приведены основные сведения о системах водоснабжения, условиях работы и конструкциях основных водопроводных сооружений, а также методы их расчета и проектирования. Рассмотрены характерные особенности систем муниципального и сельскохозяйственного водоснабжения.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08" y="225557"/>
            <a:ext cx="190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70024" y="332656"/>
            <a:ext cx="6709357" cy="2246769"/>
          </a:xfrm>
          <a:prstGeom prst="rect">
            <a:avLst/>
          </a:prstGeom>
        </p:spPr>
        <p:txBody>
          <a:bodyPr wrap="square">
            <a:spAutoFit/>
          </a:bodyPr>
          <a:lstStyle/>
          <a:p>
            <a:pPr algn="just"/>
            <a:r>
              <a:rPr lang="ru-RU" sz="1400" b="1" dirty="0"/>
              <a:t>Воронов Ю</a:t>
            </a:r>
            <a:r>
              <a:rPr lang="ru-RU" sz="1400" b="1" dirty="0" smtClean="0"/>
              <a:t>. В</a:t>
            </a:r>
            <a:r>
              <a:rPr lang="ru-RU" sz="1400" b="1" dirty="0"/>
              <a:t>.</a:t>
            </a:r>
            <a:r>
              <a:rPr lang="ru-RU" sz="1400" dirty="0"/>
              <a:t> </a:t>
            </a:r>
            <a:r>
              <a:rPr lang="ru-RU" sz="1400" b="1" dirty="0"/>
              <a:t>Водоотведение : учебник / Ю</a:t>
            </a:r>
            <a:r>
              <a:rPr lang="ru-RU" sz="1400" b="1" dirty="0" smtClean="0"/>
              <a:t>. В</a:t>
            </a:r>
            <a:r>
              <a:rPr lang="ru-RU" sz="1400" b="1" dirty="0"/>
              <a:t>. Воронов, Е</a:t>
            </a:r>
            <a:r>
              <a:rPr lang="ru-RU" sz="1400" b="1" dirty="0" smtClean="0"/>
              <a:t>. В</a:t>
            </a:r>
            <a:r>
              <a:rPr lang="ru-RU" sz="1400" b="1" dirty="0"/>
              <a:t>. Алексеев, В</a:t>
            </a:r>
            <a:r>
              <a:rPr lang="ru-RU" sz="1400" b="1" dirty="0" smtClean="0"/>
              <a:t>. П</a:t>
            </a:r>
            <a:r>
              <a:rPr lang="ru-RU" sz="1400" b="1" dirty="0"/>
              <a:t>. </a:t>
            </a:r>
            <a:r>
              <a:rPr lang="ru-RU" sz="1400" b="1" dirty="0" err="1"/>
              <a:t>Саломеев</a:t>
            </a:r>
            <a:r>
              <a:rPr lang="ru-RU" sz="1400" b="1" dirty="0"/>
              <a:t>, Е</a:t>
            </a:r>
            <a:r>
              <a:rPr lang="ru-RU" sz="1400" b="1" dirty="0" smtClean="0"/>
              <a:t>. А</a:t>
            </a:r>
            <a:r>
              <a:rPr lang="ru-RU" sz="1400" b="1" dirty="0"/>
              <a:t>. Пугачёв ; под общ. ред. Ю</a:t>
            </a:r>
            <a:r>
              <a:rPr lang="ru-RU" sz="1400" b="1" dirty="0" smtClean="0"/>
              <a:t>. В</a:t>
            </a:r>
            <a:r>
              <a:rPr lang="ru-RU" sz="1400" b="1" dirty="0"/>
              <a:t>. Воронова. — Москва : ИНФРА-М, 2022. — 415 с. — (Среднее профессиональное образование). </a:t>
            </a:r>
            <a:endParaRPr lang="ru-RU" sz="1400" b="1" dirty="0" smtClean="0"/>
          </a:p>
          <a:p>
            <a:pPr algn="just"/>
            <a:endParaRPr lang="ru-RU" sz="1400" dirty="0"/>
          </a:p>
          <a:p>
            <a:pPr algn="just"/>
            <a:r>
              <a:rPr lang="ru-RU" sz="1400" dirty="0"/>
              <a:t>В учебнике изложены основные сведения о системах водоотведения и технология очистки бытовых и производственных сточных вод и обработки осадков. Рассмотрены вопросы проектирования и расчета водоотводящих сетей и сооружений. Отражены достижения науки и техники в области отведения и очистки сточных вод. </a:t>
            </a:r>
          </a:p>
        </p:txBody>
      </p:sp>
    </p:spTree>
    <p:extLst>
      <p:ext uri="{BB962C8B-B14F-4D97-AF65-F5344CB8AC3E}">
        <p14:creationId xmlns:p14="http://schemas.microsoft.com/office/powerpoint/2010/main" val="3249544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znanium.com/cover/1789/17890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83" y="140346"/>
            <a:ext cx="1905000" cy="299085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254079" y="404664"/>
            <a:ext cx="6710409" cy="2462213"/>
          </a:xfrm>
          <a:prstGeom prst="rect">
            <a:avLst/>
          </a:prstGeom>
        </p:spPr>
        <p:txBody>
          <a:bodyPr wrap="square">
            <a:spAutoFit/>
          </a:bodyPr>
          <a:lstStyle/>
          <a:p>
            <a:pPr algn="just"/>
            <a:r>
              <a:rPr lang="ru-RU" sz="1400" b="1" dirty="0" err="1"/>
              <a:t>Сибикин</a:t>
            </a:r>
            <a:r>
              <a:rPr lang="ru-RU" sz="1400" b="1" dirty="0"/>
              <a:t> Ю</a:t>
            </a:r>
            <a:r>
              <a:rPr lang="ru-RU" sz="1400" b="1" dirty="0" smtClean="0"/>
              <a:t>. Д</a:t>
            </a:r>
            <a:r>
              <a:rPr lang="ru-RU" sz="1400" b="1" dirty="0"/>
              <a:t>. Электроснабжение промышленных и гражданских зданий : учебник / Ю</a:t>
            </a:r>
            <a:r>
              <a:rPr lang="ru-RU" sz="1400" b="1" dirty="0" smtClean="0"/>
              <a:t>. Д</a:t>
            </a:r>
            <a:r>
              <a:rPr lang="ru-RU" sz="1400" b="1" dirty="0"/>
              <a:t>. </a:t>
            </a:r>
            <a:r>
              <a:rPr lang="ru-RU" sz="1400" b="1" dirty="0" err="1"/>
              <a:t>Сибикин</a:t>
            </a:r>
            <a:r>
              <a:rPr lang="ru-RU" sz="1400" b="1" dirty="0"/>
              <a:t>. — 5-е изд., </a:t>
            </a:r>
            <a:r>
              <a:rPr lang="ru-RU" sz="1400" b="1" dirty="0" err="1"/>
              <a:t>перераб</a:t>
            </a:r>
            <a:r>
              <a:rPr lang="ru-RU" sz="1400" b="1" dirty="0"/>
              <a:t>. и доп. — Москва : ИНФРА-М, 2022. — 405 с. — (Среднее профессиональное образование). </a:t>
            </a:r>
            <a:endParaRPr lang="ru-RU" sz="1400" b="1" dirty="0" smtClean="0"/>
          </a:p>
          <a:p>
            <a:pPr algn="just"/>
            <a:endParaRPr lang="ru-RU" sz="1400" dirty="0"/>
          </a:p>
          <a:p>
            <a:pPr algn="just"/>
            <a:r>
              <a:rPr lang="ru-RU" sz="1400" dirty="0"/>
              <a:t>Приведены сведения о системах электроснабжения, даны методические рекомендации по выбору их параметров. Описано электрооборудование электростанций и подстанций, промышленных предприятий и гражданских зданий. Рассмотрена конструкция распределительных устройств, релейной защиты и автоматики. Освещены вопросы электробезопасности.</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99" y="3717032"/>
            <a:ext cx="19050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254079" y="3717032"/>
            <a:ext cx="6678488" cy="2893100"/>
          </a:xfrm>
          <a:prstGeom prst="rect">
            <a:avLst/>
          </a:prstGeom>
        </p:spPr>
        <p:txBody>
          <a:bodyPr wrap="square">
            <a:spAutoFit/>
          </a:bodyPr>
          <a:lstStyle/>
          <a:p>
            <a:pPr algn="just"/>
            <a:r>
              <a:rPr lang="ru-RU" sz="1400" b="1" dirty="0"/>
              <a:t>Кокорин О</a:t>
            </a:r>
            <a:r>
              <a:rPr lang="ru-RU" sz="1400" b="1" dirty="0" smtClean="0"/>
              <a:t>. Я</a:t>
            </a:r>
            <a:r>
              <a:rPr lang="ru-RU" sz="1400" b="1" dirty="0"/>
              <a:t>.</a:t>
            </a:r>
            <a:r>
              <a:rPr lang="ru-RU" sz="1400" dirty="0"/>
              <a:t> </a:t>
            </a:r>
            <a:r>
              <a:rPr lang="ru-RU" sz="1400" b="1" dirty="0"/>
              <a:t>Системы и оборудование для создания микроклимата помещений : учебник / О</a:t>
            </a:r>
            <a:r>
              <a:rPr lang="ru-RU" sz="1400" b="1" dirty="0" smtClean="0"/>
              <a:t>. Я</a:t>
            </a:r>
            <a:r>
              <a:rPr lang="ru-RU" sz="1400" b="1" dirty="0"/>
              <a:t>. Кокорин. — 2-е изд., </a:t>
            </a:r>
            <a:r>
              <a:rPr lang="ru-RU" sz="1400" b="1" dirty="0" err="1"/>
              <a:t>испр</a:t>
            </a:r>
            <a:r>
              <a:rPr lang="ru-RU" sz="1400" b="1" dirty="0"/>
              <a:t>. — Москва : ИНФРА-М, 2022. — 218 с. — (Среднее профессиональное образование). </a:t>
            </a:r>
            <a:endParaRPr lang="ru-RU" sz="1400" b="1" dirty="0" smtClean="0"/>
          </a:p>
          <a:p>
            <a:pPr algn="just"/>
            <a:endParaRPr lang="ru-RU" sz="1400" dirty="0"/>
          </a:p>
          <a:p>
            <a:pPr algn="just"/>
            <a:r>
              <a:rPr lang="ru-RU" sz="1400" dirty="0"/>
              <a:t>Приведены основные сведения и справочные материалы по устройству систем микроклимата помещений жилых и общественных зданий, коммунальных, промышленных и сельскохозяйственных объектов. Описание оборудования дано согласно его функциональному назначению на объектах строительства. В соответствии с нормативно-методическими требованиями отражены современные достижения науки и технологии строительства, ремонта и эксплуатации систем микроклимата зданий.</a:t>
            </a:r>
          </a:p>
        </p:txBody>
      </p:sp>
    </p:spTree>
    <p:extLst>
      <p:ext uri="{BB962C8B-B14F-4D97-AF65-F5344CB8AC3E}">
        <p14:creationId xmlns:p14="http://schemas.microsoft.com/office/powerpoint/2010/main" val="3219924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201622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260648"/>
            <a:ext cx="6552728" cy="2246769"/>
          </a:xfrm>
          <a:prstGeom prst="rect">
            <a:avLst/>
          </a:prstGeom>
        </p:spPr>
        <p:txBody>
          <a:bodyPr wrap="square">
            <a:spAutoFit/>
          </a:bodyPr>
          <a:lstStyle/>
          <a:p>
            <a:pPr algn="just"/>
            <a:r>
              <a:rPr lang="ru-RU" sz="1400" b="1" dirty="0"/>
              <a:t>Сербин Е. П.</a:t>
            </a:r>
            <a:r>
              <a:rPr lang="ru-RU" sz="1400" dirty="0"/>
              <a:t> </a:t>
            </a:r>
            <a:r>
              <a:rPr lang="ru-RU" sz="1400" b="1" dirty="0"/>
              <a:t>Строительные конструкции. Расчет и проектирование : учебник / Е</a:t>
            </a:r>
            <a:r>
              <a:rPr lang="ru-RU" sz="1400" b="1" dirty="0" smtClean="0"/>
              <a:t>. П</a:t>
            </a:r>
            <a:r>
              <a:rPr lang="ru-RU" sz="1400" b="1" dirty="0"/>
              <a:t>. Сербин, В</a:t>
            </a:r>
            <a:r>
              <a:rPr lang="ru-RU" sz="1400" b="1" dirty="0" smtClean="0"/>
              <a:t>. И</a:t>
            </a:r>
            <a:r>
              <a:rPr lang="ru-RU" sz="1400" b="1" dirty="0"/>
              <a:t>. </a:t>
            </a:r>
            <a:r>
              <a:rPr lang="ru-RU" sz="1400" b="1" dirty="0" err="1"/>
              <a:t>Сетков</a:t>
            </a:r>
            <a:r>
              <a:rPr lang="ru-RU" sz="1400" b="1" dirty="0"/>
              <a:t>. — 4-е изд., </a:t>
            </a:r>
            <a:r>
              <a:rPr lang="ru-RU" sz="1400" b="1" dirty="0" err="1"/>
              <a:t>испр</a:t>
            </a:r>
            <a:r>
              <a:rPr lang="ru-RU" sz="1400" b="1" dirty="0"/>
              <a:t>. и доп. — Москва : ИНФРА-М, 2022. — 447 с. — (Среднее профессиональное образование). </a:t>
            </a:r>
            <a:endParaRPr lang="ru-RU" sz="1400" b="1" dirty="0" smtClean="0"/>
          </a:p>
          <a:p>
            <a:pPr algn="just"/>
            <a:endParaRPr lang="ru-RU" sz="1400" dirty="0"/>
          </a:p>
          <a:p>
            <a:pPr algn="just"/>
            <a:r>
              <a:rPr lang="ru-RU" sz="1400" dirty="0"/>
              <a:t>В учебнике излагаются основы проектирования и расчета наиболее простых и широко распространенных в строительной практике несущих конструкций.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66" y="3633936"/>
            <a:ext cx="196811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48880" y="3861048"/>
            <a:ext cx="6678488" cy="2246769"/>
          </a:xfrm>
          <a:prstGeom prst="rect">
            <a:avLst/>
          </a:prstGeom>
        </p:spPr>
        <p:txBody>
          <a:bodyPr wrap="square">
            <a:spAutoFit/>
          </a:bodyPr>
          <a:lstStyle/>
          <a:p>
            <a:pPr algn="just"/>
            <a:r>
              <a:rPr lang="ru-RU" sz="1400" b="1" dirty="0"/>
              <a:t>Федоров В</a:t>
            </a:r>
            <a:r>
              <a:rPr lang="ru-RU" sz="1400" b="1" dirty="0" smtClean="0"/>
              <a:t>. С</a:t>
            </a:r>
            <a:r>
              <a:rPr lang="ru-RU" sz="1400" b="1" dirty="0"/>
              <a:t>.</a:t>
            </a:r>
            <a:r>
              <a:rPr lang="ru-RU" sz="1400" dirty="0"/>
              <a:t> </a:t>
            </a:r>
            <a:r>
              <a:rPr lang="ru-RU" sz="1400" b="1" dirty="0"/>
              <a:t>Строительные конструкции : учебник / В</a:t>
            </a:r>
            <a:r>
              <a:rPr lang="ru-RU" sz="1400" b="1" dirty="0" smtClean="0"/>
              <a:t>. С</a:t>
            </a:r>
            <a:r>
              <a:rPr lang="ru-RU" sz="1400" b="1" dirty="0"/>
              <a:t>. Федоров, Я</a:t>
            </a:r>
            <a:r>
              <a:rPr lang="ru-RU" sz="1400" b="1" dirty="0" smtClean="0"/>
              <a:t>. И</a:t>
            </a:r>
            <a:r>
              <a:rPr lang="ru-RU" sz="1400" b="1" dirty="0"/>
              <a:t>. </a:t>
            </a:r>
            <a:r>
              <a:rPr lang="ru-RU" sz="1400" b="1" dirty="0" err="1"/>
              <a:t>Швидко</a:t>
            </a:r>
            <a:r>
              <a:rPr lang="ru-RU" sz="1400" b="1" dirty="0"/>
              <a:t>, В</a:t>
            </a:r>
            <a:r>
              <a:rPr lang="ru-RU" sz="1400" b="1" dirty="0" smtClean="0"/>
              <a:t>. Е</a:t>
            </a:r>
            <a:r>
              <a:rPr lang="ru-RU" sz="1400" b="1" dirty="0"/>
              <a:t>. Левитский. — Москва : </a:t>
            </a:r>
            <a:r>
              <a:rPr lang="ru-RU" sz="1400" b="1" dirty="0" err="1"/>
              <a:t>КноРус</a:t>
            </a:r>
            <a:r>
              <a:rPr lang="ru-RU" sz="1400" b="1" dirty="0"/>
              <a:t>, 2022. — 332 с. — (Среднее профессиональное образование</a:t>
            </a:r>
            <a:r>
              <a:rPr lang="ru-RU" sz="1400" b="1" dirty="0" smtClean="0"/>
              <a:t>).</a:t>
            </a:r>
          </a:p>
          <a:p>
            <a:pPr algn="just"/>
            <a:endParaRPr lang="ru-RU" sz="1400" dirty="0"/>
          </a:p>
          <a:p>
            <a:pPr algn="just"/>
            <a:r>
              <a:rPr lang="ru-RU" sz="1400" dirty="0"/>
              <a:t>Излагаются основы проектирования широко распространенных в практике строительства несущих конструкций промышленных и гражданских зданий и сооружений. Рассмотрены вопросы конструирования и расчета металлических, деревянных, железобетонных и каменных конструкций в зависимости от статической схемы работы: изгибаемые, сжатые, растянутые и т. д.</a:t>
            </a:r>
          </a:p>
        </p:txBody>
      </p:sp>
    </p:spTree>
    <p:extLst>
      <p:ext uri="{BB962C8B-B14F-4D97-AF65-F5344CB8AC3E}">
        <p14:creationId xmlns:p14="http://schemas.microsoft.com/office/powerpoint/2010/main" val="1796616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13" y="188640"/>
            <a:ext cx="196130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15276" y="260648"/>
            <a:ext cx="6649211" cy="2462213"/>
          </a:xfrm>
          <a:prstGeom prst="rect">
            <a:avLst/>
          </a:prstGeom>
        </p:spPr>
        <p:txBody>
          <a:bodyPr wrap="square">
            <a:spAutoFit/>
          </a:bodyPr>
          <a:lstStyle/>
          <a:p>
            <a:pPr algn="just"/>
            <a:r>
              <a:rPr lang="ru-RU" sz="1400" b="1" dirty="0"/>
              <a:t>Сербин Е. П. Строительные конструкции : учебное пособие / Е</a:t>
            </a:r>
            <a:r>
              <a:rPr lang="ru-RU" sz="1400" b="1" dirty="0" smtClean="0"/>
              <a:t>. П</a:t>
            </a:r>
            <a:r>
              <a:rPr lang="ru-RU" sz="1400" b="1" dirty="0"/>
              <a:t>. Сербин, В</a:t>
            </a:r>
            <a:r>
              <a:rPr lang="ru-RU" sz="1400" b="1" dirty="0" smtClean="0"/>
              <a:t>. И</a:t>
            </a:r>
            <a:r>
              <a:rPr lang="ru-RU" sz="1400" b="1" dirty="0"/>
              <a:t>. </a:t>
            </a:r>
            <a:r>
              <a:rPr lang="ru-RU" sz="1400" b="1" dirty="0" err="1"/>
              <a:t>Сетков</a:t>
            </a:r>
            <a:r>
              <a:rPr lang="ru-RU" sz="1400" b="1" dirty="0"/>
              <a:t>. —</a:t>
            </a:r>
            <a:r>
              <a:rPr lang="ru-RU" sz="1400" b="1" dirty="0" smtClean="0"/>
              <a:t> </a:t>
            </a:r>
            <a:r>
              <a:rPr lang="ru-RU" sz="1400" b="1" dirty="0"/>
              <a:t>Москва: РИОР, НИЦ ИНФРА-М, 2022. —</a:t>
            </a:r>
            <a:r>
              <a:rPr lang="ru-RU" sz="1400" b="1" dirty="0" smtClean="0"/>
              <a:t> </a:t>
            </a:r>
            <a:r>
              <a:rPr lang="ru-RU" sz="1400" b="1" dirty="0"/>
              <a:t>236 с. — (Среднее профессиональное образование</a:t>
            </a:r>
            <a:r>
              <a:rPr lang="ru-RU" sz="1400" b="1" dirty="0" smtClean="0"/>
              <a:t>).</a:t>
            </a:r>
          </a:p>
          <a:p>
            <a:pPr algn="just"/>
            <a:endParaRPr lang="ru-RU" sz="1400" dirty="0"/>
          </a:p>
          <a:p>
            <a:pPr algn="just"/>
            <a:r>
              <a:rPr lang="ru-RU" sz="1400" dirty="0"/>
              <a:t>В учебном пособии в краткой и доступной форме рассмотрены все основные вопросы, предусмотренные государственным образовательным стандартом и учебной программой по дисциплине «Строительные конструкции». Книга позволит быстро получить основные знания по предмету, а также качественно подготовиться к зачету и экзамену. Рекомендуется всем изучающим дисциплину «Строительные конструкции» в средних и высших учебных заведениях.</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13" y="3645024"/>
            <a:ext cx="1916733"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15276" y="3706890"/>
            <a:ext cx="6649211" cy="2246769"/>
          </a:xfrm>
          <a:prstGeom prst="rect">
            <a:avLst/>
          </a:prstGeom>
          <a:noFill/>
        </p:spPr>
        <p:txBody>
          <a:bodyPr wrap="square" rtlCol="0">
            <a:spAutoFit/>
          </a:bodyPr>
          <a:lstStyle/>
          <a:p>
            <a:pPr algn="just"/>
            <a:r>
              <a:rPr lang="ru-RU" sz="1400" b="1" dirty="0" err="1" smtClean="0"/>
              <a:t>Цай</a:t>
            </a:r>
            <a:r>
              <a:rPr lang="ru-RU" sz="1400" b="1" dirty="0" smtClean="0"/>
              <a:t> Т. Н. Строительные конструкции. Металлические, каменные, армокаменные конструкции. Конструкции из дерева и пластмасс / Т. Н. </a:t>
            </a:r>
            <a:r>
              <a:rPr lang="ru-RU" sz="1400" b="1" dirty="0" err="1" smtClean="0"/>
              <a:t>Цай</a:t>
            </a:r>
            <a:r>
              <a:rPr lang="ru-RU" sz="1400" b="1" dirty="0" smtClean="0"/>
              <a:t>, М. К. </a:t>
            </a:r>
            <a:r>
              <a:rPr lang="ru-RU" sz="1400" b="1" dirty="0" err="1" smtClean="0"/>
              <a:t>Бородич</a:t>
            </a:r>
            <a:r>
              <a:rPr lang="ru-RU" sz="1400" b="1" dirty="0" smtClean="0"/>
              <a:t>, А. П. </a:t>
            </a:r>
            <a:r>
              <a:rPr lang="ru-RU" sz="1400" b="1" dirty="0" err="1" smtClean="0"/>
              <a:t>Мандриков</a:t>
            </a:r>
            <a:r>
              <a:rPr lang="ru-RU" sz="1400" b="1" dirty="0" smtClean="0"/>
              <a:t>. </a:t>
            </a:r>
            <a:r>
              <a:rPr lang="ru-RU" sz="1400" b="1" dirty="0"/>
              <a:t>— </a:t>
            </a:r>
            <a:r>
              <a:rPr lang="ru-RU" sz="1400" b="1" dirty="0" smtClean="0"/>
              <a:t>3-е пизд., стер. </a:t>
            </a:r>
            <a:r>
              <a:rPr lang="ru-RU" sz="1400" b="1" dirty="0"/>
              <a:t>— </a:t>
            </a:r>
            <a:r>
              <a:rPr lang="ru-RU" sz="1400" b="1" dirty="0" smtClean="0"/>
              <a:t>Санкт-Петербург : Лань, 2022. </a:t>
            </a:r>
            <a:r>
              <a:rPr lang="ru-RU" sz="1400" b="1" dirty="0"/>
              <a:t>— </a:t>
            </a:r>
            <a:r>
              <a:rPr lang="ru-RU" sz="1400" b="1" dirty="0" smtClean="0"/>
              <a:t>656 с.: ил.</a:t>
            </a:r>
          </a:p>
          <a:p>
            <a:pPr algn="just"/>
            <a:endParaRPr lang="ru-RU" sz="1400" dirty="0" smtClean="0"/>
          </a:p>
          <a:p>
            <a:pPr algn="just"/>
            <a:r>
              <a:rPr lang="ru-RU" sz="1400" dirty="0" smtClean="0"/>
              <a:t>В учебнике рассмотрены основные вопросы проектирования и расчета строительных конструкций: металлических, каменных, деревянных и из синтетических материалов. Изложены основные положения проектирования и расчета оснований и фундаментов. </a:t>
            </a:r>
          </a:p>
          <a:p>
            <a:pPr algn="just"/>
            <a:endParaRPr lang="ru-RU" sz="1400" dirty="0"/>
          </a:p>
        </p:txBody>
      </p:sp>
    </p:spTree>
    <p:extLst>
      <p:ext uri="{BB962C8B-B14F-4D97-AF65-F5344CB8AC3E}">
        <p14:creationId xmlns:p14="http://schemas.microsoft.com/office/powerpoint/2010/main" val="4174029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7"/>
            <a:ext cx="1944216" cy="28803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198694" y="433407"/>
            <a:ext cx="6765794" cy="2246769"/>
          </a:xfrm>
          <a:prstGeom prst="rect">
            <a:avLst/>
          </a:prstGeom>
          <a:noFill/>
        </p:spPr>
        <p:txBody>
          <a:bodyPr wrap="square" rtlCol="0">
            <a:spAutoFit/>
          </a:bodyPr>
          <a:lstStyle/>
          <a:p>
            <a:pPr algn="just"/>
            <a:r>
              <a:rPr lang="ru-RU" sz="1400" b="1" dirty="0" err="1" smtClean="0"/>
              <a:t>Цай</a:t>
            </a:r>
            <a:r>
              <a:rPr lang="ru-RU" sz="1400" b="1" dirty="0" smtClean="0"/>
              <a:t> Т. Н. Строительные конструкции. Металлические, каменные, армокаменные конструкции. Конструкции из дерева и пластмасс / Т. Н. </a:t>
            </a:r>
            <a:r>
              <a:rPr lang="ru-RU" sz="1400" b="1" dirty="0" err="1" smtClean="0"/>
              <a:t>Цай</a:t>
            </a:r>
            <a:r>
              <a:rPr lang="ru-RU" sz="1400" b="1" dirty="0" smtClean="0"/>
              <a:t>, М. К. </a:t>
            </a:r>
            <a:r>
              <a:rPr lang="ru-RU" sz="1400" b="1" dirty="0" err="1" smtClean="0"/>
              <a:t>Бородич</a:t>
            </a:r>
            <a:r>
              <a:rPr lang="ru-RU" sz="1400" b="1" dirty="0" smtClean="0"/>
              <a:t>, А. П. </a:t>
            </a:r>
            <a:r>
              <a:rPr lang="ru-RU" sz="1400" b="1" dirty="0" err="1" smtClean="0"/>
              <a:t>Мандриков</a:t>
            </a:r>
            <a:r>
              <a:rPr lang="ru-RU" sz="1400" b="1" dirty="0" smtClean="0"/>
              <a:t>. </a:t>
            </a:r>
            <a:r>
              <a:rPr lang="ru-RU" sz="1400" b="1" dirty="0"/>
              <a:t>— </a:t>
            </a:r>
            <a:r>
              <a:rPr lang="ru-RU" sz="1400" b="1" dirty="0" smtClean="0"/>
              <a:t>3-е пизд., стер. </a:t>
            </a:r>
            <a:r>
              <a:rPr lang="ru-RU" sz="1400" b="1" dirty="0"/>
              <a:t>— </a:t>
            </a:r>
            <a:r>
              <a:rPr lang="ru-RU" sz="1400" b="1" dirty="0" smtClean="0"/>
              <a:t>Санкт-Петербург : Лань, 2022. </a:t>
            </a:r>
            <a:r>
              <a:rPr lang="ru-RU" sz="1400" b="1" dirty="0"/>
              <a:t>— </a:t>
            </a:r>
            <a:r>
              <a:rPr lang="ru-RU" sz="1400" b="1" dirty="0" smtClean="0"/>
              <a:t>656 с.: ил.</a:t>
            </a:r>
          </a:p>
          <a:p>
            <a:pPr algn="just"/>
            <a:endParaRPr lang="ru-RU" sz="1400" dirty="0" smtClean="0"/>
          </a:p>
          <a:p>
            <a:pPr algn="just"/>
            <a:r>
              <a:rPr lang="ru-RU" sz="1400" dirty="0" smtClean="0"/>
              <a:t>В учебнике рассмотрены основные вопросы проектирования и расчета строительных конструкций: металлических, каменных, деревянных и из синтетических материалов. Изложены основные положения проектирования и расчета оснований и фундаментов. </a:t>
            </a:r>
          </a:p>
          <a:p>
            <a:pPr algn="just"/>
            <a:endParaRPr lang="ru-RU" sz="14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1972883"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286000" y="4005064"/>
            <a:ext cx="6678488" cy="1600438"/>
          </a:xfrm>
          <a:prstGeom prst="rect">
            <a:avLst/>
          </a:prstGeom>
        </p:spPr>
        <p:txBody>
          <a:bodyPr wrap="square">
            <a:spAutoFit/>
          </a:bodyPr>
          <a:lstStyle/>
          <a:p>
            <a:pPr algn="just"/>
            <a:r>
              <a:rPr lang="ru-RU" sz="1400" b="1" dirty="0"/>
              <a:t>Павлова А. И.</a:t>
            </a:r>
            <a:r>
              <a:rPr lang="ru-RU" sz="1400" dirty="0"/>
              <a:t> </a:t>
            </a:r>
            <a:r>
              <a:rPr lang="ru-RU" sz="1400" b="1" dirty="0"/>
              <a:t>Сборник задач по строительным конструкциям : учебное пособие / А</a:t>
            </a:r>
            <a:r>
              <a:rPr lang="ru-RU" sz="1400" b="1" dirty="0" smtClean="0"/>
              <a:t>. И</a:t>
            </a:r>
            <a:r>
              <a:rPr lang="ru-RU" sz="1400" b="1" dirty="0"/>
              <a:t>. Павлова. —</a:t>
            </a:r>
            <a:r>
              <a:rPr lang="ru-RU" sz="1400" b="1" dirty="0" smtClean="0"/>
              <a:t> </a:t>
            </a:r>
            <a:r>
              <a:rPr lang="ru-RU" sz="1400" b="1" dirty="0"/>
              <a:t>Москва : НИЦ ИНФРА-М, 2019. —</a:t>
            </a:r>
            <a:r>
              <a:rPr lang="ru-RU" sz="1400" b="1" dirty="0" smtClean="0"/>
              <a:t> </a:t>
            </a:r>
            <a:r>
              <a:rPr lang="ru-RU" sz="1400" b="1" dirty="0"/>
              <a:t>143 с. — (Среднее профессиональное образование). </a:t>
            </a:r>
            <a:endParaRPr lang="ru-RU" sz="1400" b="1" dirty="0" smtClean="0"/>
          </a:p>
          <a:p>
            <a:pPr algn="just"/>
            <a:endParaRPr lang="ru-RU" sz="1400" dirty="0"/>
          </a:p>
          <a:p>
            <a:pPr algn="just"/>
            <a:r>
              <a:rPr lang="ru-RU" sz="1400" dirty="0"/>
              <a:t>В учебном пособии содержатся задачи по расчету конструкций, выполненных из металла, железобетона, дерева и др. Представлены примеры расчетов некоторых конструкций.</a:t>
            </a:r>
          </a:p>
        </p:txBody>
      </p:sp>
    </p:spTree>
    <p:extLst>
      <p:ext uri="{BB962C8B-B14F-4D97-AF65-F5344CB8AC3E}">
        <p14:creationId xmlns:p14="http://schemas.microsoft.com/office/powerpoint/2010/main" val="125283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Инженерная графика для строител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62" y="238006"/>
            <a:ext cx="1800199" cy="270029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51720" y="260647"/>
            <a:ext cx="6984776" cy="2677656"/>
          </a:xfrm>
          <a:prstGeom prst="rect">
            <a:avLst/>
          </a:prstGeom>
        </p:spPr>
        <p:txBody>
          <a:bodyPr wrap="square">
            <a:spAutoFit/>
          </a:bodyPr>
          <a:lstStyle/>
          <a:p>
            <a:pPr algn="just"/>
            <a:r>
              <a:rPr lang="ru-RU" sz="1400" b="1" dirty="0"/>
              <a:t>Георгиевский О. В.</a:t>
            </a:r>
            <a:r>
              <a:rPr lang="ru-RU" sz="1400" dirty="0"/>
              <a:t> </a:t>
            </a:r>
            <a:r>
              <a:rPr lang="ru-RU" sz="1400" b="1" dirty="0"/>
              <a:t>Инженерная графика для строителей : учебник / О. В. Георгиевский. —</a:t>
            </a:r>
            <a:r>
              <a:rPr lang="ru-RU" sz="1400" b="1" dirty="0" smtClean="0"/>
              <a:t> </a:t>
            </a:r>
            <a:r>
              <a:rPr lang="ru-RU" sz="1400" b="1" dirty="0"/>
              <a:t>Москва : </a:t>
            </a:r>
            <a:r>
              <a:rPr lang="ru-RU" sz="1400" b="1" dirty="0" err="1"/>
              <a:t>Кнорус</a:t>
            </a:r>
            <a:r>
              <a:rPr lang="ru-RU" sz="1400" b="1" dirty="0"/>
              <a:t>, 2022. —</a:t>
            </a:r>
            <a:r>
              <a:rPr lang="ru-RU" sz="1400" b="1" dirty="0" smtClean="0"/>
              <a:t> </a:t>
            </a:r>
            <a:r>
              <a:rPr lang="ru-RU" sz="1400" b="1" dirty="0"/>
              <a:t>220 с. — (Среднее профессиональное образование</a:t>
            </a:r>
            <a:r>
              <a:rPr lang="ru-RU" sz="1400" b="1" dirty="0" smtClean="0"/>
              <a:t>).</a:t>
            </a:r>
          </a:p>
          <a:p>
            <a:pPr algn="just"/>
            <a:endParaRPr lang="ru-RU" sz="1400" dirty="0"/>
          </a:p>
          <a:p>
            <a:pPr algn="just"/>
            <a:r>
              <a:rPr lang="ru-RU" sz="1400" dirty="0"/>
              <a:t>Изложена методика инженерного и строительного черчения, приведены приемы построения некоторых наглядных изображений. Указаны единые современные требования стандартов СПДС и ЕСКД по содержанию и графическому оформлению архитектурно-строительных чертежей зданий. Даны сведения о необходимых инструментах и приспособлениях, облегчающих выполнение чертежей. Курс инженерной графики рассматривается применительно ко всем группам строительных специальностей.</a:t>
            </a:r>
            <a:r>
              <a:rPr lang="ru-RU" sz="1400" dirty="0" smtClean="0"/>
              <a:t> </a:t>
            </a:r>
            <a:endParaRPr lang="ru-RU" sz="1400" dirty="0"/>
          </a:p>
        </p:txBody>
      </p:sp>
      <p:pic>
        <p:nvPicPr>
          <p:cNvPr id="1028" name="Picture 4" descr="https://znanium.com/cover/0997/9971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62" y="3717032"/>
            <a:ext cx="1933571" cy="283268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051720" y="3212976"/>
            <a:ext cx="6984776" cy="3539430"/>
          </a:xfrm>
          <a:prstGeom prst="rect">
            <a:avLst/>
          </a:prstGeom>
        </p:spPr>
        <p:txBody>
          <a:bodyPr wrap="square">
            <a:spAutoFit/>
          </a:bodyPr>
          <a:lstStyle/>
          <a:p>
            <a:pPr algn="just"/>
            <a:r>
              <a:rPr lang="ru-RU" sz="1400" b="1" dirty="0"/>
              <a:t>Максимова И. А.</a:t>
            </a:r>
            <a:r>
              <a:rPr lang="ru-RU" sz="1400" dirty="0"/>
              <a:t> </a:t>
            </a:r>
            <a:r>
              <a:rPr lang="ru-RU" sz="1400" b="1" dirty="0"/>
              <a:t>Чертеж архитектурного сооружения в ортогональных проекциях: учебное пособие / И</a:t>
            </a:r>
            <a:r>
              <a:rPr lang="ru-RU" sz="1400" b="1" dirty="0" smtClean="0"/>
              <a:t>. А</a:t>
            </a:r>
            <a:r>
              <a:rPr lang="ru-RU" sz="1400" b="1" dirty="0"/>
              <a:t>. Максимова, Ю</a:t>
            </a:r>
            <a:r>
              <a:rPr lang="ru-RU" sz="1400" b="1" dirty="0" smtClean="0"/>
              <a:t>. В</a:t>
            </a:r>
            <a:r>
              <a:rPr lang="ru-RU" sz="1400" b="1" dirty="0"/>
              <a:t>. </a:t>
            </a:r>
            <a:r>
              <a:rPr lang="ru-RU" sz="1400" b="1" dirty="0" err="1"/>
              <a:t>Лисенкова</a:t>
            </a:r>
            <a:r>
              <a:rPr lang="ru-RU" sz="1400" b="1" dirty="0"/>
              <a:t>. —</a:t>
            </a:r>
            <a:r>
              <a:rPr lang="ru-RU" sz="1400" b="1" dirty="0" smtClean="0"/>
              <a:t> </a:t>
            </a:r>
            <a:r>
              <a:rPr lang="ru-RU" sz="1400" b="1" dirty="0"/>
              <a:t>Москва : КУРС: НИЦ ИНФРА-М, 2019. —</a:t>
            </a:r>
            <a:r>
              <a:rPr lang="ru-RU" sz="1400" b="1" dirty="0" smtClean="0"/>
              <a:t> </a:t>
            </a:r>
            <a:r>
              <a:rPr lang="ru-RU" sz="1400" b="1" dirty="0"/>
              <a:t>112 с.: ил. </a:t>
            </a:r>
            <a:endParaRPr lang="ru-RU" sz="1400" b="1" dirty="0" smtClean="0"/>
          </a:p>
          <a:p>
            <a:pPr algn="just"/>
            <a:endParaRPr lang="ru-RU" sz="1400" dirty="0"/>
          </a:p>
          <a:p>
            <a:pPr algn="just"/>
            <a:r>
              <a:rPr lang="ru-RU" sz="1400" dirty="0"/>
              <a:t>В пособии рассматривается не только процесс поэтапного изображения архитектурного объекта, но и решаются задачи композиционного взаиморасположения проекций и их грамотное сочетание со шрифтовыми гарнитурами и с элементами среды. Пособие знакомит с такими понятиями, как «масштаб» и «масштабность», с пропорциями реальных архитектурных сооружений в целом и пропорциональностью их деталей, с ордерной системой и ее закономерностью. Приведенные примеры построения архитектурных деталей изучаемых объектов в ортогональных проекциях, а также иллюстративный материал по студенческим работам содержат достаточную информацию для решения основных задач и методически грамотному выполнению самостоятельной работы студентов.</a:t>
            </a:r>
          </a:p>
        </p:txBody>
      </p:sp>
    </p:spTree>
    <p:extLst>
      <p:ext uri="{BB962C8B-B14F-4D97-AF65-F5344CB8AC3E}">
        <p14:creationId xmlns:p14="http://schemas.microsoft.com/office/powerpoint/2010/main" val="2610338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8754" y="980728"/>
            <a:ext cx="8280920" cy="3785652"/>
          </a:xfrm>
          <a:prstGeom prst="rect">
            <a:avLst/>
          </a:prstGeom>
        </p:spPr>
        <p:txBody>
          <a:bodyPr wrap="square">
            <a:spAutoFit/>
          </a:bodyPr>
          <a:lstStyle/>
          <a:p>
            <a:pPr algn="ctr"/>
            <a:r>
              <a:rPr lang="ru-RU" sz="4800" b="1" dirty="0"/>
              <a:t>ПМ.02 </a:t>
            </a:r>
            <a:endParaRPr lang="ru-RU" sz="4800" b="1" dirty="0" smtClean="0"/>
          </a:p>
          <a:p>
            <a:pPr algn="ctr"/>
            <a:r>
              <a:rPr lang="ru-RU" sz="4800" b="1" dirty="0" smtClean="0"/>
              <a:t>ОСУЩЕСТВЛЕНИЕ </a:t>
            </a:r>
            <a:r>
              <a:rPr lang="ru-RU" sz="4800" b="1" dirty="0"/>
              <a:t>МЕРОПРИЯТИЙ ПО РЕАЛИЗАЦИИ ПРИНЯТЫХ ПРОЕКТНЫХ РЕШЕНИЙ</a:t>
            </a:r>
          </a:p>
        </p:txBody>
      </p:sp>
    </p:spTree>
    <p:extLst>
      <p:ext uri="{BB962C8B-B14F-4D97-AF65-F5344CB8AC3E}">
        <p14:creationId xmlns:p14="http://schemas.microsoft.com/office/powerpoint/2010/main" val="3839318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8"/>
            <a:ext cx="2395621"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84512" y="1311254"/>
            <a:ext cx="6779976" cy="4616648"/>
          </a:xfrm>
          <a:prstGeom prst="rect">
            <a:avLst/>
          </a:prstGeom>
        </p:spPr>
        <p:txBody>
          <a:bodyPr wrap="square">
            <a:spAutoFit/>
          </a:bodyPr>
          <a:lstStyle/>
          <a:p>
            <a:pPr algn="just"/>
            <a:r>
              <a:rPr lang="ru-RU" sz="1400" b="1" dirty="0"/>
              <a:t>Опарин С. Г.</a:t>
            </a:r>
            <a:r>
              <a:rPr lang="ru-RU" sz="1400" dirty="0"/>
              <a:t> </a:t>
            </a:r>
            <a:r>
              <a:rPr lang="ru-RU" sz="1400" b="1" dirty="0"/>
              <a:t>Здания и сооружения. Архитектурно —</a:t>
            </a:r>
            <a:r>
              <a:rPr lang="ru-RU" sz="1400" b="1" dirty="0" smtClean="0"/>
              <a:t> </a:t>
            </a:r>
            <a:r>
              <a:rPr lang="ru-RU" sz="1400" b="1" dirty="0"/>
              <a:t>строительное проектирование : учебник и практикум для СПО / С. Г. Опарин, А. А. Леонтьев. —</a:t>
            </a:r>
            <a:r>
              <a:rPr lang="ru-RU" sz="1400" b="1" dirty="0" smtClean="0"/>
              <a:t> </a:t>
            </a:r>
            <a:r>
              <a:rPr lang="ru-RU" sz="1400" b="1" dirty="0"/>
              <a:t>Москва : </a:t>
            </a:r>
            <a:r>
              <a:rPr lang="ru-RU" sz="1400" b="1" dirty="0" err="1"/>
              <a:t>Юрайт</a:t>
            </a:r>
            <a:r>
              <a:rPr lang="ru-RU" sz="1400" b="1" dirty="0"/>
              <a:t>, 2022. —</a:t>
            </a:r>
            <a:r>
              <a:rPr lang="ru-RU" sz="1400" b="1" dirty="0" smtClean="0"/>
              <a:t> </a:t>
            </a:r>
            <a:r>
              <a:rPr lang="ru-RU" sz="1400" b="1" dirty="0"/>
              <a:t>283 с. — (Среднее профессиональное образование). </a:t>
            </a:r>
            <a:endParaRPr lang="ru-RU" sz="1400" b="1" dirty="0" smtClean="0"/>
          </a:p>
          <a:p>
            <a:pPr algn="just"/>
            <a:endParaRPr lang="ru-RU" sz="1400" dirty="0"/>
          </a:p>
          <a:p>
            <a:pPr algn="just"/>
            <a:r>
              <a:rPr lang="ru-RU" sz="1400" dirty="0"/>
              <a:t>В курсе впервые после принятия в России нового градостроительного законодательства системно 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Содержание курса отражает требования действующего законодательства, правовых и нормативно-технических документов, учитывает многолетний практический опыт авторов в области архитектурно-строительного проектирования и управления сложными инвестиционно-строительными проектами.</a:t>
            </a:r>
          </a:p>
        </p:txBody>
      </p:sp>
    </p:spTree>
    <p:extLst>
      <p:ext uri="{BB962C8B-B14F-4D97-AF65-F5344CB8AC3E}">
        <p14:creationId xmlns:p14="http://schemas.microsoft.com/office/powerpoint/2010/main" val="1413089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сновы организации и управления в строительстве в 2-х частях. Часть 2. Учебник и практикум для СП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60" y="3645024"/>
            <a:ext cx="2164177"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6697" y="3645024"/>
            <a:ext cx="6589423" cy="3093154"/>
          </a:xfrm>
          <a:prstGeom prst="rect">
            <a:avLst/>
          </a:prstGeom>
        </p:spPr>
        <p:txBody>
          <a:bodyPr wrap="square">
            <a:spAutoFit/>
          </a:bodyPr>
          <a:lstStyle/>
          <a:p>
            <a:pPr algn="just"/>
            <a:r>
              <a:rPr lang="ru-RU" sz="1300" b="1" dirty="0" err="1"/>
              <a:t>Гусакова</a:t>
            </a:r>
            <a:r>
              <a:rPr lang="ru-RU" sz="1300" b="1" dirty="0"/>
              <a:t> Е. А. Основы организации и управления с строительстве в 2 ч. Ч. 2 : учебник и практикум для СПО / Е. А. </a:t>
            </a:r>
            <a:r>
              <a:rPr lang="ru-RU" sz="1300" b="1" dirty="0" err="1"/>
              <a:t>Гусакова</a:t>
            </a:r>
            <a:r>
              <a:rPr lang="ru-RU" sz="1300" b="1" dirty="0"/>
              <a:t>, А.С. Павлов. — Москва : Издательство </a:t>
            </a:r>
            <a:r>
              <a:rPr lang="ru-RU" sz="1300" b="1" dirty="0" err="1"/>
              <a:t>Юрайт</a:t>
            </a:r>
            <a:r>
              <a:rPr lang="ru-RU" sz="1300" b="1" dirty="0"/>
              <a:t>, 2020. — 318 с. —  (Профессиональное образование). </a:t>
            </a:r>
          </a:p>
          <a:p>
            <a:pPr algn="just"/>
            <a:endParaRPr lang="ru-RU" sz="1300" b="1" dirty="0"/>
          </a:p>
          <a:p>
            <a:pPr algn="just"/>
            <a:r>
              <a:rPr lang="ru-RU" sz="1300" dirty="0"/>
              <a:t>Предлагаемый учебник посвящен основам управления строительством простых и сложных объектов на различных стадиях жизненного цикла, с точки зрения всех основных участников инвестиционного процесса: инвесторов, застройщиков, заказчиков, подрядчиков, проектировщиков. Показывается применение теории управления проектами к строительным процессам на стадиях планирования, проектирования, строительства. Рассматриваются вопросы подготовки и организации строительно-монтажных и проектно-изыскательских работ, организации строительных площадок гражданских и промышленных строек. Впервые целостно рассмотрена организация эксплуатации, ремонтов, реконструкции, консервации и прекращения эксплуатации зданий и сооружений.</a:t>
            </a:r>
          </a:p>
        </p:txBody>
      </p:sp>
      <p:pic>
        <p:nvPicPr>
          <p:cNvPr id="28676" name="Picture 4" descr=" Гусакова Е.А. &quot;Основы организации и управления в строительстве в 2-х частях. Часть 1. Учебник и практикум для СПО&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98" y="260648"/>
            <a:ext cx="2095500" cy="30861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4676" y="192039"/>
            <a:ext cx="6678488" cy="3293209"/>
          </a:xfrm>
          <a:prstGeom prst="rect">
            <a:avLst/>
          </a:prstGeom>
        </p:spPr>
        <p:txBody>
          <a:bodyPr wrap="square">
            <a:spAutoFit/>
          </a:bodyPr>
          <a:lstStyle/>
          <a:p>
            <a:pPr algn="just"/>
            <a:r>
              <a:rPr lang="ru-RU" sz="1300" b="1" dirty="0" err="1"/>
              <a:t>Гусакова</a:t>
            </a:r>
            <a:r>
              <a:rPr lang="ru-RU" sz="1300" b="1" dirty="0"/>
              <a:t> Е</a:t>
            </a:r>
            <a:r>
              <a:rPr lang="ru-RU" sz="1300" b="1" dirty="0" smtClean="0"/>
              <a:t>. А</a:t>
            </a:r>
            <a:r>
              <a:rPr lang="ru-RU" sz="1300" b="1" dirty="0"/>
              <a:t>. Основы организации и управления в строительстве в 2-х ч. Часть 1 : учебник и практикум для СПО / Е</a:t>
            </a:r>
            <a:r>
              <a:rPr lang="ru-RU" sz="1300" b="1" dirty="0" smtClean="0"/>
              <a:t>. А</a:t>
            </a:r>
            <a:r>
              <a:rPr lang="ru-RU" sz="1300" b="1" dirty="0"/>
              <a:t>. </a:t>
            </a:r>
            <a:r>
              <a:rPr lang="ru-RU" sz="1300" b="1" dirty="0" err="1"/>
              <a:t>Гусакова</a:t>
            </a:r>
            <a:r>
              <a:rPr lang="ru-RU" sz="1300" b="1" dirty="0"/>
              <a:t>, А</a:t>
            </a:r>
            <a:r>
              <a:rPr lang="ru-RU" sz="1300" b="1" dirty="0" smtClean="0"/>
              <a:t>. С</a:t>
            </a:r>
            <a:r>
              <a:rPr lang="ru-RU" sz="1300" b="1" dirty="0"/>
              <a:t>. Павлов</a:t>
            </a:r>
            <a:r>
              <a:rPr lang="ru-RU" sz="1300" b="1" dirty="0" smtClean="0"/>
              <a:t>.</a:t>
            </a:r>
            <a:r>
              <a:rPr lang="ru-RU" sz="1300" b="1" dirty="0"/>
              <a:t> —</a:t>
            </a:r>
            <a:r>
              <a:rPr lang="ru-RU" sz="1300" b="1" dirty="0" smtClean="0"/>
              <a:t> </a:t>
            </a:r>
            <a:r>
              <a:rPr lang="ru-RU" sz="1300" b="1" dirty="0"/>
              <a:t>Москва : Издательство </a:t>
            </a:r>
            <a:r>
              <a:rPr lang="ru-RU" sz="1300" b="1" dirty="0" err="1"/>
              <a:t>Юрайт</a:t>
            </a:r>
            <a:r>
              <a:rPr lang="ru-RU" sz="1300" b="1" dirty="0"/>
              <a:t>, 2020</a:t>
            </a:r>
            <a:r>
              <a:rPr lang="ru-RU" sz="1300" b="1" dirty="0" smtClean="0"/>
              <a:t>. </a:t>
            </a:r>
            <a:r>
              <a:rPr lang="ru-RU" sz="1300" b="1" dirty="0"/>
              <a:t>—</a:t>
            </a:r>
            <a:r>
              <a:rPr lang="ru-RU" sz="1300" b="1" dirty="0" smtClean="0"/>
              <a:t> </a:t>
            </a:r>
            <a:r>
              <a:rPr lang="ru-RU" sz="1300" b="1" dirty="0"/>
              <a:t>258 с</a:t>
            </a:r>
            <a:r>
              <a:rPr lang="ru-RU" sz="1300" b="1" dirty="0" smtClean="0"/>
              <a:t>. </a:t>
            </a:r>
            <a:r>
              <a:rPr lang="ru-RU" sz="1300" b="1" dirty="0"/>
              <a:t>—</a:t>
            </a:r>
            <a:r>
              <a:rPr lang="ru-RU" sz="1300" b="1" dirty="0" smtClean="0"/>
              <a:t> </a:t>
            </a:r>
            <a:r>
              <a:rPr lang="ru-RU" sz="1300" b="1" dirty="0"/>
              <a:t>(Профессиональное образование</a:t>
            </a:r>
            <a:r>
              <a:rPr lang="ru-RU" sz="1300" dirty="0" smtClean="0"/>
              <a:t>).</a:t>
            </a:r>
          </a:p>
          <a:p>
            <a:pPr algn="just"/>
            <a:endParaRPr lang="ru-RU" sz="1300" dirty="0" smtClean="0"/>
          </a:p>
          <a:p>
            <a:pPr algn="just"/>
            <a:r>
              <a:rPr lang="ru-RU" sz="1300" dirty="0" smtClean="0"/>
              <a:t>Предлагаемый </a:t>
            </a:r>
            <a:r>
              <a:rPr lang="ru-RU" sz="1300" dirty="0"/>
              <a:t>учебник посвящен основам управления строительством простых и сложных объектов на различных стадиях жизненного цикла, с точки зрения всех основных участников инвестиционного процесса: инвесторов, застройщиков, заказчиков, подрядчиков, проектировщиков. Показывается применение теории управления проектами к строительным процессам на стадиях планирования, проектирования, строительства. Рассматриваются вопросы подготовки и организации строительно-монтажных и проектно-изыскательских работ, организации строительных площадок гражданских и промышленных строек. Впервые целостно рассмотрена организация эксплуатации, ремонтов, реконструкции, консервации и прекращения эксплуатации зданий и сооружений.</a:t>
            </a:r>
          </a:p>
        </p:txBody>
      </p:sp>
    </p:spTree>
    <p:extLst>
      <p:ext uri="{BB962C8B-B14F-4D97-AF65-F5344CB8AC3E}">
        <p14:creationId xmlns:p14="http://schemas.microsoft.com/office/powerpoint/2010/main" val="368676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Обложка книги ОСНОВЫ ОРГАНИЗАЦИИ И УПРАВЛЕНИЯ В СТРОИТЕЛЬСТВЕ Гусакова Е. А., Павлов А. С.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399"/>
            <a:ext cx="2483768" cy="372949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49236" y="290005"/>
            <a:ext cx="6589423" cy="3293209"/>
          </a:xfrm>
          <a:prstGeom prst="rect">
            <a:avLst/>
          </a:prstGeom>
        </p:spPr>
        <p:txBody>
          <a:bodyPr wrap="square">
            <a:spAutoFit/>
          </a:bodyPr>
          <a:lstStyle/>
          <a:p>
            <a:pPr algn="just"/>
            <a:r>
              <a:rPr lang="ru-RU" sz="1300" b="1" dirty="0" err="1"/>
              <a:t>Гусакова</a:t>
            </a:r>
            <a:r>
              <a:rPr lang="ru-RU" sz="1300" b="1" dirty="0"/>
              <a:t> Е. А.  Основы организации и управления в строительстве : учебник и практикум для СПО / Е. А. </a:t>
            </a:r>
            <a:r>
              <a:rPr lang="ru-RU" sz="1300" b="1" dirty="0" err="1"/>
              <a:t>Гусакова</a:t>
            </a:r>
            <a:r>
              <a:rPr lang="ru-RU" sz="1300" b="1" dirty="0"/>
              <a:t>, А. С. Павлов. — 2-е изд., </a:t>
            </a:r>
            <a:r>
              <a:rPr lang="ru-RU" sz="1300" b="1" dirty="0" err="1"/>
              <a:t>перераб</a:t>
            </a:r>
            <a:r>
              <a:rPr lang="ru-RU" sz="1300" b="1" dirty="0"/>
              <a:t>. и доп. — Москва : Издательство </a:t>
            </a:r>
            <a:r>
              <a:rPr lang="ru-RU" sz="1300" b="1" dirty="0" err="1"/>
              <a:t>Юрайт</a:t>
            </a:r>
            <a:r>
              <a:rPr lang="ru-RU" sz="1300" b="1" dirty="0"/>
              <a:t>, 2022. — 648 с. — (Профессиональное образование</a:t>
            </a:r>
            <a:r>
              <a:rPr lang="ru-RU" sz="1300" b="1" dirty="0" smtClean="0"/>
              <a:t>).</a:t>
            </a:r>
          </a:p>
          <a:p>
            <a:pPr algn="just"/>
            <a:endParaRPr lang="ru-RU" sz="1300" b="1" dirty="0"/>
          </a:p>
          <a:p>
            <a:pPr algn="just"/>
            <a:r>
              <a:rPr lang="ru-RU" sz="1300" dirty="0"/>
              <a:t>В курсе рассматриваются вопросы организации и управления, необходимые руководящему персоналу строительных и проектных фирм, служб заказчика, другим заинтересованным лицам. Подробно изучается организация основных этапов жизненного цикла строительного объекта от инвестиционного замысла до ликвидации.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Приводятся рекомендации и вспомогательные данные по курсовому проектированию. Во втором издании переработаны и дополнены некоторые темы, обновлены ссылки на документы и литературу.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9" y="3598277"/>
            <a:ext cx="1978584" cy="31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188907" y="4080345"/>
            <a:ext cx="6840760" cy="2246769"/>
          </a:xfrm>
          <a:prstGeom prst="rect">
            <a:avLst/>
          </a:prstGeom>
        </p:spPr>
        <p:txBody>
          <a:bodyPr wrap="square">
            <a:spAutoFit/>
          </a:bodyPr>
          <a:lstStyle/>
          <a:p>
            <a:pPr algn="just"/>
            <a:r>
              <a:rPr lang="ru-RU" sz="1400" b="1" dirty="0"/>
              <a:t>Меренков А. В.</a:t>
            </a:r>
            <a:r>
              <a:rPr lang="ru-RU" sz="1400" dirty="0"/>
              <a:t> </a:t>
            </a:r>
            <a:r>
              <a:rPr lang="ru-RU" sz="1400" b="1" dirty="0"/>
              <a:t>Современное малоэтажное жилище в учебном проектировании : учебное пособие для СПО / А. В. Меренков, Ю. С. Янковская. — 2-е изд., стер. — Санкт-Петербург : Лань, 2021. — 212 с. </a:t>
            </a:r>
            <a:endParaRPr lang="ru-RU" sz="1400" b="1" dirty="0" smtClean="0"/>
          </a:p>
          <a:p>
            <a:pPr algn="just"/>
            <a:endParaRPr lang="ru-RU" sz="1400" dirty="0"/>
          </a:p>
          <a:p>
            <a:pPr algn="just"/>
            <a:r>
              <a:rPr lang="ru-RU" sz="1400" dirty="0" smtClean="0"/>
              <a:t>Пособие </a:t>
            </a:r>
            <a:r>
              <a:rPr lang="ru-RU" sz="1400" dirty="0"/>
              <a:t>посвящено архитектурно-планировочному аспекту проектирования малоэтажного жилого дома. Освещает современные тенденции и их проявления в отечественной и зарубежной практике. Учебное пособие предназначено для студентов средних профессиональных учебных заведений, обучающихся по специальности «Архитектура».</a:t>
            </a:r>
          </a:p>
        </p:txBody>
      </p:sp>
    </p:spTree>
    <p:extLst>
      <p:ext uri="{BB962C8B-B14F-4D97-AF65-F5344CB8AC3E}">
        <p14:creationId xmlns:p14="http://schemas.microsoft.com/office/powerpoint/2010/main" val="2230091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ПЛАНИРОВАНИЕ НА ПРЕДПРИЯТИИ В СТРОИТЕЛЬНОЙ ОТРАСЛИ Под общ. ред. Гумба Х.М.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6" y="246449"/>
            <a:ext cx="2456697" cy="34640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5121" y="260648"/>
            <a:ext cx="6539367" cy="3323987"/>
          </a:xfrm>
          <a:prstGeom prst="rect">
            <a:avLst/>
          </a:prstGeom>
        </p:spPr>
        <p:txBody>
          <a:bodyPr wrap="square">
            <a:spAutoFit/>
          </a:bodyPr>
          <a:lstStyle/>
          <a:p>
            <a:pPr algn="just"/>
            <a:r>
              <a:rPr lang="ru-RU" sz="1400" b="1" dirty="0"/>
              <a:t>Планирование на предприятии в строительной отрасли : учебник и практикум для СПО  / под общей редакцией Х. М. </a:t>
            </a:r>
            <a:r>
              <a:rPr lang="ru-RU" sz="1400" b="1" dirty="0" err="1"/>
              <a:t>Гумба</a:t>
            </a:r>
            <a:r>
              <a:rPr lang="ru-RU" sz="1400" b="1" dirty="0"/>
              <a:t>. — Москва : Издательство </a:t>
            </a:r>
            <a:r>
              <a:rPr lang="ru-RU" sz="1400" b="1" dirty="0" err="1"/>
              <a:t>Юрайт</a:t>
            </a:r>
            <a:r>
              <a:rPr lang="ru-RU" sz="1400" b="1" dirty="0"/>
              <a:t>, 2022. — 253 с. — (Профессиональное образование). </a:t>
            </a:r>
            <a:endParaRPr lang="ru-RU" sz="1400" b="1" dirty="0" smtClean="0"/>
          </a:p>
          <a:p>
            <a:pPr algn="just"/>
            <a:endParaRPr lang="ru-RU" sz="1400" b="1" dirty="0"/>
          </a:p>
          <a:p>
            <a:pPr algn="just"/>
            <a:r>
              <a:rPr lang="ru-RU" sz="1400" dirty="0"/>
              <a:t>В учебнике систематизированы теоретические основы планирования на предприятии, обобщен отечественный опыт логического метода планирования материально-технического обеспечения, раскрыты основные этапы бизнес-планирования инвестиционно-строительного проекта. Приводятся разнообразные примеры планирования на предприятиях строительной отрасли: бизнес-планирование строительства жилого комплекса, планирование деятельности строительного предприятия, планирование производственной программы и бюджета строительного предприятия с учетом вероятностного фактора строительного производства и др.</a:t>
            </a:r>
          </a:p>
        </p:txBody>
      </p:sp>
      <p:pic>
        <p:nvPicPr>
          <p:cNvPr id="4" name="Picture 2" descr="Основы строительного производ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48" y="3789040"/>
            <a:ext cx="1957047" cy="293557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03280" y="3994438"/>
            <a:ext cx="6840760" cy="2246769"/>
          </a:xfrm>
          <a:prstGeom prst="rect">
            <a:avLst/>
          </a:prstGeom>
        </p:spPr>
        <p:txBody>
          <a:bodyPr wrap="square">
            <a:spAutoFit/>
          </a:bodyPr>
          <a:lstStyle/>
          <a:p>
            <a:pPr algn="just"/>
            <a:r>
              <a:rPr lang="ru-RU" sz="1400" b="1" dirty="0" err="1"/>
              <a:t>Федонов</a:t>
            </a:r>
            <a:r>
              <a:rPr lang="ru-RU" sz="1400" b="1" dirty="0"/>
              <a:t> А</a:t>
            </a:r>
            <a:r>
              <a:rPr lang="ru-RU" sz="1400" b="1" dirty="0" smtClean="0"/>
              <a:t>. И</a:t>
            </a:r>
            <a:r>
              <a:rPr lang="ru-RU" sz="1400" b="1" dirty="0"/>
              <a:t>. Основы строительного производства : учебное пособие / А</a:t>
            </a:r>
            <a:r>
              <a:rPr lang="ru-RU" sz="1400" b="1" dirty="0" smtClean="0"/>
              <a:t>. И</a:t>
            </a:r>
            <a:r>
              <a:rPr lang="ru-RU" sz="1400" b="1" dirty="0"/>
              <a:t>. </a:t>
            </a:r>
            <a:r>
              <a:rPr lang="ru-RU" sz="1400" b="1" dirty="0" err="1"/>
              <a:t>Федонов</a:t>
            </a:r>
            <a:r>
              <a:rPr lang="ru-RU" sz="1400" b="1" dirty="0"/>
              <a:t>, Р</a:t>
            </a:r>
            <a:r>
              <a:rPr lang="ru-RU" sz="1400" b="1" dirty="0" smtClean="0"/>
              <a:t>. А</a:t>
            </a:r>
            <a:r>
              <a:rPr lang="ru-RU" sz="1400" b="1" dirty="0"/>
              <a:t>. </a:t>
            </a:r>
            <a:r>
              <a:rPr lang="ru-RU" sz="1400" b="1" dirty="0" err="1"/>
              <a:t>Федонов</a:t>
            </a:r>
            <a:r>
              <a:rPr lang="ru-RU" sz="1400" b="1" dirty="0"/>
              <a:t>. — Москва : </a:t>
            </a:r>
            <a:r>
              <a:rPr lang="ru-RU" sz="1400" b="1" dirty="0" err="1"/>
              <a:t>КноРус</a:t>
            </a:r>
            <a:r>
              <a:rPr lang="ru-RU" sz="1400" b="1" dirty="0"/>
              <a:t>, 2022. — 316 с. — (Среднее профессиональное образование). </a:t>
            </a:r>
            <a:endParaRPr lang="ru-RU" sz="1400" b="1" dirty="0" smtClean="0"/>
          </a:p>
          <a:p>
            <a:pPr algn="just"/>
            <a:endParaRPr lang="ru-RU" sz="1400" dirty="0"/>
          </a:p>
          <a:p>
            <a:pPr algn="just"/>
            <a:r>
              <a:rPr lang="ru-RU" sz="1400" dirty="0"/>
              <a:t>Дает теоретические, правовые, технические знания в области строительного производства. Особое внимание обращено на внедрение эффективных орудий труда, материалов и технологических процессов, замену и модернизацию морально устаревших машин и агрегатов, создание систем машин для комплексной механизации и автоматизации тяжелых и трудоемких производственных процессов.</a:t>
            </a:r>
          </a:p>
        </p:txBody>
      </p:sp>
    </p:spTree>
    <p:extLst>
      <p:ext uri="{BB962C8B-B14F-4D97-AF65-F5344CB8AC3E}">
        <p14:creationId xmlns:p14="http://schemas.microsoft.com/office/powerpoint/2010/main" val="1845513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Казаков Ю. Н., Мороз А. М., Захаров В. П. - Технология возведения зда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2756"/>
            <a:ext cx="2066234"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188640"/>
            <a:ext cx="6748806" cy="2893100"/>
          </a:xfrm>
          <a:prstGeom prst="rect">
            <a:avLst/>
          </a:prstGeom>
        </p:spPr>
        <p:txBody>
          <a:bodyPr wrap="square">
            <a:spAutoFit/>
          </a:bodyPr>
          <a:lstStyle/>
          <a:p>
            <a:pPr algn="just"/>
            <a:r>
              <a:rPr lang="ru-RU" sz="1400" b="1" dirty="0"/>
              <a:t>Казаков Ю. Н.</a:t>
            </a:r>
            <a:r>
              <a:rPr lang="ru-RU" sz="1400" dirty="0"/>
              <a:t> </a:t>
            </a:r>
            <a:r>
              <a:rPr lang="ru-RU" sz="1400" b="1" dirty="0"/>
              <a:t>Технология возведения зданий : учебное пособие для СПО / Ю. Н. Казаков, А. М. Мороз, В. П. Захаров. — 2-е изд., стер. — Санкт-Петербург : Лань, 2021. — 256 с. — (Среднее профессиональное образование</a:t>
            </a:r>
            <a:r>
              <a:rPr lang="ru-RU" sz="1400" b="1" dirty="0" smtClean="0"/>
              <a:t>).</a:t>
            </a:r>
          </a:p>
          <a:p>
            <a:pPr algn="just"/>
            <a:endParaRPr lang="ru-RU" sz="1400" dirty="0"/>
          </a:p>
          <a:p>
            <a:pPr algn="just"/>
            <a:r>
              <a:rPr lang="ru-RU" sz="1400" dirty="0"/>
              <a:t>Курс лекций содержит основные сведения об организации строительства, всех этапах строительных процессов и технологий, нормативной и проектной документации, технологии монтажа строительных конструкций, средствах механизации и автоматизации строительных работ, приемах выполнения монтажных операций, возведении зданий и сооружений из различных материалов. В книге изложены новые энергосберегающие, экономичные и высокоскоростные методы строительства в России. </a:t>
            </a:r>
          </a:p>
        </p:txBody>
      </p:sp>
      <p:pic>
        <p:nvPicPr>
          <p:cNvPr id="6" name="Picture 2" descr="Белецкий Б. Ф. - Строительные машины и оборудов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717032"/>
            <a:ext cx="2018164" cy="297175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86000" y="3861049"/>
            <a:ext cx="6750496" cy="2031325"/>
          </a:xfrm>
          <a:prstGeom prst="rect">
            <a:avLst/>
          </a:prstGeom>
        </p:spPr>
        <p:txBody>
          <a:bodyPr wrap="square">
            <a:spAutoFit/>
          </a:bodyPr>
          <a:lstStyle/>
          <a:p>
            <a:pPr algn="just"/>
            <a:r>
              <a:rPr lang="ru-RU" sz="1400" b="1" dirty="0"/>
              <a:t>Белецкий Б. Ф.</a:t>
            </a:r>
            <a:r>
              <a:rPr lang="ru-RU" sz="1400" dirty="0"/>
              <a:t> </a:t>
            </a:r>
            <a:r>
              <a:rPr lang="ru-RU" sz="1400" b="1" dirty="0"/>
              <a:t>Строительные машины и оборудование : учебное пособие для </a:t>
            </a:r>
            <a:r>
              <a:rPr lang="ru-RU" sz="1400" b="1" dirty="0" err="1"/>
              <a:t>спо</a:t>
            </a:r>
            <a:r>
              <a:rPr lang="ru-RU" sz="1400" b="1" dirty="0"/>
              <a:t> / Б. Ф. Белецкий. — 2-е изд., стер. — Санкт-Петербург : Лань, 2021. — 608 с. — (Среднее профессиональное образование</a:t>
            </a:r>
            <a:r>
              <a:rPr lang="ru-RU" sz="1400" b="1" dirty="0" smtClean="0"/>
              <a:t>).</a:t>
            </a:r>
          </a:p>
          <a:p>
            <a:pPr algn="just"/>
            <a:endParaRPr lang="ru-RU" sz="1400" b="1" dirty="0"/>
          </a:p>
          <a:p>
            <a:pPr algn="just"/>
            <a:r>
              <a:rPr lang="ru-RU" sz="1400" dirty="0"/>
              <a:t>В учебном пособии дано описание строительных машин и оборудования: машины для земляных, дорожных, свайных, бетонных и железобетонных работ, грузоподъемные машины и оборудование для монтажных работ. Даны рекомендации по выбору и комплектации машин для комплексной механизации строительства. </a:t>
            </a:r>
          </a:p>
        </p:txBody>
      </p:sp>
    </p:spTree>
    <p:extLst>
      <p:ext uri="{BB962C8B-B14F-4D97-AF65-F5344CB8AC3E}">
        <p14:creationId xmlns:p14="http://schemas.microsoft.com/office/powerpoint/2010/main" val="3235014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znanium.com/cover/1216/1216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40" y="188640"/>
            <a:ext cx="2018164" cy="286948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56858" y="188640"/>
            <a:ext cx="6552728" cy="2677656"/>
          </a:xfrm>
          <a:prstGeom prst="rect">
            <a:avLst/>
          </a:prstGeom>
        </p:spPr>
        <p:txBody>
          <a:bodyPr wrap="square">
            <a:spAutoFit/>
          </a:bodyPr>
          <a:lstStyle/>
          <a:p>
            <a:pPr algn="just"/>
            <a:r>
              <a:rPr lang="ru-RU" sz="1400" b="1" dirty="0" err="1"/>
              <a:t>Сокова</a:t>
            </a:r>
            <a:r>
              <a:rPr lang="ru-RU" sz="1400" b="1" dirty="0"/>
              <a:t> С. Д. Основы технологии и организации строительно-монтажных работ : учебник / С. Д. </a:t>
            </a:r>
            <a:r>
              <a:rPr lang="ru-RU" sz="1400" b="1" dirty="0" err="1"/>
              <a:t>Сокова</a:t>
            </a:r>
            <a:r>
              <a:rPr lang="ru-RU" sz="1400" b="1" dirty="0"/>
              <a:t>. — Москва : НИЦ ИНФРА-М, 2021. — 208 с. — (Среднее профессиональное образование</a:t>
            </a:r>
            <a:r>
              <a:rPr lang="ru-RU" sz="1400" b="1" dirty="0" smtClean="0"/>
              <a:t>).</a:t>
            </a:r>
          </a:p>
          <a:p>
            <a:pPr algn="just"/>
            <a:endParaRPr lang="ru-RU" sz="1400" dirty="0"/>
          </a:p>
          <a:p>
            <a:pPr algn="just"/>
            <a:r>
              <a:rPr lang="ru-RU" sz="1400" dirty="0"/>
              <a:t>В учебнике изложены основы технологии и организации производства общестроительных, монтажных и специальных работ, выполняемых при прокладке сетей и возведении зданий и сооружений различного назначения, освещены способы открытой и закрытой прокладки трубопроводов, устройства переходов через различные препятствия, монтажа зданий, сооружений и технологического оборудования. Рассмотрена специфика производства работ в зимнее время, а также в особых природных и климатических условиях. </a:t>
            </a:r>
          </a:p>
        </p:txBody>
      </p:sp>
      <p:pic>
        <p:nvPicPr>
          <p:cNvPr id="6" name="Picture 2" descr="https://znanium.com/cover/1836/18361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32" y="3728741"/>
            <a:ext cx="2023472" cy="288344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25121" y="3750008"/>
            <a:ext cx="6539368" cy="2677656"/>
          </a:xfrm>
          <a:prstGeom prst="rect">
            <a:avLst/>
          </a:prstGeom>
        </p:spPr>
        <p:txBody>
          <a:bodyPr wrap="square">
            <a:spAutoFit/>
          </a:bodyPr>
          <a:lstStyle/>
          <a:p>
            <a:pPr algn="just"/>
            <a:r>
              <a:rPr lang="ru-RU" sz="1400" b="1" dirty="0"/>
              <a:t>Лебедев В. М.</a:t>
            </a:r>
            <a:r>
              <a:rPr lang="ru-RU" sz="1400" dirty="0"/>
              <a:t> </a:t>
            </a:r>
            <a:r>
              <a:rPr lang="ru-RU" sz="1400" b="1" dirty="0"/>
              <a:t>Основы производства в строительстве : учебное пособие / В. М. Лебедев. —</a:t>
            </a:r>
            <a:r>
              <a:rPr lang="ru-RU" sz="1400" b="1" dirty="0" smtClean="0"/>
              <a:t> </a:t>
            </a:r>
            <a:r>
              <a:rPr lang="ru-RU" sz="1400" b="1" dirty="0"/>
              <a:t>Москва ; Вологда : Инфра-Инженерия, 2021. —</a:t>
            </a:r>
            <a:r>
              <a:rPr lang="ru-RU" sz="1400" b="1" dirty="0" smtClean="0"/>
              <a:t> </a:t>
            </a:r>
            <a:r>
              <a:rPr lang="ru-RU" sz="1400" b="1" dirty="0"/>
              <a:t>248 с. </a:t>
            </a:r>
            <a:endParaRPr lang="ru-RU" sz="1400" b="1" dirty="0" smtClean="0"/>
          </a:p>
          <a:p>
            <a:pPr algn="just"/>
            <a:endParaRPr lang="ru-RU" sz="1400" dirty="0"/>
          </a:p>
          <a:p>
            <a:pPr algn="just"/>
            <a:r>
              <a:rPr lang="ru-RU" sz="1400" dirty="0"/>
              <a:t>Приведены сведения об основах строительного производства. Рассмотрены технологические процессы проведения общестроительных и монтажных работ с обеспечением требований охраны труда и окружающей среды. Освещены состав и содержание проектов организации строительства и проектов производства работ. Изложена методика проектирования технологических карт, строительных генеральных планов, календарных и сетевых графиков, приведена терминология.</a:t>
            </a:r>
          </a:p>
        </p:txBody>
      </p:sp>
    </p:spTree>
    <p:extLst>
      <p:ext uri="{BB962C8B-B14F-4D97-AF65-F5344CB8AC3E}">
        <p14:creationId xmlns:p14="http://schemas.microsoft.com/office/powerpoint/2010/main" val="2377696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08720"/>
            <a:ext cx="8784976" cy="3785652"/>
          </a:xfrm>
          <a:prstGeom prst="rect">
            <a:avLst/>
          </a:prstGeom>
        </p:spPr>
        <p:txBody>
          <a:bodyPr wrap="square">
            <a:spAutoFit/>
          </a:bodyPr>
          <a:lstStyle/>
          <a:p>
            <a:pPr algn="ctr"/>
            <a:r>
              <a:rPr lang="ru-RU" sz="4800" b="1" dirty="0" smtClean="0"/>
              <a:t>ПМ.03 </a:t>
            </a:r>
          </a:p>
          <a:p>
            <a:pPr algn="ctr"/>
            <a:r>
              <a:rPr lang="ru-RU" sz="4800" b="1" dirty="0" smtClean="0"/>
              <a:t>ВЫПОЛНЕНИЕ РАБОТ ПО ОДНОЙ ИЛИ НЕСКОЛЬКИМ ПРОФЕССИЯМ, ДОЛЖНОСТЯМ СЛУЖАЩИХ</a:t>
            </a:r>
            <a:endParaRPr lang="ru-RU" sz="4800" b="1" dirty="0"/>
          </a:p>
        </p:txBody>
      </p:sp>
    </p:spTree>
    <p:extLst>
      <p:ext uri="{BB962C8B-B14F-4D97-AF65-F5344CB8AC3E}">
        <p14:creationId xmlns:p14="http://schemas.microsoft.com/office/powerpoint/2010/main" val="1999314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нженерная графика для строител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62" y="238006"/>
            <a:ext cx="1947858" cy="292178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04864" y="260647"/>
            <a:ext cx="6831632" cy="2677656"/>
          </a:xfrm>
          <a:prstGeom prst="rect">
            <a:avLst/>
          </a:prstGeom>
        </p:spPr>
        <p:txBody>
          <a:bodyPr wrap="square">
            <a:spAutoFit/>
          </a:bodyPr>
          <a:lstStyle/>
          <a:p>
            <a:pPr algn="just"/>
            <a:r>
              <a:rPr lang="ru-RU" sz="1400" b="1" dirty="0"/>
              <a:t>Георгиевский О. В.</a:t>
            </a:r>
            <a:r>
              <a:rPr lang="ru-RU" sz="1400" dirty="0"/>
              <a:t> </a:t>
            </a:r>
            <a:r>
              <a:rPr lang="ru-RU" sz="1400" b="1" dirty="0"/>
              <a:t>Инженерная графика для строителей : учебник / О. В. Георгиевский. —</a:t>
            </a:r>
            <a:r>
              <a:rPr lang="ru-RU" sz="1400" b="1" dirty="0" smtClean="0"/>
              <a:t> </a:t>
            </a:r>
            <a:r>
              <a:rPr lang="ru-RU" sz="1400" b="1" dirty="0"/>
              <a:t>Москва : </a:t>
            </a:r>
            <a:r>
              <a:rPr lang="ru-RU" sz="1400" b="1" dirty="0" err="1"/>
              <a:t>Кнорус</a:t>
            </a:r>
            <a:r>
              <a:rPr lang="ru-RU" sz="1400" b="1" dirty="0"/>
              <a:t>, 2022. —</a:t>
            </a:r>
            <a:r>
              <a:rPr lang="ru-RU" sz="1400" b="1" dirty="0" smtClean="0"/>
              <a:t> </a:t>
            </a:r>
            <a:r>
              <a:rPr lang="ru-RU" sz="1400" b="1" dirty="0"/>
              <a:t>220 с. — (Среднее профессиональное образование</a:t>
            </a:r>
            <a:r>
              <a:rPr lang="ru-RU" sz="1400" b="1" dirty="0" smtClean="0"/>
              <a:t>).</a:t>
            </a:r>
          </a:p>
          <a:p>
            <a:pPr algn="just"/>
            <a:endParaRPr lang="ru-RU" sz="1400" dirty="0"/>
          </a:p>
          <a:p>
            <a:pPr algn="just"/>
            <a:r>
              <a:rPr lang="ru-RU" sz="1400" dirty="0"/>
              <a:t>Изложена методика инженерного и строительного черчения, приведены приемы построения некоторых наглядных изображений. Указаны единые современные требования стандартов СПДС и ЕСКД по содержанию и графическому оформлению архитектурно-строительных чертежей зданий. Даны сведения о необходимых инструментах и приспособлениях, облегчающих выполнение чертежей. Курс инженерной графики рассматривается применительно ко всем группам строительных специальностей.</a:t>
            </a:r>
            <a:r>
              <a:rPr lang="ru-RU" sz="1400" dirty="0" smtClean="0"/>
              <a:t> </a:t>
            </a:r>
            <a:endParaRPr lang="ru-RU" sz="1400"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28" y="3429000"/>
            <a:ext cx="194785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04864" y="3889501"/>
            <a:ext cx="6831632" cy="2031325"/>
          </a:xfrm>
          <a:prstGeom prst="rect">
            <a:avLst/>
          </a:prstGeom>
        </p:spPr>
        <p:txBody>
          <a:bodyPr wrap="square">
            <a:spAutoFit/>
          </a:bodyPr>
          <a:lstStyle/>
          <a:p>
            <a:pPr algn="just"/>
            <a:r>
              <a:rPr lang="ru-RU" sz="1400" b="1" dirty="0"/>
              <a:t>Куликов В. П.</a:t>
            </a:r>
            <a:r>
              <a:rPr lang="ru-RU" sz="1400" dirty="0"/>
              <a:t> </a:t>
            </a:r>
            <a:r>
              <a:rPr lang="ru-RU" sz="1400" b="1" dirty="0"/>
              <a:t>Инженерная графика : учебник / В.П. Куликов. — Москва : </a:t>
            </a:r>
            <a:r>
              <a:rPr lang="ru-RU" sz="1400" b="1" dirty="0" err="1"/>
              <a:t>КноРус</a:t>
            </a:r>
            <a:r>
              <a:rPr lang="ru-RU" sz="1400" b="1" dirty="0"/>
              <a:t>, 2022. — 284 с. — (Среднее профессиональное образование). </a:t>
            </a:r>
            <a:endParaRPr lang="ru-RU" sz="1400" b="1" dirty="0" smtClean="0"/>
          </a:p>
          <a:p>
            <a:pPr algn="just"/>
            <a:endParaRPr lang="ru-RU" sz="1400" b="1" dirty="0"/>
          </a:p>
          <a:p>
            <a:pPr algn="just"/>
            <a:r>
              <a:rPr lang="ru-RU" sz="14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p>
        </p:txBody>
      </p:sp>
    </p:spTree>
    <p:extLst>
      <p:ext uri="{BB962C8B-B14F-4D97-AF65-F5344CB8AC3E}">
        <p14:creationId xmlns:p14="http://schemas.microsoft.com/office/powerpoint/2010/main" val="830527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8" y="167207"/>
            <a:ext cx="2108362" cy="329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260648"/>
            <a:ext cx="6768752" cy="3108543"/>
          </a:xfrm>
          <a:prstGeom prst="rect">
            <a:avLst/>
          </a:prstGeom>
        </p:spPr>
        <p:txBody>
          <a:bodyPr wrap="square">
            <a:spAutoFit/>
          </a:bodyPr>
          <a:lstStyle/>
          <a:p>
            <a:pPr algn="just"/>
            <a:r>
              <a:rPr lang="ru-RU" sz="1400" b="1" dirty="0"/>
              <a:t>Константинов А. В.</a:t>
            </a:r>
            <a:r>
              <a:rPr lang="ru-RU" sz="1400" i="1" dirty="0"/>
              <a:t> </a:t>
            </a:r>
            <a:r>
              <a:rPr lang="ru-RU" sz="1400" b="1" dirty="0"/>
              <a:t> Начертательная геометрия : учебное пособие для СПО / А. В. Константинов. — Москва : Издательство </a:t>
            </a:r>
            <a:r>
              <a:rPr lang="ru-RU" sz="1400" b="1" dirty="0" err="1"/>
              <a:t>Юрайт</a:t>
            </a:r>
            <a:r>
              <a:rPr lang="ru-RU" sz="1400" b="1" dirty="0"/>
              <a:t>, 2022. — 389 с. — (Профессиональное образование). </a:t>
            </a:r>
            <a:endParaRPr lang="ru-RU" sz="1400" b="1" dirty="0" smtClean="0"/>
          </a:p>
          <a:p>
            <a:pPr algn="just"/>
            <a:endParaRPr lang="ru-RU" sz="1400" b="1" dirty="0"/>
          </a:p>
          <a:p>
            <a:pPr algn="just"/>
            <a:r>
              <a:rPr lang="ru-RU" sz="1400" dirty="0"/>
              <a:t>Учебный материал по дисциплине «Начертательная геометрия» изложен в форме курса лекций, которые были прочитаны автором в Московском педагогическом государственном университете на художественно-графическом факультете в 1990—2015 гг. Учебный материал объясняется очень подробно, в виде лекций-рассказов, с большим количеством примеров, иллюстраций. Автор поставил цель по возможности сократить математические выкладки, доказательства, формулы и рассказать содержание предмета так, чтобы оно могло быть понято учащимися гуманитарных специальностей, не имеющих углубленной математической подготовки. </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2" y="3314700"/>
            <a:ext cx="2119248" cy="331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40868" y="3645024"/>
            <a:ext cx="6678488" cy="2462213"/>
          </a:xfrm>
          <a:prstGeom prst="rect">
            <a:avLst/>
          </a:prstGeom>
        </p:spPr>
        <p:txBody>
          <a:bodyPr wrap="square">
            <a:spAutoFit/>
          </a:bodyPr>
          <a:lstStyle/>
          <a:p>
            <a:pPr algn="just"/>
            <a:r>
              <a:rPr lang="ru-RU" sz="1400" b="1" dirty="0"/>
              <a:t>Константинов А. В.</a:t>
            </a:r>
            <a:r>
              <a:rPr lang="ru-RU" sz="1400" i="1" dirty="0"/>
              <a:t> </a:t>
            </a:r>
            <a:r>
              <a:rPr lang="ru-RU" sz="1400" dirty="0"/>
              <a:t> </a:t>
            </a:r>
            <a:r>
              <a:rPr lang="ru-RU" sz="1400" b="1" dirty="0"/>
              <a:t>Начертательная геометрия. Сборник заданий : учебное пособие для СПО / А. В. Константинов. — 2-е изд., </a:t>
            </a:r>
            <a:r>
              <a:rPr lang="ru-RU" sz="1400" b="1" dirty="0" err="1"/>
              <a:t>испр</a:t>
            </a:r>
            <a:r>
              <a:rPr lang="ru-RU" sz="1400" b="1" dirty="0"/>
              <a:t>. и доп. — Москва : Издательство </a:t>
            </a:r>
            <a:r>
              <a:rPr lang="ru-RU" sz="1400" b="1" dirty="0" err="1"/>
              <a:t>Юрайт</a:t>
            </a:r>
            <a:r>
              <a:rPr lang="ru-RU" sz="1400" b="1" dirty="0"/>
              <a:t>, 2022. — 623 с. — (Профессиональное образование). </a:t>
            </a:r>
            <a:endParaRPr lang="ru-RU" sz="1400" b="1" dirty="0" smtClean="0"/>
          </a:p>
          <a:p>
            <a:pPr algn="just"/>
            <a:endParaRPr lang="ru-RU" sz="1400" dirty="0"/>
          </a:p>
          <a:p>
            <a:pPr algn="just"/>
            <a:r>
              <a:rPr lang="ru-RU" sz="1400" dirty="0"/>
              <a:t>Вашему вниманию предлагается сборник индивидуальных заданий по начертательной геометрии, содержащий 25 вариантов с 12 заданиями в каждом. Графические условия задач размещены на страницах таким образом, что позволяют решать задачи непосредственно в книге, превращая ее в рабочую тетрадь, или на ксерокопиях заданий. Издание отражает основные темы курса «Ортогональные проекции». </a:t>
            </a:r>
          </a:p>
        </p:txBody>
      </p:sp>
    </p:spTree>
    <p:extLst>
      <p:ext uri="{BB962C8B-B14F-4D97-AF65-F5344CB8AC3E}">
        <p14:creationId xmlns:p14="http://schemas.microsoft.com/office/powerpoint/2010/main" val="209308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22" y="260648"/>
            <a:ext cx="20749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58847"/>
            <a:ext cx="6840760" cy="3539430"/>
          </a:xfrm>
          <a:prstGeom prst="rect">
            <a:avLst/>
          </a:prstGeom>
        </p:spPr>
        <p:txBody>
          <a:bodyPr wrap="square">
            <a:spAutoFit/>
          </a:bodyPr>
          <a:lstStyle/>
          <a:p>
            <a:pPr algn="just"/>
            <a:r>
              <a:rPr lang="ru-RU" sz="1400" b="1" dirty="0"/>
              <a:t>Шевченко Д</a:t>
            </a:r>
            <a:r>
              <a:rPr lang="ru-RU" sz="1400" b="1" dirty="0" smtClean="0"/>
              <a:t>. А</a:t>
            </a:r>
            <a:r>
              <a:rPr lang="ru-RU" sz="1400" b="1" dirty="0"/>
              <a:t>.</a:t>
            </a:r>
            <a:r>
              <a:rPr lang="ru-RU" sz="1400" dirty="0"/>
              <a:t> </a:t>
            </a:r>
            <a:r>
              <a:rPr lang="ru-RU" sz="1400" b="1" dirty="0"/>
              <a:t>Изображение архитектурного замысла при проектировании средствами архитектурной графики. Архитектурный шрифт «Зодчий» : учебно-методическое </a:t>
            </a:r>
            <a:r>
              <a:rPr lang="ru-RU" sz="1400" b="1" dirty="0" smtClean="0"/>
              <a:t>пособие</a:t>
            </a:r>
            <a:r>
              <a:rPr lang="ru-RU" sz="1400" b="1" dirty="0"/>
              <a:t> </a:t>
            </a:r>
            <a:r>
              <a:rPr lang="ru-RU" sz="1400" b="1" dirty="0" smtClean="0"/>
              <a:t>/ Д. А. Шевченко. </a:t>
            </a:r>
            <a:r>
              <a:rPr lang="ru-RU" sz="1400" b="1" dirty="0"/>
              <a:t>—</a:t>
            </a:r>
            <a:r>
              <a:rPr lang="ru-RU" sz="1400" b="1" dirty="0" smtClean="0"/>
              <a:t> </a:t>
            </a:r>
            <a:r>
              <a:rPr lang="ru-RU" sz="1400" b="1" dirty="0"/>
              <a:t>Санкт-Петербург : Лань, 2021. — 92 с.: ил</a:t>
            </a:r>
            <a:r>
              <a:rPr lang="ru-RU" sz="1400" b="1" dirty="0" smtClean="0"/>
              <a:t>.</a:t>
            </a:r>
          </a:p>
          <a:p>
            <a:pPr algn="just"/>
            <a:endParaRPr lang="ru-RU" sz="1400" dirty="0" smtClean="0"/>
          </a:p>
          <a:p>
            <a:pPr algn="just"/>
            <a:r>
              <a:rPr lang="ru-RU" sz="1400" dirty="0" smtClean="0"/>
              <a:t>Цель </a:t>
            </a:r>
            <a:r>
              <a:rPr lang="ru-RU" sz="1400" dirty="0"/>
              <a:t>пособия — дать рекомендации и правила построения архитектурного шрифта «Зодчий» при выполнении практической работы № 1 по Разделу 1 «Изображение архитектурного замысла при проектировании средствами архитектурной графики» МДК 01.01 «Изображение архитектурного замысла при проектировании» ПМ 01 «Проектирование объектов архитектурной среды»; работ по учебной практике УП 01.01 по архитектурной графике. Архитектурный шрифт «Зодчий» используется также при выполнении надписей (названия темы) курсовых проектов по МДК 01.03 «Начальное архитектурное проектирование» и МДК 01.06 «Архитектурное проектирование» ПМ 01 «Проектирование объектов архитектурной среды».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2" y="3598277"/>
            <a:ext cx="2074912" cy="31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88907" y="4080345"/>
            <a:ext cx="6840760" cy="2246769"/>
          </a:xfrm>
          <a:prstGeom prst="rect">
            <a:avLst/>
          </a:prstGeom>
        </p:spPr>
        <p:txBody>
          <a:bodyPr wrap="square">
            <a:spAutoFit/>
          </a:bodyPr>
          <a:lstStyle/>
          <a:p>
            <a:pPr algn="just"/>
            <a:r>
              <a:rPr lang="ru-RU" sz="1400" b="1" dirty="0"/>
              <a:t>Меренков А. В.</a:t>
            </a:r>
            <a:r>
              <a:rPr lang="ru-RU" sz="1400" dirty="0"/>
              <a:t> </a:t>
            </a:r>
            <a:r>
              <a:rPr lang="ru-RU" sz="1400" b="1" dirty="0"/>
              <a:t>Современное малоэтажное жилище в учебном проектировании : учебное пособие для СПО / А. В. Меренков, Ю. С. Янковская. — 2-е изд., стер. — Санкт-Петербург : Лань, 2021. — 212 с. </a:t>
            </a:r>
            <a:endParaRPr lang="ru-RU" sz="1400" b="1" dirty="0" smtClean="0"/>
          </a:p>
          <a:p>
            <a:pPr algn="just"/>
            <a:endParaRPr lang="ru-RU" sz="1400" dirty="0"/>
          </a:p>
          <a:p>
            <a:pPr algn="just"/>
            <a:r>
              <a:rPr lang="ru-RU" sz="1400" dirty="0" smtClean="0"/>
              <a:t>Пособие </a:t>
            </a:r>
            <a:r>
              <a:rPr lang="ru-RU" sz="1400" dirty="0"/>
              <a:t>посвящено архитектурно-планировочному аспекту проектирования малоэтажного жилого дома. Освещает современные тенденции и их проявления в отечественной и зарубежной практике. Учебное пособие предназначено для студентов средних профессиональных учебных заведений, обучающихся по специальности «Архитектура».</a:t>
            </a:r>
          </a:p>
        </p:txBody>
      </p:sp>
    </p:spTree>
    <p:extLst>
      <p:ext uri="{BB962C8B-B14F-4D97-AF65-F5344CB8AC3E}">
        <p14:creationId xmlns:p14="http://schemas.microsoft.com/office/powerpoint/2010/main" val="129260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76088"/>
            <a:ext cx="1954503" cy="289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94185" y="332656"/>
            <a:ext cx="6670303" cy="2031325"/>
          </a:xfrm>
          <a:prstGeom prst="rect">
            <a:avLst/>
          </a:prstGeom>
        </p:spPr>
        <p:txBody>
          <a:bodyPr wrap="square">
            <a:spAutoFit/>
          </a:bodyPr>
          <a:lstStyle/>
          <a:p>
            <a:pPr algn="just"/>
            <a:r>
              <a:rPr lang="ru-RU" sz="1400" b="1" dirty="0" err="1"/>
              <a:t>Короев</a:t>
            </a:r>
            <a:r>
              <a:rPr lang="ru-RU" sz="1400" b="1" dirty="0"/>
              <a:t> Ю. И. Начертательная геометрия : учебник / Ю. И. </a:t>
            </a:r>
            <a:r>
              <a:rPr lang="ru-RU" sz="1400" b="1" dirty="0" err="1"/>
              <a:t>Короев</a:t>
            </a:r>
            <a:r>
              <a:rPr lang="ru-RU" sz="1400" b="1" dirty="0"/>
              <a:t>. — Москва : </a:t>
            </a:r>
            <a:r>
              <a:rPr lang="ru-RU" sz="1400" b="1" dirty="0" err="1"/>
              <a:t>КноРус</a:t>
            </a:r>
            <a:r>
              <a:rPr lang="ru-RU" sz="1400" b="1" dirty="0"/>
              <a:t>, 2021. — 422 с. — (Среднее профессиональное образование). </a:t>
            </a:r>
            <a:endParaRPr lang="ru-RU" sz="1400" b="1" dirty="0" smtClean="0"/>
          </a:p>
          <a:p>
            <a:pPr algn="just"/>
            <a:endParaRPr lang="ru-RU" sz="1400" dirty="0"/>
          </a:p>
          <a:p>
            <a:pPr algn="just"/>
            <a:r>
              <a:rPr lang="ru-RU" sz="1400" dirty="0"/>
              <a:t>Изложены теоретические основы и практическое приложение методов изображений, которые применяются в архитектурном проектировании: ортогональные проекции, аксонометрия, перспектива и приемы построения теней в этих проекциях. Содержит вопросы для самопроверки и задачи с примерами решений.</a:t>
            </a:r>
          </a:p>
        </p:txBody>
      </p:sp>
      <p:pic>
        <p:nvPicPr>
          <p:cNvPr id="4"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5" y="3326132"/>
            <a:ext cx="2259636" cy="35318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94185" y="3118606"/>
            <a:ext cx="6787878" cy="3754874"/>
          </a:xfrm>
          <a:prstGeom prst="rect">
            <a:avLst/>
          </a:prstGeom>
        </p:spPr>
        <p:txBody>
          <a:bodyPr wrap="square">
            <a:spAutoFit/>
          </a:bodyPr>
          <a:lstStyle/>
          <a:p>
            <a:pPr algn="just"/>
            <a:r>
              <a:rPr lang="ru-RU" sz="1400" b="1" dirty="0"/>
              <a:t>Хейфец А. Л.  Инженерная графика для строителей : учебник для СПО / А. Л. Хейфец, В. Н. Васильева, И. В. </a:t>
            </a:r>
            <a:r>
              <a:rPr lang="ru-RU" sz="1400" b="1" dirty="0" err="1"/>
              <a:t>Буторина</a:t>
            </a:r>
            <a:r>
              <a:rPr lang="ru-RU" sz="1400" b="1" dirty="0"/>
              <a:t>. — 2-е изд., </a:t>
            </a:r>
            <a:r>
              <a:rPr lang="ru-RU" sz="1400" b="1" dirty="0" err="1"/>
              <a:t>перераб</a:t>
            </a:r>
            <a:r>
              <a:rPr lang="ru-RU" sz="1400" b="1" dirty="0"/>
              <a:t>. и доп. — Москва : Издательство </a:t>
            </a:r>
            <a:r>
              <a:rPr lang="ru-RU" sz="1400" b="1" dirty="0" err="1"/>
              <a:t>Юрайт</a:t>
            </a:r>
            <a:r>
              <a:rPr lang="ru-RU" sz="1400" b="1" dirty="0"/>
              <a:t>, 2022. — 258 с. — (Профессиональное образование). </a:t>
            </a:r>
            <a:endParaRPr lang="ru-RU" sz="1400" b="1" dirty="0" smtClean="0"/>
          </a:p>
          <a:p>
            <a:pPr algn="just"/>
            <a:endParaRPr lang="ru-RU" sz="1400" b="1" dirty="0"/>
          </a:p>
          <a:p>
            <a:pPr algn="just"/>
            <a:r>
              <a:rPr lang="ru-RU" sz="1400" dirty="0"/>
              <a:t>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t>
            </a:r>
            <a:r>
              <a:rPr lang="ru-RU" sz="1400" dirty="0" err="1"/>
              <a:t>AutoCAD</a:t>
            </a:r>
            <a:r>
              <a:rPr lang="ru-RU" sz="1400" dirty="0"/>
              <a:t> как наиболее распространенный, универсальный, имеющий мировой уровень графический редактор, широко применяемый в строительном проектировании. Учебник включает теоретический материал, практические рекомендации и примеры для освоения трех разделов курса инженерной графики: перспективы и тени, строительные чертежи гражданского здания, модель и чертеж металлоконструкции </a:t>
            </a:r>
            <a:r>
              <a:rPr lang="ru-RU" sz="1400" dirty="0" smtClean="0"/>
              <a:t>фермы.13</a:t>
            </a:r>
          </a:p>
          <a:p>
            <a:pPr algn="just"/>
            <a:endParaRPr lang="ru-RU" sz="1400" dirty="0"/>
          </a:p>
        </p:txBody>
      </p:sp>
    </p:spTree>
    <p:extLst>
      <p:ext uri="{BB962C8B-B14F-4D97-AF65-F5344CB8AC3E}">
        <p14:creationId xmlns:p14="http://schemas.microsoft.com/office/powerpoint/2010/main" val="790783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6480720" cy="2462213"/>
          </a:xfrm>
          <a:prstGeom prst="rect">
            <a:avLst/>
          </a:prstGeom>
        </p:spPr>
        <p:txBody>
          <a:bodyPr wrap="square">
            <a:spAutoFit/>
          </a:bodyPr>
          <a:lstStyle/>
          <a:p>
            <a:pPr algn="just"/>
            <a:r>
              <a:rPr lang="ru-RU" sz="1400" b="1" dirty="0"/>
              <a:t>Георгиевский О. В.</a:t>
            </a:r>
            <a:r>
              <a:rPr lang="ru-RU" sz="1400" dirty="0"/>
              <a:t> </a:t>
            </a:r>
            <a:r>
              <a:rPr lang="ru-RU" sz="1400" b="1" dirty="0"/>
              <a:t>Единые требования по выполнению строительных чертежей : справочное </a:t>
            </a:r>
            <a:r>
              <a:rPr lang="ru-RU" sz="1400" b="1" dirty="0" smtClean="0"/>
              <a:t>пособие / О. В. Георгиевский. </a:t>
            </a:r>
            <a:r>
              <a:rPr lang="ru-RU" sz="1400" b="1" dirty="0"/>
              <a:t>— изд. 7-е, </a:t>
            </a:r>
            <a:r>
              <a:rPr lang="ru-RU" sz="1400" b="1" dirty="0" err="1" smtClean="0"/>
              <a:t>стереот</a:t>
            </a:r>
            <a:r>
              <a:rPr lang="ru-RU" sz="1400" b="1" dirty="0" smtClean="0"/>
              <a:t>. </a:t>
            </a:r>
            <a:r>
              <a:rPr lang="ru-RU" sz="1400" b="1" dirty="0"/>
              <a:t>— Москва : Архитектура-С, 2018. — 144 с. </a:t>
            </a:r>
            <a:endParaRPr lang="ru-RU" sz="1400" b="1" dirty="0" smtClean="0"/>
          </a:p>
          <a:p>
            <a:pPr algn="just"/>
            <a:endParaRPr lang="ru-RU" sz="1400" dirty="0" smtClean="0"/>
          </a:p>
          <a:p>
            <a:pPr algn="just"/>
            <a:r>
              <a:rPr lang="ru-RU" sz="1400" dirty="0" smtClean="0"/>
              <a:t>Настоящее </a:t>
            </a:r>
            <a:r>
              <a:rPr lang="ru-RU" sz="1400" dirty="0"/>
              <a:t>справочное пособие выполнено в соответствии с тре­бованиями ГОСТов ЕСКД (Единой системы конструкторской до­кументации) и СПДС (Системы проектной документации для стро­ительства</a:t>
            </a:r>
            <a:r>
              <a:rPr lang="ru-RU" sz="1400" dirty="0" smtClean="0"/>
              <a:t>). Пособие </a:t>
            </a:r>
            <a:r>
              <a:rPr lang="ru-RU" sz="1400" dirty="0"/>
              <a:t>может быть использовано при выполнении заданий по архитектурно-строительному черчению, а также при выполнении курсовых и дипломных проектов студентами всех строительных спе­циальностей средних и высших учебных заведений.</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86" y="260648"/>
            <a:ext cx="2073183" cy="301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26" y="3652564"/>
            <a:ext cx="2037524" cy="306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428127" y="3280585"/>
            <a:ext cx="6583894" cy="3539430"/>
          </a:xfrm>
          <a:prstGeom prst="rect">
            <a:avLst/>
          </a:prstGeom>
        </p:spPr>
        <p:txBody>
          <a:bodyPr wrap="square">
            <a:spAutoFit/>
          </a:bodyPr>
          <a:lstStyle/>
          <a:p>
            <a:pPr algn="just"/>
            <a:r>
              <a:rPr lang="ru-RU" sz="1400" b="1" dirty="0"/>
              <a:t>Георгиевский О. В. Начертательная геометрия и инженерная графика (для технических направлений подготовки) : учебник / О. В. Георгиевский, В. И. Веселов, Г. И. </a:t>
            </a:r>
            <a:r>
              <a:rPr lang="ru-RU" sz="1400" b="1" dirty="0" err="1"/>
              <a:t>Ничуговский</a:t>
            </a:r>
            <a:r>
              <a:rPr lang="ru-RU" sz="1400" b="1" dirty="0"/>
              <a:t>. — Москва : </a:t>
            </a:r>
            <a:r>
              <a:rPr lang="ru-RU" sz="1400" b="1" dirty="0" err="1"/>
              <a:t>КноРус</a:t>
            </a:r>
            <a:r>
              <a:rPr lang="ru-RU" sz="1400" b="1" dirty="0"/>
              <a:t>, 2021. — 280 с. </a:t>
            </a:r>
            <a:endParaRPr lang="ru-RU" sz="1400" b="1" dirty="0" smtClean="0"/>
          </a:p>
          <a:p>
            <a:pPr algn="just"/>
            <a:endParaRPr lang="ru-RU" sz="1400" dirty="0"/>
          </a:p>
          <a:p>
            <a:pPr algn="just"/>
            <a:r>
              <a:rPr lang="ru-RU" sz="1400" dirty="0"/>
              <a:t>Рассмотрены различные способы преобразования эпюра, приводятся многочисленные примеры решения позиционных и метрических задач. Даются сведения о видах изделий и конструкторских документов, классификации </a:t>
            </a:r>
            <a:r>
              <a:rPr lang="ru-RU" sz="1400" dirty="0" err="1"/>
              <a:t>резьб</a:t>
            </a:r>
            <a:r>
              <a:rPr lang="ru-RU" sz="1400" dirty="0"/>
              <a:t>, крепежных деталях, изображениях на чертежах зубчатых передач, разъемных и неразъемных соединений деталей. Представлены общие сведения о редукторах. Приведена последовательность выполнения рабочих чертежей деталей по сборочному чертежу. Даны примеры оформления планов, фасадов и разрезов зданий, условные графические обозначения и изображения строительных генеральных планов и транспортных сооружений.</a:t>
            </a:r>
          </a:p>
        </p:txBody>
      </p:sp>
    </p:spTree>
    <p:extLst>
      <p:ext uri="{BB962C8B-B14F-4D97-AF65-F5344CB8AC3E}">
        <p14:creationId xmlns:p14="http://schemas.microsoft.com/office/powerpoint/2010/main" val="34321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73" y="3530491"/>
            <a:ext cx="2073183" cy="318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76601" y="3284984"/>
            <a:ext cx="6408712" cy="3539430"/>
          </a:xfrm>
          <a:prstGeom prst="rect">
            <a:avLst/>
          </a:prstGeom>
        </p:spPr>
        <p:txBody>
          <a:bodyPr wrap="square">
            <a:spAutoFit/>
          </a:bodyPr>
          <a:lstStyle/>
          <a:p>
            <a:pPr algn="just"/>
            <a:r>
              <a:rPr lang="ru-RU" sz="1400" b="1" dirty="0"/>
              <a:t>Кувшинов Н</a:t>
            </a:r>
            <a:r>
              <a:rPr lang="ru-RU" sz="1400" b="1" dirty="0" smtClean="0"/>
              <a:t>. С</a:t>
            </a:r>
            <a:r>
              <a:rPr lang="ru-RU" sz="1400" b="1" dirty="0"/>
              <a:t>. Начертательная геометрия. Краткий курс : учебное пособие / Н</a:t>
            </a:r>
            <a:r>
              <a:rPr lang="ru-RU" sz="1400" b="1" dirty="0" smtClean="0"/>
              <a:t>. С</a:t>
            </a:r>
            <a:r>
              <a:rPr lang="ru-RU" sz="1400" b="1" dirty="0"/>
              <a:t>. Кувшинов. — Москва : </a:t>
            </a:r>
            <a:r>
              <a:rPr lang="ru-RU" sz="1400" b="1" dirty="0" err="1"/>
              <a:t>КноРус</a:t>
            </a:r>
            <a:r>
              <a:rPr lang="ru-RU" sz="1400" b="1" dirty="0"/>
              <a:t>, 2020. — 149 с. — (Среднее профессиональное образование). </a:t>
            </a:r>
            <a:endParaRPr lang="ru-RU" sz="1400" b="1" dirty="0" smtClean="0"/>
          </a:p>
          <a:p>
            <a:pPr algn="just"/>
            <a:endParaRPr lang="ru-RU" sz="1400" dirty="0"/>
          </a:p>
          <a:p>
            <a:pPr algn="just"/>
            <a:r>
              <a:rPr lang="ru-RU" sz="1400" dirty="0"/>
              <a:t>Представлены теоретические положения по основным темам учебной дисциплины «Начертательная геометрия», дополненные многочисленными примерами решения задач. В отличие от известных учебников и учебных пособий материал предельно сжат и весь скомпонован из отдельных рисунков. Каждый рисунок выполнен в форме мини-опорного конспекта с необходимыми текстовыми пояснениями. Для большинства задач приведены анализ, схема, алгоритм и последовательность их решения в символьной форме. Показана последовательность решения и оформления задач методами 3D-компьютерной графики на основе пакета </a:t>
            </a:r>
            <a:r>
              <a:rPr lang="ru-RU" sz="1400" dirty="0" err="1"/>
              <a:t>AutoCAD</a:t>
            </a:r>
            <a:r>
              <a:rPr lang="ru-RU" sz="1400" dirty="0"/>
              <a:t>. Приведены вопросы для самоконтроля и список литературы.</a:t>
            </a:r>
          </a:p>
        </p:txBody>
      </p:sp>
      <p:pic>
        <p:nvPicPr>
          <p:cNvPr id="39938" name="Picture 2" descr="Инженерная граф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73" y="188640"/>
            <a:ext cx="2073183" cy="295232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7331" y="476672"/>
            <a:ext cx="6427982" cy="1600438"/>
          </a:xfrm>
          <a:prstGeom prst="rect">
            <a:avLst/>
          </a:prstGeom>
        </p:spPr>
        <p:txBody>
          <a:bodyPr wrap="square">
            <a:spAutoFit/>
          </a:bodyPr>
          <a:lstStyle/>
          <a:p>
            <a:pPr algn="just"/>
            <a:r>
              <a:rPr lang="ru-RU" sz="1400" b="1" dirty="0"/>
              <a:t>Березина Н. А.</a:t>
            </a:r>
            <a:r>
              <a:rPr lang="ru-RU" sz="1400" dirty="0"/>
              <a:t> </a:t>
            </a:r>
            <a:r>
              <a:rPr lang="ru-RU" sz="1400" b="1" dirty="0"/>
              <a:t>Инженерная графика : учебное пособие / Н</a:t>
            </a:r>
            <a:r>
              <a:rPr lang="ru-RU" sz="1400" b="1" dirty="0" smtClean="0"/>
              <a:t>. А</a:t>
            </a:r>
            <a:r>
              <a:rPr lang="ru-RU" sz="1400" b="1" dirty="0"/>
              <a:t>. Березина. —</a:t>
            </a:r>
            <a:r>
              <a:rPr lang="ru-RU" sz="1400" b="1" dirty="0" smtClean="0"/>
              <a:t> </a:t>
            </a:r>
            <a:r>
              <a:rPr lang="ru-RU" sz="1400" b="1" dirty="0"/>
              <a:t>Москва : Альфа-М, НИЦ ИНФРА-М, 2022. —</a:t>
            </a:r>
            <a:r>
              <a:rPr lang="ru-RU" sz="1400" b="1" dirty="0" smtClean="0"/>
              <a:t> </a:t>
            </a:r>
            <a:r>
              <a:rPr lang="ru-RU" sz="1400" b="1" dirty="0"/>
              <a:t>271 с. — (Среднее профессиональное образование). </a:t>
            </a:r>
            <a:endParaRPr lang="ru-RU" sz="1400" b="1" dirty="0" smtClean="0"/>
          </a:p>
          <a:p>
            <a:pPr algn="just"/>
            <a:endParaRPr lang="ru-RU" sz="1400" dirty="0"/>
          </a:p>
          <a:p>
            <a:pPr algn="just"/>
            <a:r>
              <a:rPr lang="ru-RU" sz="1400" dirty="0" smtClean="0"/>
              <a:t>Рассматриваются </a:t>
            </a:r>
            <a:r>
              <a:rPr lang="ru-RU" sz="1400" dirty="0"/>
              <a:t>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r>
              <a:rPr lang="ru-RU" sz="1400" dirty="0" smtClean="0"/>
              <a:t>.</a:t>
            </a:r>
            <a:endParaRPr lang="ru-RU" sz="1400" dirty="0"/>
          </a:p>
        </p:txBody>
      </p:sp>
    </p:spTree>
    <p:extLst>
      <p:ext uri="{BB962C8B-B14F-4D97-AF65-F5344CB8AC3E}">
        <p14:creationId xmlns:p14="http://schemas.microsoft.com/office/powerpoint/2010/main" val="2769849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5838" y="836712"/>
            <a:ext cx="6518650" cy="4832092"/>
          </a:xfrm>
          <a:prstGeom prst="rect">
            <a:avLst/>
          </a:prstGeom>
        </p:spPr>
        <p:txBody>
          <a:bodyPr wrap="square">
            <a:spAutoFit/>
          </a:bodyPr>
          <a:lstStyle/>
          <a:p>
            <a:pPr algn="just"/>
            <a:r>
              <a:rPr lang="ru-RU" sz="1400" b="1" dirty="0" err="1"/>
              <a:t>Вышнепольский</a:t>
            </a:r>
            <a:r>
              <a:rPr lang="ru-RU" sz="1400" b="1" dirty="0"/>
              <a:t> И. С.</a:t>
            </a:r>
            <a:r>
              <a:rPr lang="ru-RU" sz="1400" dirty="0"/>
              <a:t>  </a:t>
            </a:r>
            <a:r>
              <a:rPr lang="ru-RU" sz="1400" b="1" dirty="0"/>
              <a:t>Техническое черчение : учебник для СПО / И. С. </a:t>
            </a:r>
            <a:r>
              <a:rPr lang="ru-RU" sz="1400" b="1" dirty="0" err="1"/>
              <a:t>Вышнепольский</a:t>
            </a:r>
            <a:r>
              <a:rPr lang="ru-RU" sz="1400" b="1" dirty="0"/>
              <a:t>. — 10-е изд., </a:t>
            </a:r>
            <a:r>
              <a:rPr lang="ru-RU" sz="1400" b="1" dirty="0" err="1"/>
              <a:t>перераб</a:t>
            </a:r>
            <a:r>
              <a:rPr lang="ru-RU" sz="1400" b="1" dirty="0"/>
              <a:t>. и доп. — Москва : Издательство </a:t>
            </a:r>
            <a:r>
              <a:rPr lang="ru-RU" sz="1400" b="1" dirty="0" err="1"/>
              <a:t>Юрайт</a:t>
            </a:r>
            <a:r>
              <a:rPr lang="ru-RU" sz="1400" b="1" dirty="0"/>
              <a:t>, 2022. — 319 с. — (Профессиональное образование). </a:t>
            </a:r>
            <a:endParaRPr lang="ru-RU" sz="1400" b="1" dirty="0" smtClean="0"/>
          </a:p>
          <a:p>
            <a:pPr algn="just"/>
            <a:endParaRPr lang="ru-RU" sz="1400" dirty="0"/>
          </a:p>
          <a:p>
            <a:pPr algn="just"/>
            <a:r>
              <a:rPr lang="ru-RU" sz="1400" dirty="0" smtClean="0"/>
              <a:t>В </a:t>
            </a:r>
            <a:r>
              <a:rPr lang="ru-RU" sz="1400" dirty="0"/>
              <a:t>учебнике изложены основы геометрического и проекционного черчения, рассмотрены вопросы выполнения и чтения машиностроительных чертежей и схем. Издание содержит краткое изложение теории и упражнения по основным вопросам технического черчения: оформлению чертежей, геометрическим построениям, выполнению и чтению чертежей в системе прямоугольных и аксонометрических проекций, по сечениям и разрезам, по всем вопросам рабочих чертежей и эскизов деталей, изображению и обозначению </a:t>
            </a:r>
            <a:r>
              <a:rPr lang="ru-RU" sz="1400" dirty="0" err="1"/>
              <a:t>резьб</a:t>
            </a:r>
            <a:r>
              <a:rPr lang="ru-RU" sz="1400" dirty="0"/>
              <a:t>, правилам вычерчивания зубчатых колес и других изделий, по сборочным чертежам и схемам. Учебник неоднократно издавался не только на русском, но и на многих иностранных языках. При переиздании в учебник вносились изменения, связанные с изменением стандартов Единой системы конструкторской документации (ЕСКД), перерабатывались отдельные параграфы, поэтому учебник соответствует современным требованиям и является одним из лучших среди подобных.</a:t>
            </a:r>
          </a:p>
        </p:txBody>
      </p:sp>
      <p:pic>
        <p:nvPicPr>
          <p:cNvPr id="37893" name="Picture 5" descr="Техническое черчение 10-е изд., пер. и доп. Учебник для СП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97427"/>
            <a:ext cx="210900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978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71" y="1484784"/>
            <a:ext cx="2084943" cy="325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1079" y="1268760"/>
            <a:ext cx="6677269" cy="4185761"/>
          </a:xfrm>
          <a:prstGeom prst="rect">
            <a:avLst/>
          </a:prstGeom>
        </p:spPr>
        <p:txBody>
          <a:bodyPr wrap="square">
            <a:spAutoFit/>
          </a:bodyPr>
          <a:lstStyle/>
          <a:p>
            <a:pPr algn="just"/>
            <a:r>
              <a:rPr lang="ru-RU" sz="1400" b="1" dirty="0" err="1"/>
              <a:t>Чекмарев</a:t>
            </a:r>
            <a:r>
              <a:rPr lang="ru-RU" sz="1400" b="1" dirty="0"/>
              <a:t>  А. А.</a:t>
            </a:r>
            <a:r>
              <a:rPr lang="ru-RU" sz="1400" dirty="0"/>
              <a:t> </a:t>
            </a:r>
            <a:r>
              <a:rPr lang="ru-RU" sz="1400" b="1" dirty="0"/>
              <a:t>Начертательная геометрия : учебник для СПО / А. А. </a:t>
            </a:r>
            <a:r>
              <a:rPr lang="ru-RU" sz="1400" b="1" dirty="0" err="1"/>
              <a:t>Чекмарев</a:t>
            </a:r>
            <a:r>
              <a:rPr lang="ru-RU" sz="1400" b="1" dirty="0"/>
              <a:t>. — 2-е изд., </a:t>
            </a:r>
            <a:r>
              <a:rPr lang="ru-RU" sz="1400" b="1" dirty="0" err="1"/>
              <a:t>испр</a:t>
            </a:r>
            <a:r>
              <a:rPr lang="ru-RU" sz="1400" b="1" dirty="0"/>
              <a:t>. и доп. — Москва : Издательство </a:t>
            </a:r>
            <a:r>
              <a:rPr lang="ru-RU" sz="1400" b="1" dirty="0" err="1"/>
              <a:t>Юрайт</a:t>
            </a:r>
            <a:r>
              <a:rPr lang="ru-RU" sz="1400" b="1" dirty="0"/>
              <a:t>, 2022. — 147 с. </a:t>
            </a:r>
            <a:endParaRPr lang="ru-RU" sz="1400" b="1" dirty="0" smtClean="0"/>
          </a:p>
          <a:p>
            <a:pPr algn="just"/>
            <a:endParaRPr lang="ru-RU" sz="1400" dirty="0"/>
          </a:p>
          <a:p>
            <a:pPr algn="just"/>
            <a:r>
              <a:rPr lang="ru-RU" sz="1400" dirty="0"/>
              <a:t>Потребность в изображениях пространственных предметов на плоскости возникла в связи с решением различных практических вопросов (например, строительство зданий и других инженерных сооружений, развитие живописи и архитектуры, техники и т. п.). Особенно большое значение имеют чертежи, получаемые проектированием (проецированием) данной фигуры на плоскость (проекционные чертежи). Предметом начертательной геометрии является изложение и обоснование способов построения изображений пространственных форм на плоскости и способов решения задач геометрического характера по заданным изображениям этих форм. Изображения, построенные по правилам, изучаемым в начертательной геометрии, позволяют представить мысленно форму предметов и их взаимное расположение в пространстве, определить их размеры, исследовать геометрические свойства, присущие изображаемому предмету.</a:t>
            </a:r>
          </a:p>
        </p:txBody>
      </p:sp>
    </p:spTree>
    <p:extLst>
      <p:ext uri="{BB962C8B-B14F-4D97-AF65-F5344CB8AC3E}">
        <p14:creationId xmlns:p14="http://schemas.microsoft.com/office/powerpoint/2010/main" val="121624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6408712" cy="2893100"/>
          </a:xfrm>
          <a:prstGeom prst="rect">
            <a:avLst/>
          </a:prstGeom>
        </p:spPr>
        <p:txBody>
          <a:bodyPr wrap="square">
            <a:spAutoFit/>
          </a:bodyPr>
          <a:lstStyle/>
          <a:p>
            <a:pPr algn="just"/>
            <a:r>
              <a:rPr lang="ru-RU" sz="1400" b="1" dirty="0"/>
              <a:t>Георгиевский О. В.</a:t>
            </a:r>
            <a:r>
              <a:rPr lang="ru-RU" sz="1400" dirty="0"/>
              <a:t> </a:t>
            </a:r>
            <a:r>
              <a:rPr lang="ru-RU" sz="1400" b="1" dirty="0"/>
              <a:t>Единые требования по выполнению строительных чертежей : справочное </a:t>
            </a:r>
            <a:r>
              <a:rPr lang="ru-RU" sz="1400" b="1" dirty="0" smtClean="0"/>
              <a:t>пособие / О. В. Георгиевский. </a:t>
            </a:r>
            <a:r>
              <a:rPr lang="ru-RU" sz="1400" b="1" dirty="0"/>
              <a:t>— изд. 7-е, </a:t>
            </a:r>
            <a:r>
              <a:rPr lang="ru-RU" sz="1400" b="1" dirty="0" err="1" smtClean="0"/>
              <a:t>стереот</a:t>
            </a:r>
            <a:r>
              <a:rPr lang="ru-RU" sz="1400" b="1" dirty="0" smtClean="0"/>
              <a:t>. </a:t>
            </a:r>
            <a:r>
              <a:rPr lang="ru-RU" sz="1400" b="1" dirty="0"/>
              <a:t>— Москва : Архитектура-С, 2018. — 144 с. </a:t>
            </a:r>
            <a:endParaRPr lang="ru-RU" sz="1400" b="1" dirty="0" smtClean="0"/>
          </a:p>
          <a:p>
            <a:pPr algn="just"/>
            <a:endParaRPr lang="ru-RU" sz="1400" dirty="0" smtClean="0"/>
          </a:p>
          <a:p>
            <a:pPr algn="just"/>
            <a:r>
              <a:rPr lang="ru-RU" sz="1400" dirty="0" smtClean="0"/>
              <a:t>Настоящее </a:t>
            </a:r>
            <a:r>
              <a:rPr lang="ru-RU" sz="1400" dirty="0"/>
              <a:t>справочное пособие выполнено в соответствии с тре­бованиями ГОСТов ЕСКД (Единой системы конструкторской до­кументации) и СПДС (Системы проектной документации для стро­ительства</a:t>
            </a:r>
            <a:r>
              <a:rPr lang="ru-RU" sz="1400" dirty="0" smtClean="0"/>
              <a:t>). Пособие </a:t>
            </a:r>
            <a:r>
              <a:rPr lang="ru-RU" sz="1400" dirty="0"/>
              <a:t>может быть использовано при выполнении заданий по архитектурно-строительному черчению, а также при выполнении курсовых и дипломных проектов студентами всех строительных спе­циальностей средних и высших учебных заведений.</a:t>
            </a: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87" y="188640"/>
            <a:ext cx="217507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87" y="3789040"/>
            <a:ext cx="2175070" cy="299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27784" y="3645024"/>
            <a:ext cx="6336704" cy="2893100"/>
          </a:xfrm>
          <a:prstGeom prst="rect">
            <a:avLst/>
          </a:prstGeom>
        </p:spPr>
        <p:txBody>
          <a:bodyPr wrap="square">
            <a:spAutoFit/>
          </a:bodyPr>
          <a:lstStyle/>
          <a:p>
            <a:pPr algn="just"/>
            <a:r>
              <a:rPr lang="ru-RU" sz="1400" b="1" dirty="0" err="1"/>
              <a:t>Жилкина</a:t>
            </a:r>
            <a:r>
              <a:rPr lang="ru-RU" sz="1400" b="1" dirty="0"/>
              <a:t> З. В. Рисунок в Московской архитектурной школе. История. Теория. Практика : учебное пособие / З. В. </a:t>
            </a:r>
            <a:r>
              <a:rPr lang="ru-RU" sz="1400" b="1" dirty="0" err="1"/>
              <a:t>Жилкина</a:t>
            </a:r>
            <a:r>
              <a:rPr lang="ru-RU" sz="1400" b="1" dirty="0"/>
              <a:t>. —</a:t>
            </a:r>
            <a:r>
              <a:rPr lang="ru-RU" sz="1400" b="1" dirty="0" smtClean="0"/>
              <a:t> </a:t>
            </a:r>
            <a:r>
              <a:rPr lang="ru-RU" sz="1400" b="1" dirty="0"/>
              <a:t>Москва : КУРС : ИНФРА-М, 2019. —</a:t>
            </a:r>
            <a:r>
              <a:rPr lang="ru-RU" sz="1400" b="1" dirty="0" smtClean="0"/>
              <a:t> </a:t>
            </a:r>
            <a:r>
              <a:rPr lang="ru-RU" sz="1400" b="1" dirty="0"/>
              <a:t>112 с. : ил. </a:t>
            </a:r>
            <a:endParaRPr lang="ru-RU" sz="1400" b="1" dirty="0" smtClean="0"/>
          </a:p>
          <a:p>
            <a:pPr algn="just"/>
            <a:endParaRPr lang="ru-RU" sz="1400" b="1" dirty="0"/>
          </a:p>
          <a:p>
            <a:pPr algn="just"/>
            <a:r>
              <a:rPr lang="ru-RU" sz="1400" dirty="0"/>
              <a:t>Автор - архитектор и педагог, профессор кафедры Рисунка Московского архитектурного института. Обобщает вековой уникальный опыт преподавания рисунка для зодчих в Московской архитектурной школе начиная со времен Д.В. Ухтомского (с 1749 г.). Привлекает внимание к замечательным достижениям в рисунке зарубежных мастеров эпохи Возрождения. Отстаивает свой взгляд на проблемы архитектурного образования. Опираясь на многолетний опыт педагогической работы предлагает новые инновационные методы обучения рисунку.</a:t>
            </a:r>
          </a:p>
        </p:txBody>
      </p:sp>
    </p:spTree>
    <p:extLst>
      <p:ext uri="{BB962C8B-B14F-4D97-AF65-F5344CB8AC3E}">
        <p14:creationId xmlns:p14="http://schemas.microsoft.com/office/powerpoint/2010/main" val="45103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7668"/>
            <a:ext cx="1882950" cy="274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57976" y="188640"/>
            <a:ext cx="6878520" cy="2893100"/>
          </a:xfrm>
          <a:prstGeom prst="rect">
            <a:avLst/>
          </a:prstGeom>
        </p:spPr>
        <p:txBody>
          <a:bodyPr wrap="square">
            <a:spAutoFit/>
          </a:bodyPr>
          <a:lstStyle/>
          <a:p>
            <a:pPr algn="just"/>
            <a:r>
              <a:rPr lang="ru-RU" sz="1300" b="1" dirty="0" err="1"/>
              <a:t>Шенцова</a:t>
            </a:r>
            <a:r>
              <a:rPr lang="ru-RU" sz="1300" b="1" dirty="0"/>
              <a:t> О</a:t>
            </a:r>
            <a:r>
              <a:rPr lang="ru-RU" sz="1300" b="1" dirty="0" smtClean="0"/>
              <a:t>. М</a:t>
            </a:r>
            <a:r>
              <a:rPr lang="ru-RU" sz="1300" b="1" dirty="0"/>
              <a:t>.</a:t>
            </a:r>
            <a:r>
              <a:rPr lang="ru-RU" sz="1300" dirty="0"/>
              <a:t> </a:t>
            </a:r>
            <a:r>
              <a:rPr lang="ru-RU" sz="1300" b="1" dirty="0"/>
              <a:t>Основы </a:t>
            </a:r>
            <a:r>
              <a:rPr lang="ru-RU" sz="1300" b="1" dirty="0" err="1"/>
              <a:t>цветоведения</a:t>
            </a:r>
            <a:r>
              <a:rPr lang="ru-RU" sz="1300" b="1" dirty="0"/>
              <a:t> и </a:t>
            </a:r>
            <a:r>
              <a:rPr lang="ru-RU" sz="1300" b="1" dirty="0" err="1"/>
              <a:t>колористика</a:t>
            </a:r>
            <a:r>
              <a:rPr lang="ru-RU" sz="1300" b="1" dirty="0"/>
              <a:t> (в архитектуре и дизайне городской среды) (с практикумом) : учебное пособие / О</a:t>
            </a:r>
            <a:r>
              <a:rPr lang="ru-RU" sz="1300" b="1" dirty="0" smtClean="0"/>
              <a:t>. М</a:t>
            </a:r>
            <a:r>
              <a:rPr lang="ru-RU" sz="1300" b="1" dirty="0"/>
              <a:t>. </a:t>
            </a:r>
            <a:r>
              <a:rPr lang="ru-RU" sz="1300" b="1" dirty="0" err="1"/>
              <a:t>Шенцова</a:t>
            </a:r>
            <a:r>
              <a:rPr lang="ru-RU" sz="1300" b="1" dirty="0"/>
              <a:t>, И</a:t>
            </a:r>
            <a:r>
              <a:rPr lang="ru-RU" sz="1300" b="1" dirty="0" smtClean="0"/>
              <a:t>. В</a:t>
            </a:r>
            <a:r>
              <a:rPr lang="ru-RU" sz="1300" b="1" dirty="0"/>
              <a:t>. Беседина, ; под общ. ред. О</a:t>
            </a:r>
            <a:r>
              <a:rPr lang="ru-RU" sz="1300" b="1" dirty="0" smtClean="0"/>
              <a:t>. М</a:t>
            </a:r>
            <a:r>
              <a:rPr lang="ru-RU" sz="1300" b="1" dirty="0"/>
              <a:t>. </a:t>
            </a:r>
            <a:r>
              <a:rPr lang="ru-RU" sz="1300" b="1" dirty="0" err="1"/>
              <a:t>Шенцовой</a:t>
            </a:r>
            <a:r>
              <a:rPr lang="ru-RU" sz="1300" b="1" dirty="0"/>
              <a:t>. — Москва : </a:t>
            </a:r>
            <a:r>
              <a:rPr lang="ru-RU" sz="1300" b="1" dirty="0" err="1"/>
              <a:t>КноРус</a:t>
            </a:r>
            <a:r>
              <a:rPr lang="ru-RU" sz="1300" b="1" dirty="0"/>
              <a:t>, 2022. — 204 с. </a:t>
            </a:r>
            <a:endParaRPr lang="ru-RU" sz="1300" b="1" dirty="0" smtClean="0"/>
          </a:p>
          <a:p>
            <a:pPr algn="just"/>
            <a:endParaRPr lang="ru-RU" sz="1300" b="1" dirty="0"/>
          </a:p>
          <a:p>
            <a:pPr algn="just"/>
            <a:r>
              <a:rPr lang="ru-RU" sz="1300" dirty="0"/>
              <a:t>Содержит теоретические основы, необходимые для реализации профессиональной деятельности будущих архитекторов и дизайнеров и практикум с творческими практическими заданиям для закрепления теоретических основ во время выполнения аудиторных и самостоятельных работ, а также вопросы для самопроверки.</a:t>
            </a:r>
            <a:br>
              <a:rPr lang="ru-RU" sz="1300" dirty="0"/>
            </a:br>
            <a:r>
              <a:rPr lang="ru-RU" sz="1300" dirty="0"/>
              <a:t>Предложена поэтапная система и методика обучения основам </a:t>
            </a:r>
            <a:r>
              <a:rPr lang="ru-RU" sz="1300" dirty="0" err="1"/>
              <a:t>цветоведения</a:t>
            </a:r>
            <a:r>
              <a:rPr lang="ru-RU" sz="1300" dirty="0"/>
              <a:t>, </a:t>
            </a:r>
            <a:r>
              <a:rPr lang="ru-RU" sz="1300" dirty="0" err="1"/>
              <a:t>колористики</a:t>
            </a:r>
            <a:r>
              <a:rPr lang="ru-RU" sz="1300" dirty="0"/>
              <a:t> и живописной грамоты в области архитектуры и дизайна, которые предполагают параллельное обучение студентов основам графики и рисунка.</a:t>
            </a:r>
          </a:p>
        </p:txBody>
      </p:sp>
      <p:pic>
        <p:nvPicPr>
          <p:cNvPr id="4" name="Picture 2" descr="Обложка книги ОСНОВЫ КОМПОЗИЦИИ Барышников А. П., Лямин И. В.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9" y="3417717"/>
            <a:ext cx="2143507" cy="335035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57976" y="3892606"/>
            <a:ext cx="6833862" cy="2462213"/>
          </a:xfrm>
          <a:prstGeom prst="rect">
            <a:avLst/>
          </a:prstGeom>
        </p:spPr>
        <p:txBody>
          <a:bodyPr wrap="square">
            <a:spAutoFit/>
          </a:bodyPr>
          <a:lstStyle/>
          <a:p>
            <a:pPr algn="just"/>
            <a:r>
              <a:rPr lang="ru-RU" sz="1400" b="1" dirty="0"/>
              <a:t>Барышников А. П.</a:t>
            </a:r>
            <a:r>
              <a:rPr lang="ru-RU" sz="1400" dirty="0"/>
              <a:t>  </a:t>
            </a:r>
            <a:r>
              <a:rPr lang="ru-RU" sz="1400" b="1" dirty="0"/>
              <a:t>Основы композиции / А. П. Барышников, И. В. </a:t>
            </a:r>
            <a:r>
              <a:rPr lang="ru-RU" sz="1400" b="1" dirty="0" err="1"/>
              <a:t>Лямин</a:t>
            </a:r>
            <a:r>
              <a:rPr lang="ru-RU" sz="1400" b="1" dirty="0"/>
              <a:t>. — Москва : Издательство </a:t>
            </a:r>
            <a:r>
              <a:rPr lang="ru-RU" sz="1400" b="1" dirty="0" err="1"/>
              <a:t>Юрайт</a:t>
            </a:r>
            <a:r>
              <a:rPr lang="ru-RU" sz="1400" b="1" dirty="0"/>
              <a:t>, 2022. — 196 с. </a:t>
            </a:r>
            <a:endParaRPr lang="ru-RU" sz="1400" b="1" dirty="0" smtClean="0"/>
          </a:p>
          <a:p>
            <a:pPr algn="just"/>
            <a:endParaRPr lang="ru-RU" sz="1400" b="1" dirty="0"/>
          </a:p>
          <a:p>
            <a:pPr algn="just"/>
            <a:r>
              <a:rPr lang="ru-RU" sz="1400" dirty="0"/>
              <a:t>В книге изложены первичные основы композиции произведений декоративного искусства и изделий художественной промышленности с примерами по различным ее отраслям, в частности освещены вопросы композиции орнамента. Из книги исключены как не имеющие отношения к предмету </a:t>
            </a:r>
            <a:r>
              <a:rPr lang="ru-RU" sz="1400" dirty="0" err="1"/>
              <a:t>идеологизированные</a:t>
            </a:r>
            <a:r>
              <a:rPr lang="ru-RU" sz="1400" dirty="0"/>
              <a:t> материалы и заменены иллюстрации, однако многие характеристики, относящиеся к эпохе, в тексте остались. Просим читателей принять во внимание, что книга была издана в 1951 году.</a:t>
            </a:r>
          </a:p>
        </p:txBody>
      </p:sp>
    </p:spTree>
    <p:extLst>
      <p:ext uri="{BB962C8B-B14F-4D97-AF65-F5344CB8AC3E}">
        <p14:creationId xmlns:p14="http://schemas.microsoft.com/office/powerpoint/2010/main" val="133840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9"/>
            <a:ext cx="1944216" cy="282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21226" y="188640"/>
            <a:ext cx="6643262" cy="2893100"/>
          </a:xfrm>
          <a:prstGeom prst="rect">
            <a:avLst/>
          </a:prstGeom>
        </p:spPr>
        <p:txBody>
          <a:bodyPr wrap="square">
            <a:spAutoFit/>
          </a:bodyPr>
          <a:lstStyle/>
          <a:p>
            <a:pPr algn="just"/>
            <a:r>
              <a:rPr lang="ru-RU" sz="1400" b="1" dirty="0" err="1"/>
              <a:t>Прохорский</a:t>
            </a:r>
            <a:r>
              <a:rPr lang="ru-RU" sz="1400" b="1" dirty="0"/>
              <a:t> Г. В.</a:t>
            </a:r>
            <a:r>
              <a:rPr lang="ru-RU" sz="1400" dirty="0"/>
              <a:t> </a:t>
            </a:r>
            <a:r>
              <a:rPr lang="ru-RU" sz="1400" b="1" dirty="0"/>
              <a:t>Информационные технологии в архитектуре и строительстве : учебное пособие / Г. В. </a:t>
            </a:r>
            <a:r>
              <a:rPr lang="ru-RU" sz="1400" b="1" dirty="0" err="1"/>
              <a:t>Прохорский</a:t>
            </a:r>
            <a:r>
              <a:rPr lang="ru-RU" sz="1400" b="1" dirty="0"/>
              <a:t>. — Москва : </a:t>
            </a:r>
            <a:r>
              <a:rPr lang="ru-RU" sz="1400" b="1" dirty="0" err="1"/>
              <a:t>КноРус</a:t>
            </a:r>
            <a:r>
              <a:rPr lang="ru-RU" sz="1400" b="1" dirty="0"/>
              <a:t>, 2020. — 247 с. — (Среднее профессиональное образование). </a:t>
            </a:r>
            <a:endParaRPr lang="ru-RU" sz="1400" b="1" dirty="0" smtClean="0"/>
          </a:p>
          <a:p>
            <a:pPr algn="just"/>
            <a:endParaRPr lang="ru-RU" sz="1400" b="1" dirty="0"/>
          </a:p>
          <a:p>
            <a:pPr algn="just"/>
            <a:r>
              <a:rPr lang="ru-RU" sz="14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94" y="3573016"/>
            <a:ext cx="1989851" cy="306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19602" y="3429000"/>
            <a:ext cx="6644885" cy="3108543"/>
          </a:xfrm>
          <a:prstGeom prst="rect">
            <a:avLst/>
          </a:prstGeom>
        </p:spPr>
        <p:txBody>
          <a:bodyPr wrap="square">
            <a:spAutoFit/>
          </a:bodyPr>
          <a:lstStyle/>
          <a:p>
            <a:pPr algn="just"/>
            <a:r>
              <a:rPr lang="ru-RU" sz="1400" b="1" dirty="0" err="1"/>
              <a:t>Прохорский</a:t>
            </a:r>
            <a:r>
              <a:rPr lang="ru-RU" sz="1400" b="1" dirty="0"/>
              <a:t> Г</a:t>
            </a:r>
            <a:r>
              <a:rPr lang="ru-RU" sz="1400" b="1" dirty="0" smtClean="0"/>
              <a:t>. В</a:t>
            </a:r>
            <a:r>
              <a:rPr lang="ru-RU" sz="1400" b="1" dirty="0"/>
              <a:t>.</a:t>
            </a:r>
            <a:r>
              <a:rPr lang="ru-RU" sz="1400" dirty="0"/>
              <a:t> </a:t>
            </a:r>
            <a:r>
              <a:rPr lang="ru-RU" sz="1400" b="1" dirty="0"/>
              <a:t>Информационные технологии в архитектуре и строительстве. Практикум : учебное пособие / Г</a:t>
            </a:r>
            <a:r>
              <a:rPr lang="ru-RU" sz="1400" b="1" dirty="0" smtClean="0"/>
              <a:t>. В</a:t>
            </a:r>
            <a:r>
              <a:rPr lang="ru-RU" sz="1400" b="1" dirty="0"/>
              <a:t>. </a:t>
            </a:r>
            <a:r>
              <a:rPr lang="ru-RU" sz="1400" b="1" dirty="0" err="1"/>
              <a:t>Прохорский</a:t>
            </a:r>
            <a:r>
              <a:rPr lang="ru-RU" sz="1400" b="1" dirty="0"/>
              <a:t>. — Москва : </a:t>
            </a:r>
            <a:r>
              <a:rPr lang="ru-RU" sz="1400" b="1" dirty="0" err="1"/>
              <a:t>КноРус</a:t>
            </a:r>
            <a:r>
              <a:rPr lang="ru-RU" sz="1400" b="1" dirty="0"/>
              <a:t>, 2022. — 304 с. — (Среднее профессиональное образование). </a:t>
            </a:r>
            <a:endParaRPr lang="ru-RU" sz="1400" b="1" dirty="0" smtClean="0"/>
          </a:p>
          <a:p>
            <a:pPr algn="just"/>
            <a:endParaRPr lang="ru-RU" sz="1400" b="1" dirty="0"/>
          </a:p>
          <a:p>
            <a:pPr algn="just"/>
            <a:r>
              <a:rPr lang="ru-RU" sz="1400" dirty="0"/>
              <a:t>Является дополнением к учебному пособию автора «Информационные технологии в архитектуре и строительстве» и содержит краткие теоретические сведения и подробные инструкции по методам работы с компьютерной техникой и популярными компьютерными программами, включая операционную систему MS </a:t>
            </a:r>
            <a:r>
              <a:rPr lang="ru-RU" sz="1400" dirty="0" err="1"/>
              <a:t>Windows</a:t>
            </a:r>
            <a:r>
              <a:rPr lang="ru-RU" sz="1400" dirty="0"/>
              <a:t> 10, интегрированный пакет MS </a:t>
            </a:r>
            <a:r>
              <a:rPr lang="ru-RU" sz="1400" dirty="0" err="1"/>
              <a:t>Office</a:t>
            </a:r>
            <a:r>
              <a:rPr lang="ru-RU" sz="1400" dirty="0"/>
              <a:t>, графические редакторы MS </a:t>
            </a:r>
            <a:r>
              <a:rPr lang="ru-RU" sz="1400" dirty="0" err="1"/>
              <a:t>Visio</a:t>
            </a:r>
            <a:r>
              <a:rPr lang="ru-RU" sz="1400" dirty="0"/>
              <a:t>, </a:t>
            </a:r>
            <a:r>
              <a:rPr lang="ru-RU" sz="1400" dirty="0" err="1"/>
              <a:t>Adobe</a:t>
            </a:r>
            <a:r>
              <a:rPr lang="ru-RU" sz="1400" dirty="0"/>
              <a:t> </a:t>
            </a:r>
            <a:r>
              <a:rPr lang="ru-RU" sz="1400" dirty="0" err="1"/>
              <a:t>Photoshop</a:t>
            </a:r>
            <a:r>
              <a:rPr lang="ru-RU" sz="1400" dirty="0"/>
              <a:t> и </a:t>
            </a:r>
            <a:r>
              <a:rPr lang="ru-RU" sz="1400" dirty="0" err="1"/>
              <a:t>CorelDraw</a:t>
            </a:r>
            <a:r>
              <a:rPr lang="ru-RU" sz="1400" dirty="0"/>
              <a:t>. Значительное место в пособии уделено работе в системах автоматизированного проектирования </a:t>
            </a:r>
            <a:r>
              <a:rPr lang="ru-RU" sz="1400" dirty="0" err="1"/>
              <a:t>AutoCAD</a:t>
            </a:r>
            <a:r>
              <a:rPr lang="ru-RU" sz="1400" dirty="0"/>
              <a:t> (версия 2022) и </a:t>
            </a:r>
            <a:r>
              <a:rPr lang="ru-RU" sz="1400" dirty="0" err="1"/>
              <a:t>ArchiCAD</a:t>
            </a:r>
            <a:r>
              <a:rPr lang="ru-RU" sz="1400" dirty="0"/>
              <a:t> (версия 25).</a:t>
            </a:r>
          </a:p>
        </p:txBody>
      </p:sp>
    </p:spTree>
    <p:extLst>
      <p:ext uri="{BB962C8B-B14F-4D97-AF65-F5344CB8AC3E}">
        <p14:creationId xmlns:p14="http://schemas.microsoft.com/office/powerpoint/2010/main" val="412267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0" y="177889"/>
            <a:ext cx="2017170" cy="315288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76610" y="107728"/>
            <a:ext cx="6787878" cy="3293209"/>
          </a:xfrm>
          <a:prstGeom prst="rect">
            <a:avLst/>
          </a:prstGeom>
        </p:spPr>
        <p:txBody>
          <a:bodyPr wrap="square">
            <a:spAutoFit/>
          </a:bodyPr>
          <a:lstStyle/>
          <a:p>
            <a:pPr algn="just"/>
            <a:r>
              <a:rPr lang="ru-RU" sz="1300" b="1" dirty="0"/>
              <a:t>Хейфец А. Л.  Инженерная графика для строителей : учебник для СПО / А. Л. Хейфец, В. Н. Васильева, И. В. </a:t>
            </a:r>
            <a:r>
              <a:rPr lang="ru-RU" sz="1300" b="1" dirty="0" err="1"/>
              <a:t>Буторина</a:t>
            </a:r>
            <a:r>
              <a:rPr lang="ru-RU" sz="1300" b="1" dirty="0"/>
              <a:t>. — 2-е изд., </a:t>
            </a:r>
            <a:r>
              <a:rPr lang="ru-RU" sz="1300" b="1" dirty="0" err="1"/>
              <a:t>перераб</a:t>
            </a:r>
            <a:r>
              <a:rPr lang="ru-RU" sz="1300" b="1" dirty="0"/>
              <a:t>. и доп. — Москва : Издательство </a:t>
            </a:r>
            <a:r>
              <a:rPr lang="ru-RU" sz="1300" b="1" dirty="0" err="1"/>
              <a:t>Юрайт</a:t>
            </a:r>
            <a:r>
              <a:rPr lang="ru-RU" sz="1300" b="1" dirty="0"/>
              <a:t>, 2022. — 258 с. — (Профессиональное образование). </a:t>
            </a:r>
            <a:endParaRPr lang="ru-RU" sz="1300" b="1" dirty="0" smtClean="0"/>
          </a:p>
          <a:p>
            <a:pPr algn="just"/>
            <a:endParaRPr lang="ru-RU" sz="1300" b="1" dirty="0"/>
          </a:p>
          <a:p>
            <a:pPr algn="just"/>
            <a:r>
              <a:rPr lang="ru-RU" sz="1300" dirty="0"/>
              <a:t>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t>
            </a:r>
            <a:r>
              <a:rPr lang="ru-RU" sz="1300" dirty="0" err="1"/>
              <a:t>AutoCAD</a:t>
            </a:r>
            <a:r>
              <a:rPr lang="ru-RU" sz="1300" dirty="0"/>
              <a:t> как наиболее распространенный, универсальный, имеющий мировой уровень графический редактор, широко применяемый в строительном проектировании. Учебник включает теоретический материал, практические рекомендации и примеры для освоения трех разделов курса инженерной графики: перспективы и тени, строительные чертежи гражданского здания, модель и чертеж металлоконструкции </a:t>
            </a:r>
            <a:r>
              <a:rPr lang="ru-RU" sz="1300" dirty="0" smtClean="0"/>
              <a:t>фермы.13</a:t>
            </a:r>
          </a:p>
          <a:p>
            <a:pPr algn="just"/>
            <a:endParaRPr lang="ru-RU" sz="13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9" y="3195056"/>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25394" y="3501008"/>
            <a:ext cx="6680339" cy="2677656"/>
          </a:xfrm>
          <a:prstGeom prst="rect">
            <a:avLst/>
          </a:prstGeom>
        </p:spPr>
        <p:txBody>
          <a:bodyPr wrap="square">
            <a:spAutoFit/>
          </a:bodyPr>
          <a:lstStyle/>
          <a:p>
            <a:pPr algn="just"/>
            <a:r>
              <a:rPr lang="ru-RU" sz="1400" b="1" dirty="0"/>
              <a:t>Гаврилов М. В.</a:t>
            </a:r>
            <a:r>
              <a:rPr lang="ru-RU" sz="1400" i="1" dirty="0"/>
              <a:t> </a:t>
            </a:r>
            <a:r>
              <a:rPr lang="ru-RU" sz="1400" dirty="0"/>
              <a:t> </a:t>
            </a:r>
            <a:r>
              <a:rPr lang="ru-RU" sz="1400" b="1" dirty="0"/>
              <a:t>Информатика и информационные технологии : учебник для СПО / М. В. Гаврилов, В. А. Климов. — 4-е изд., </a:t>
            </a:r>
            <a:r>
              <a:rPr lang="ru-RU" sz="1400" b="1" dirty="0" err="1"/>
              <a:t>перераб</a:t>
            </a:r>
            <a:r>
              <a:rPr lang="ru-RU" sz="1400" b="1" dirty="0"/>
              <a:t>. и доп. — Москва : Издательство </a:t>
            </a:r>
            <a:r>
              <a:rPr lang="ru-RU" sz="1400" b="1" dirty="0" err="1"/>
              <a:t>Юрайт</a:t>
            </a:r>
            <a:r>
              <a:rPr lang="ru-RU" sz="1400" b="1" dirty="0"/>
              <a:t>, 2022. — 383 с. — (Профессиональное образование). </a:t>
            </a:r>
            <a:endParaRPr lang="ru-RU" sz="1400" b="1" dirty="0" smtClean="0"/>
          </a:p>
          <a:p>
            <a:pPr algn="just"/>
            <a:endParaRPr lang="ru-RU" sz="1400" dirty="0"/>
          </a:p>
          <a:p>
            <a:pPr algn="just"/>
            <a:r>
              <a:rPr lang="ru-RU" sz="1400" dirty="0" smtClean="0"/>
              <a:t>В курсе </a:t>
            </a:r>
            <a:r>
              <a:rPr lang="ru-RU" sz="1400" dirty="0"/>
              <a:t>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spTree>
    <p:extLst>
      <p:ext uri="{BB962C8B-B14F-4D97-AF65-F5344CB8AC3E}">
        <p14:creationId xmlns:p14="http://schemas.microsoft.com/office/powerpoint/2010/main" val="141883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3"/>
            <a:ext cx="1936316" cy="304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000" y="113454"/>
            <a:ext cx="6840760" cy="3693319"/>
          </a:xfrm>
          <a:prstGeom prst="rect">
            <a:avLst/>
          </a:prstGeom>
        </p:spPr>
        <p:txBody>
          <a:bodyPr wrap="square">
            <a:spAutoFit/>
          </a:bodyPr>
          <a:lstStyle/>
          <a:p>
            <a:pPr algn="just"/>
            <a:r>
              <a:rPr lang="ru-RU" sz="1300" b="1" dirty="0" err="1"/>
              <a:t>Гельфонд</a:t>
            </a:r>
            <a:r>
              <a:rPr lang="ru-RU" sz="1300" b="1" dirty="0"/>
              <a:t> А. Л.</a:t>
            </a:r>
            <a:r>
              <a:rPr lang="ru-RU" sz="1300" dirty="0"/>
              <a:t> </a:t>
            </a:r>
            <a:r>
              <a:rPr lang="ru-RU" sz="1300" b="1" dirty="0"/>
              <a:t>Архитектурное проектирование общественных зданий : учебник / А. Л. </a:t>
            </a:r>
            <a:r>
              <a:rPr lang="ru-RU" sz="1300" b="1" dirty="0" err="1"/>
              <a:t>Гельфонд</a:t>
            </a:r>
            <a:r>
              <a:rPr lang="ru-RU" sz="1300" b="1" dirty="0"/>
              <a:t>. </a:t>
            </a:r>
            <a:r>
              <a:rPr lang="ru-RU" sz="1200" b="1" dirty="0"/>
              <a:t>—</a:t>
            </a:r>
            <a:r>
              <a:rPr lang="ru-RU" sz="1300" b="1" dirty="0" smtClean="0"/>
              <a:t> </a:t>
            </a:r>
            <a:r>
              <a:rPr lang="ru-RU" sz="1300" b="1" dirty="0"/>
              <a:t>Москва : НИЦ ИНФРА - М, 2019. </a:t>
            </a:r>
            <a:r>
              <a:rPr lang="ru-RU" sz="1200" b="1" dirty="0"/>
              <a:t>—</a:t>
            </a:r>
            <a:r>
              <a:rPr lang="ru-RU" sz="1300" b="1" dirty="0" smtClean="0"/>
              <a:t> </a:t>
            </a:r>
            <a:r>
              <a:rPr lang="ru-RU" sz="1300" b="1" dirty="0"/>
              <a:t>368 с. </a:t>
            </a:r>
            <a:endParaRPr lang="ru-RU" sz="1300" b="1" dirty="0" smtClean="0"/>
          </a:p>
          <a:p>
            <a:pPr algn="just"/>
            <a:endParaRPr lang="ru-RU" sz="1300" b="1" dirty="0"/>
          </a:p>
          <a:p>
            <a:pPr algn="just"/>
            <a:r>
              <a:rPr lang="ru-RU" sz="1300" dirty="0"/>
              <a:t>Учебник посвящен основным принципам формирования архитектуры общественных зданий различного типа. Рассматривает социальные, экономические, градостроительные, функциональные, планировочные, конструктивные, композиционно-художественные основы проектирования, а также нормативные требования к проектированию общественных зданий. Настоящий курс охватывает материал от изучения структурных узлов здания и отдельных его элементов до сооружения в целом и направлен на то, чтобы максимально ознакомить студента с потребностями реального архитектурного проектирования. Большое внимание уделено всем актуальным в настоящее время типам зданий: учебно-воспитательным учреждениям; музейно-выставочным, спортивным сооружениям; учреждениям торговли и общественного питания; сооружениям по обслуживанию автомобилей; зрелищным сооружениям; кредитно-финансовым учреждениям; офисам; бюро; деловым центрам, а также многофункциональным комплексам.</a:t>
            </a:r>
          </a:p>
        </p:txBody>
      </p:sp>
      <p:pic>
        <p:nvPicPr>
          <p:cNvPr id="5124" name="Picture 4" descr="https://znanium.com/cover/1863/18630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94" y="3806773"/>
            <a:ext cx="1982834" cy="293459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74438" y="3918734"/>
            <a:ext cx="6750496" cy="2939266"/>
          </a:xfrm>
          <a:prstGeom prst="rect">
            <a:avLst/>
          </a:prstGeom>
        </p:spPr>
        <p:txBody>
          <a:bodyPr wrap="square">
            <a:spAutoFit/>
          </a:bodyPr>
          <a:lstStyle/>
          <a:p>
            <a:pPr algn="just"/>
            <a:r>
              <a:rPr lang="ru-RU" sz="1300" b="1" dirty="0" err="1"/>
              <a:t>Потаев</a:t>
            </a:r>
            <a:r>
              <a:rPr lang="ru-RU" sz="1300" b="1" dirty="0"/>
              <a:t> Г. А. Композиция в архитектуре и градостроительстве : учебное пособие / Г</a:t>
            </a:r>
            <a:r>
              <a:rPr lang="ru-RU" sz="1300" b="1" dirty="0" smtClean="0"/>
              <a:t>. А</a:t>
            </a:r>
            <a:r>
              <a:rPr lang="ru-RU" sz="1300" b="1" dirty="0"/>
              <a:t>. </a:t>
            </a:r>
            <a:r>
              <a:rPr lang="ru-RU" sz="1300" b="1" dirty="0" err="1"/>
              <a:t>Потаев</a:t>
            </a:r>
            <a:r>
              <a:rPr lang="ru-RU" sz="1300" b="1" dirty="0"/>
              <a:t>. — М. : ФОРУМ : ИНФРА-М, 2022. — 304 с. : </a:t>
            </a:r>
            <a:r>
              <a:rPr lang="ru-RU" sz="1300" b="1" dirty="0" err="1"/>
              <a:t>цв</a:t>
            </a:r>
            <a:r>
              <a:rPr lang="ru-RU" sz="1300" b="1" dirty="0"/>
              <a:t>. ил. — (Среднее профессиональное образование</a:t>
            </a:r>
            <a:r>
              <a:rPr lang="ru-RU" sz="1300" b="1" dirty="0" smtClean="0"/>
              <a:t>).</a:t>
            </a:r>
          </a:p>
          <a:p>
            <a:pPr algn="just"/>
            <a:endParaRPr lang="ru-RU" sz="1300" dirty="0" smtClean="0"/>
          </a:p>
          <a:p>
            <a:pPr algn="just"/>
            <a:r>
              <a:rPr lang="ru-RU" sz="1300" dirty="0" smtClean="0"/>
              <a:t>В </a:t>
            </a:r>
            <a:r>
              <a:rPr lang="ru-RU" sz="1300" dirty="0"/>
              <a:t>учебном пособии изложены научно-методические основы и практические рекомендации по созданию архитектурных и градостроительных ансамблей; рассматриваются композиционные средства формирования урбанизированных и архитектурно-ландшафтных пространств; приводятся закономерности и приемы построения архитектурно-пространственных композиций, примеры решения композиционных задач. В основе включенных в пособие материалов лежит анализ современных тенденций преобразования и развития городов, лучших построек лидеров мировой архитектуры и градостроительства в Великобритании, Франции, Германии, Швейцарии, Италии, Испании, Японии, Китае, США, ОАЭ.</a:t>
            </a:r>
          </a:p>
        </p:txBody>
      </p:sp>
    </p:spTree>
    <p:extLst>
      <p:ext uri="{BB962C8B-B14F-4D97-AF65-F5344CB8AC3E}">
        <p14:creationId xmlns:p14="http://schemas.microsoft.com/office/powerpoint/2010/main" val="10705111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423</TotalTime>
  <Words>6050</Words>
  <Application>Microsoft Office PowerPoint</Application>
  <PresentationFormat>Экран (4:3)</PresentationFormat>
  <Paragraphs>235</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35</cp:revision>
  <dcterms:created xsi:type="dcterms:W3CDTF">2022-10-04T11:07:49Z</dcterms:created>
  <dcterms:modified xsi:type="dcterms:W3CDTF">2022-10-31T06:12:20Z</dcterms:modified>
</cp:coreProperties>
</file>